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3"/>
  </p:notesMasterIdLst>
  <p:sldIdLst>
    <p:sldId id="256" r:id="rId2"/>
    <p:sldId id="476" r:id="rId3"/>
    <p:sldId id="259" r:id="rId4"/>
    <p:sldId id="260" r:id="rId5"/>
    <p:sldId id="261" r:id="rId6"/>
    <p:sldId id="262" r:id="rId7"/>
    <p:sldId id="263" r:id="rId8"/>
    <p:sldId id="264" r:id="rId9"/>
    <p:sldId id="265" r:id="rId10"/>
    <p:sldId id="266" r:id="rId11"/>
    <p:sldId id="267" r:id="rId12"/>
    <p:sldId id="268" r:id="rId13"/>
    <p:sldId id="269"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6" r:id="rId29"/>
    <p:sldId id="285"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57"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477" r:id="rId86"/>
    <p:sldId id="342" r:id="rId87"/>
    <p:sldId id="343" r:id="rId88"/>
    <p:sldId id="344" r:id="rId89"/>
    <p:sldId id="345" r:id="rId90"/>
    <p:sldId id="346" r:id="rId91"/>
    <p:sldId id="347" r:id="rId92"/>
    <p:sldId id="348" r:id="rId93"/>
    <p:sldId id="349" r:id="rId94"/>
    <p:sldId id="351" r:id="rId95"/>
    <p:sldId id="352" r:id="rId96"/>
    <p:sldId id="353" r:id="rId97"/>
    <p:sldId id="354" r:id="rId98"/>
    <p:sldId id="355" r:id="rId99"/>
    <p:sldId id="356" r:id="rId100"/>
    <p:sldId id="357" r:id="rId101"/>
    <p:sldId id="358" r:id="rId102"/>
    <p:sldId id="359" r:id="rId103"/>
    <p:sldId id="360" r:id="rId104"/>
    <p:sldId id="361" r:id="rId105"/>
    <p:sldId id="362" r:id="rId106"/>
    <p:sldId id="363" r:id="rId107"/>
    <p:sldId id="364" r:id="rId108"/>
    <p:sldId id="365" r:id="rId109"/>
    <p:sldId id="366" r:id="rId110"/>
    <p:sldId id="367" r:id="rId111"/>
    <p:sldId id="368" r:id="rId112"/>
    <p:sldId id="369" r:id="rId113"/>
    <p:sldId id="370" r:id="rId114"/>
    <p:sldId id="371" r:id="rId115"/>
    <p:sldId id="372" r:id="rId116"/>
    <p:sldId id="373" r:id="rId117"/>
    <p:sldId id="374" r:id="rId118"/>
    <p:sldId id="375" r:id="rId119"/>
    <p:sldId id="376" r:id="rId120"/>
    <p:sldId id="377" r:id="rId121"/>
    <p:sldId id="378" r:id="rId122"/>
    <p:sldId id="379" r:id="rId123"/>
    <p:sldId id="380" r:id="rId124"/>
    <p:sldId id="381" r:id="rId125"/>
    <p:sldId id="382" r:id="rId126"/>
    <p:sldId id="383" r:id="rId127"/>
    <p:sldId id="384" r:id="rId128"/>
    <p:sldId id="385" r:id="rId129"/>
    <p:sldId id="386" r:id="rId130"/>
    <p:sldId id="387" r:id="rId131"/>
    <p:sldId id="388" r:id="rId132"/>
    <p:sldId id="389" r:id="rId133"/>
    <p:sldId id="390" r:id="rId134"/>
    <p:sldId id="391" r:id="rId135"/>
    <p:sldId id="392" r:id="rId136"/>
    <p:sldId id="393" r:id="rId137"/>
    <p:sldId id="481" r:id="rId138"/>
    <p:sldId id="395" r:id="rId139"/>
    <p:sldId id="396" r:id="rId140"/>
    <p:sldId id="397" r:id="rId141"/>
    <p:sldId id="398" r:id="rId142"/>
    <p:sldId id="399" r:id="rId143"/>
    <p:sldId id="400" r:id="rId144"/>
    <p:sldId id="401" r:id="rId145"/>
    <p:sldId id="402" r:id="rId146"/>
    <p:sldId id="403" r:id="rId147"/>
    <p:sldId id="404" r:id="rId148"/>
    <p:sldId id="405" r:id="rId149"/>
    <p:sldId id="406" r:id="rId150"/>
    <p:sldId id="407" r:id="rId151"/>
    <p:sldId id="408" r:id="rId152"/>
    <p:sldId id="409" r:id="rId153"/>
    <p:sldId id="410" r:id="rId154"/>
    <p:sldId id="411" r:id="rId155"/>
    <p:sldId id="412" r:id="rId156"/>
    <p:sldId id="413" r:id="rId157"/>
    <p:sldId id="414" r:id="rId158"/>
    <p:sldId id="415" r:id="rId159"/>
    <p:sldId id="416" r:id="rId160"/>
    <p:sldId id="417" r:id="rId161"/>
    <p:sldId id="418" r:id="rId162"/>
    <p:sldId id="419" r:id="rId163"/>
    <p:sldId id="420" r:id="rId164"/>
    <p:sldId id="421" r:id="rId165"/>
    <p:sldId id="422" r:id="rId166"/>
    <p:sldId id="423" r:id="rId167"/>
    <p:sldId id="424" r:id="rId168"/>
    <p:sldId id="479" r:id="rId169"/>
    <p:sldId id="480"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 id="438" r:id="rId184"/>
    <p:sldId id="439" r:id="rId185"/>
    <p:sldId id="440" r:id="rId186"/>
    <p:sldId id="441" r:id="rId187"/>
    <p:sldId id="442" r:id="rId188"/>
    <p:sldId id="443" r:id="rId189"/>
    <p:sldId id="444" r:id="rId190"/>
    <p:sldId id="445" r:id="rId191"/>
    <p:sldId id="446" r:id="rId192"/>
    <p:sldId id="447" r:id="rId193"/>
    <p:sldId id="448" r:id="rId194"/>
    <p:sldId id="449" r:id="rId195"/>
    <p:sldId id="450" r:id="rId196"/>
    <p:sldId id="451" r:id="rId197"/>
    <p:sldId id="452" r:id="rId198"/>
    <p:sldId id="453" r:id="rId199"/>
    <p:sldId id="454" r:id="rId200"/>
    <p:sldId id="455" r:id="rId201"/>
    <p:sldId id="456" r:id="rId202"/>
    <p:sldId id="457" r:id="rId203"/>
    <p:sldId id="458" r:id="rId204"/>
    <p:sldId id="459" r:id="rId205"/>
    <p:sldId id="460" r:id="rId206"/>
    <p:sldId id="461" r:id="rId207"/>
    <p:sldId id="462" r:id="rId208"/>
    <p:sldId id="463" r:id="rId209"/>
    <p:sldId id="464" r:id="rId210"/>
    <p:sldId id="478" r:id="rId211"/>
    <p:sldId id="465" r:id="rId212"/>
    <p:sldId id="466" r:id="rId213"/>
    <p:sldId id="467" r:id="rId214"/>
    <p:sldId id="468" r:id="rId215"/>
    <p:sldId id="469" r:id="rId216"/>
    <p:sldId id="470" r:id="rId217"/>
    <p:sldId id="471" r:id="rId218"/>
    <p:sldId id="472" r:id="rId219"/>
    <p:sldId id="473" r:id="rId220"/>
    <p:sldId id="474" r:id="rId221"/>
    <p:sldId id="475" r:id="rId222"/>
  </p:sldIdLst>
  <p:sldSz cx="9144000" cy="5143500" type="screen16x9"/>
  <p:notesSz cx="7102475" cy="9369425"/>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59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39" autoAdjust="0"/>
    <p:restoredTop sz="98052" autoAdjust="0"/>
  </p:normalViewPr>
  <p:slideViewPr>
    <p:cSldViewPr snapToGrid="0" snapToObjects="1">
      <p:cViewPr varScale="1">
        <p:scale>
          <a:sx n="153" d="100"/>
          <a:sy n="153" d="100"/>
        </p:scale>
        <p:origin x="-200" y="-104"/>
      </p:cViewPr>
      <p:guideLst>
        <p:guide orient="horz" pos="1222"/>
        <p:guide pos="1823"/>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180" Type="http://schemas.openxmlformats.org/officeDocument/2006/relationships/slide" Target="slides/slide179.xml"/><Relationship Id="rId181" Type="http://schemas.openxmlformats.org/officeDocument/2006/relationships/slide" Target="slides/slide180.xml"/><Relationship Id="rId182" Type="http://schemas.openxmlformats.org/officeDocument/2006/relationships/slide" Target="slides/slide18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83" Type="http://schemas.openxmlformats.org/officeDocument/2006/relationships/slide" Target="slides/slide182.xml"/><Relationship Id="rId184" Type="http://schemas.openxmlformats.org/officeDocument/2006/relationships/slide" Target="slides/slide183.xml"/><Relationship Id="rId185" Type="http://schemas.openxmlformats.org/officeDocument/2006/relationships/slide" Target="slides/slide184.xml"/><Relationship Id="rId186" Type="http://schemas.openxmlformats.org/officeDocument/2006/relationships/slide" Target="slides/slide185.xml"/><Relationship Id="rId187" Type="http://schemas.openxmlformats.org/officeDocument/2006/relationships/slide" Target="slides/slide186.xml"/><Relationship Id="rId188" Type="http://schemas.openxmlformats.org/officeDocument/2006/relationships/slide" Target="slides/slide187.xml"/><Relationship Id="rId189" Type="http://schemas.openxmlformats.org/officeDocument/2006/relationships/slide" Target="slides/slide188.xml"/><Relationship Id="rId220" Type="http://schemas.openxmlformats.org/officeDocument/2006/relationships/slide" Target="slides/slide219.xml"/><Relationship Id="rId221" Type="http://schemas.openxmlformats.org/officeDocument/2006/relationships/slide" Target="slides/slide220.xml"/><Relationship Id="rId222" Type="http://schemas.openxmlformats.org/officeDocument/2006/relationships/slide" Target="slides/slide221.xml"/><Relationship Id="rId223" Type="http://schemas.openxmlformats.org/officeDocument/2006/relationships/notesMaster" Target="notesMasters/notesMaster1.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224" Type="http://schemas.openxmlformats.org/officeDocument/2006/relationships/printerSettings" Target="printerSettings/printerSettings1.bin"/><Relationship Id="rId225" Type="http://schemas.openxmlformats.org/officeDocument/2006/relationships/presProps" Target="presProps.xml"/><Relationship Id="rId226" Type="http://schemas.openxmlformats.org/officeDocument/2006/relationships/viewProps" Target="viewProps.xml"/><Relationship Id="rId227" Type="http://schemas.openxmlformats.org/officeDocument/2006/relationships/theme" Target="theme/theme1.xml"/><Relationship Id="rId228" Type="http://schemas.openxmlformats.org/officeDocument/2006/relationships/tableStyles" Target="tableStyles.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190" Type="http://schemas.openxmlformats.org/officeDocument/2006/relationships/slide" Target="slides/slide189.xml"/><Relationship Id="rId191" Type="http://schemas.openxmlformats.org/officeDocument/2006/relationships/slide" Target="slides/slide190.xml"/><Relationship Id="rId192" Type="http://schemas.openxmlformats.org/officeDocument/2006/relationships/slide" Target="slides/slide19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93" Type="http://schemas.openxmlformats.org/officeDocument/2006/relationships/slide" Target="slides/slide192.xml"/><Relationship Id="rId194" Type="http://schemas.openxmlformats.org/officeDocument/2006/relationships/slide" Target="slides/slide193.xml"/><Relationship Id="rId195" Type="http://schemas.openxmlformats.org/officeDocument/2006/relationships/slide" Target="slides/slide194.xml"/><Relationship Id="rId196" Type="http://schemas.openxmlformats.org/officeDocument/2006/relationships/slide" Target="slides/slide195.xml"/><Relationship Id="rId197" Type="http://schemas.openxmlformats.org/officeDocument/2006/relationships/slide" Target="slides/slide196.xml"/><Relationship Id="rId198" Type="http://schemas.openxmlformats.org/officeDocument/2006/relationships/slide" Target="slides/slide197.xml"/><Relationship Id="rId199" Type="http://schemas.openxmlformats.org/officeDocument/2006/relationships/slide" Target="slides/slide19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200" Type="http://schemas.openxmlformats.org/officeDocument/2006/relationships/slide" Target="slides/slide199.xml"/><Relationship Id="rId201" Type="http://schemas.openxmlformats.org/officeDocument/2006/relationships/slide" Target="slides/slide200.xml"/><Relationship Id="rId202" Type="http://schemas.openxmlformats.org/officeDocument/2006/relationships/slide" Target="slides/slide201.xml"/><Relationship Id="rId203" Type="http://schemas.openxmlformats.org/officeDocument/2006/relationships/slide" Target="slides/slide202.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204" Type="http://schemas.openxmlformats.org/officeDocument/2006/relationships/slide" Target="slides/slide203.xml"/><Relationship Id="rId205" Type="http://schemas.openxmlformats.org/officeDocument/2006/relationships/slide" Target="slides/slide204.xml"/><Relationship Id="rId206" Type="http://schemas.openxmlformats.org/officeDocument/2006/relationships/slide" Target="slides/slide205.xml"/><Relationship Id="rId207" Type="http://schemas.openxmlformats.org/officeDocument/2006/relationships/slide" Target="slides/slide206.xml"/><Relationship Id="rId208" Type="http://schemas.openxmlformats.org/officeDocument/2006/relationships/slide" Target="slides/slide207.xml"/><Relationship Id="rId209" Type="http://schemas.openxmlformats.org/officeDocument/2006/relationships/slide" Target="slides/slide20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slide" Target="slides/slide169.xml"/><Relationship Id="rId171" Type="http://schemas.openxmlformats.org/officeDocument/2006/relationships/slide" Target="slides/slide170.xml"/><Relationship Id="rId172" Type="http://schemas.openxmlformats.org/officeDocument/2006/relationships/slide" Target="slides/slide171.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73" Type="http://schemas.openxmlformats.org/officeDocument/2006/relationships/slide" Target="slides/slide172.xml"/><Relationship Id="rId174" Type="http://schemas.openxmlformats.org/officeDocument/2006/relationships/slide" Target="slides/slide173.xml"/><Relationship Id="rId175" Type="http://schemas.openxmlformats.org/officeDocument/2006/relationships/slide" Target="slides/slide174.xml"/><Relationship Id="rId176" Type="http://schemas.openxmlformats.org/officeDocument/2006/relationships/slide" Target="slides/slide175.xml"/><Relationship Id="rId177" Type="http://schemas.openxmlformats.org/officeDocument/2006/relationships/slide" Target="slides/slide176.xml"/><Relationship Id="rId178" Type="http://schemas.openxmlformats.org/officeDocument/2006/relationships/slide" Target="slides/slide177.xml"/><Relationship Id="rId179" Type="http://schemas.openxmlformats.org/officeDocument/2006/relationships/slide" Target="slides/slide178.xml"/><Relationship Id="rId210" Type="http://schemas.openxmlformats.org/officeDocument/2006/relationships/slide" Target="slides/slide209.xml"/><Relationship Id="rId211" Type="http://schemas.openxmlformats.org/officeDocument/2006/relationships/slide" Target="slides/slide210.xml"/><Relationship Id="rId212" Type="http://schemas.openxmlformats.org/officeDocument/2006/relationships/slide" Target="slides/slide211.xml"/><Relationship Id="rId213" Type="http://schemas.openxmlformats.org/officeDocument/2006/relationships/slide" Target="slides/slide212.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14" Type="http://schemas.openxmlformats.org/officeDocument/2006/relationships/slide" Target="slides/slide213.xml"/><Relationship Id="rId215" Type="http://schemas.openxmlformats.org/officeDocument/2006/relationships/slide" Target="slides/slide214.xml"/><Relationship Id="rId216" Type="http://schemas.openxmlformats.org/officeDocument/2006/relationships/slide" Target="slides/slide215.xml"/><Relationship Id="rId217" Type="http://schemas.openxmlformats.org/officeDocument/2006/relationships/slide" Target="slides/slide216.xml"/><Relationship Id="rId218" Type="http://schemas.openxmlformats.org/officeDocument/2006/relationships/slide" Target="slides/slide217.xml"/><Relationship Id="rId219" Type="http://schemas.openxmlformats.org/officeDocument/2006/relationships/slide" Target="slides/slide2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8313"/>
          </a:xfrm>
          <a:prstGeom prst="rect">
            <a:avLst/>
          </a:prstGeom>
        </p:spPr>
        <p:txBody>
          <a:bodyPr vert="horz" lIns="91440" tIns="45720" rIns="91440" bIns="45720" rtlCol="0"/>
          <a:lstStyle>
            <a:lvl1pPr algn="r">
              <a:defRPr sz="1200"/>
            </a:lvl1pPr>
          </a:lstStyle>
          <a:p>
            <a:fld id="{E665FD8B-B94D-D44D-82CA-D516651CF79D}" type="datetimeFigureOut">
              <a:rPr lang="en-US" smtClean="0"/>
              <a:t>10/16/15</a:t>
            </a:fld>
            <a:endParaRPr lang="en-US"/>
          </a:p>
        </p:txBody>
      </p:sp>
      <p:sp>
        <p:nvSpPr>
          <p:cNvPr id="4" name="Slide Image Placeholder 3"/>
          <p:cNvSpPr>
            <a:spLocks noGrp="1" noRot="1" noChangeAspect="1"/>
          </p:cNvSpPr>
          <p:nvPr>
            <p:ph type="sldImg" idx="2"/>
          </p:nvPr>
        </p:nvSpPr>
        <p:spPr>
          <a:xfrm>
            <a:off x="428625" y="703263"/>
            <a:ext cx="6245225" cy="35131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449763"/>
            <a:ext cx="5683250" cy="42164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525"/>
            <a:ext cx="3078163" cy="4683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899525"/>
            <a:ext cx="3078163" cy="468313"/>
          </a:xfrm>
          <a:prstGeom prst="rect">
            <a:avLst/>
          </a:prstGeom>
        </p:spPr>
        <p:txBody>
          <a:bodyPr vert="horz" lIns="91440" tIns="45720" rIns="91440" bIns="45720" rtlCol="0" anchor="b"/>
          <a:lstStyle>
            <a:lvl1pPr algn="r">
              <a:defRPr sz="1200"/>
            </a:lvl1pPr>
          </a:lstStyle>
          <a:p>
            <a:fld id="{917FFCA2-D191-3D47-85A1-54C76EED795D}" type="slidenum">
              <a:rPr lang="en-US" smtClean="0"/>
              <a:t>‹#›</a:t>
            </a:fld>
            <a:endParaRPr lang="en-US"/>
          </a:p>
        </p:txBody>
      </p:sp>
    </p:spTree>
    <p:extLst>
      <p:ext uri="{BB962C8B-B14F-4D97-AF65-F5344CB8AC3E}">
        <p14:creationId xmlns:p14="http://schemas.microsoft.com/office/powerpoint/2010/main" val="95932624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9.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5.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09614" y="4449763"/>
            <a:ext cx="5683249" cy="4216399"/>
          </a:xfrm>
          <a:prstGeom prst="rect">
            <a:avLst/>
          </a:prstGeom>
        </p:spPr>
        <p:txBody>
          <a:bodyPr lIns="91195" tIns="91195" rIns="91195" bIns="91195" anchor="ctr" anchorCtr="0">
            <a:noAutofit/>
          </a:bodyPr>
          <a:lstStyle/>
          <a:p>
            <a:endParaRPr/>
          </a:p>
        </p:txBody>
      </p:sp>
      <p:sp>
        <p:nvSpPr>
          <p:cNvPr id="468" name="Shape 468"/>
          <p:cNvSpPr>
            <a:spLocks noGrp="1" noRot="1" noChangeAspect="1"/>
          </p:cNvSpPr>
          <p:nvPr>
            <p:ph type="sldImg" idx="2"/>
          </p:nvPr>
        </p:nvSpPr>
        <p:spPr>
          <a:xfrm>
            <a:off x="427038" y="701675"/>
            <a:ext cx="6248400" cy="35147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158</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159</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161</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165</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174</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178</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182</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185</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189</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193</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57</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196</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202</a:t>
            </a:fld>
            <a:endParaRPr lang="en-US" sz="1100">
              <a:ea typeface="MS PGothic" charset="0"/>
              <a:cs typeface="MS PGothic"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205</a:t>
            </a:fld>
            <a:endParaRPr lang="en-US" sz="1100">
              <a:ea typeface="MS PGothic" charset="0"/>
              <a:cs typeface="MS PGothic"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209</a:t>
            </a:fld>
            <a:endParaRPr lang="en-US" sz="1100">
              <a:ea typeface="MS PGothic" charset="0"/>
              <a:cs typeface="MS PGothic"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213</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85942" tIns="42971" rIns="85942" bIns="42971"/>
          <a:lstStyle/>
          <a:p>
            <a:pPr>
              <a:defRPr/>
            </a:pPr>
            <a:fld id="{B33FE8EB-B2ED-4DD7-A5D1-1C5BB066F5A1}" type="slidenum">
              <a:rPr lang="en-US" smtClean="0"/>
              <a:pPr>
                <a:defRPr/>
              </a:pPr>
              <a:t>101</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91361" tIns="45680" rIns="91361" bIns="45680"/>
          <a:lstStyle/>
          <a:p>
            <a:pPr>
              <a:defRPr/>
            </a:pPr>
            <a:fld id="{B33FE8EB-B2ED-4DD7-A5D1-1C5BB066F5A1}" type="slidenum">
              <a:rPr lang="en-US" smtClean="0"/>
              <a:pPr>
                <a:defRPr/>
              </a:pPr>
              <a:t>122</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130</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6" name="Rectangle 2"/>
          <p:cNvSpPr>
            <a:spLocks noGrp="1" noRot="1" noChangeAspect="1" noChangeArrowheads="1" noTextEdit="1"/>
          </p:cNvSpPr>
          <p:nvPr>
            <p:ph type="sldImg"/>
          </p:nvPr>
        </p:nvSpPr>
        <p:spPr>
          <a:ln/>
        </p:spPr>
      </p:sp>
      <p:sp>
        <p:nvSpPr>
          <p:cNvPr id="1270787" name="Rectangle 3"/>
          <p:cNvSpPr>
            <a:spLocks noGrp="1" noChangeArrowheads="1"/>
          </p:cNvSpPr>
          <p:nvPr>
            <p:ph type="body" idx="1"/>
          </p:nvPr>
        </p:nvSpPr>
        <p:spPr/>
        <p:txBody>
          <a:bodyPr/>
          <a:lstStyle/>
          <a:p>
            <a:r>
              <a:rPr lang="en-US" dirty="0" smtClean="0">
                <a:latin typeface="Arial" pitchFamily="34" charset="0"/>
              </a:rPr>
              <a:t>Power budget?</a:t>
            </a:r>
          </a:p>
          <a:p>
            <a:endParaRPr lang="en-US" dirty="0"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6" name="Rectangle 2"/>
          <p:cNvSpPr>
            <a:spLocks noGrp="1" noRot="1" noChangeAspect="1" noChangeArrowheads="1" noTextEdit="1"/>
          </p:cNvSpPr>
          <p:nvPr>
            <p:ph type="sldImg"/>
          </p:nvPr>
        </p:nvSpPr>
        <p:spPr>
          <a:ln/>
        </p:spPr>
      </p:sp>
      <p:sp>
        <p:nvSpPr>
          <p:cNvPr id="1270787" name="Rectangle 3"/>
          <p:cNvSpPr>
            <a:spLocks noGrp="1" noChangeArrowheads="1"/>
          </p:cNvSpPr>
          <p:nvPr>
            <p:ph type="body" idx="1"/>
          </p:nvPr>
        </p:nvSpPr>
        <p:spPr/>
        <p:txBody>
          <a:bodyPr/>
          <a:lstStyle/>
          <a:p>
            <a:r>
              <a:rPr lang="en-US" dirty="0" smtClean="0">
                <a:latin typeface="Arial" pitchFamily="34" charset="0"/>
              </a:rPr>
              <a:t>Power budget?</a:t>
            </a:r>
          </a:p>
          <a:p>
            <a:endParaRPr lang="en-US" dirty="0"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6" name="Rectangle 2"/>
          <p:cNvSpPr>
            <a:spLocks noGrp="1" noRot="1" noChangeAspect="1" noChangeArrowheads="1" noTextEdit="1"/>
          </p:cNvSpPr>
          <p:nvPr>
            <p:ph type="sldImg"/>
          </p:nvPr>
        </p:nvSpPr>
        <p:spPr>
          <a:ln/>
        </p:spPr>
      </p:sp>
      <p:sp>
        <p:nvSpPr>
          <p:cNvPr id="1270787" name="Rectangle 3"/>
          <p:cNvSpPr>
            <a:spLocks noGrp="1" noChangeArrowheads="1"/>
          </p:cNvSpPr>
          <p:nvPr>
            <p:ph type="body" idx="1"/>
          </p:nvPr>
        </p:nvSpPr>
        <p:spPr/>
        <p:txBody>
          <a:bodyPr/>
          <a:lstStyle/>
          <a:p>
            <a:r>
              <a:rPr lang="en-US" dirty="0" smtClean="0">
                <a:latin typeface="Arial" pitchFamily="34" charset="0"/>
              </a:rPr>
              <a:t>Power budget?</a:t>
            </a:r>
          </a:p>
          <a:p>
            <a:endParaRPr lang="en-US" dirty="0"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155</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14"/>
            <a:ext cx="9143998" cy="5149900"/>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xmlns:p14="http://schemas.microsoft.com/office/powerpoint/2010/mai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58"/>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xmlns:p14="http://schemas.microsoft.com/office/powerpoint/2010/main" spd="slow">
    <p:wipe/>
  </p:transition>
  <p:extLst>
    <p:ext uri="{DCECCB84-F9BA-43D5-87BE-67443E8EF086}">
      <p15:sldGuideLst xmlns:p15="http://schemas.microsoft.com/office/powerpoint/2012/main" xmlns="">
        <p15:guide id="1" orient="horz" pos="2892"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422748"/>
      </p:ext>
    </p:extLst>
  </p:cSld>
  <p:clrMapOvr>
    <a:masterClrMapping/>
  </p:clrMapOvr>
  <p:transition xmlns:p14="http://schemas.microsoft.com/office/powerpoint/2010/mai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Endin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b="33867"/>
          <a:stretch/>
        </p:blipFill>
        <p:spPr>
          <a:xfrm>
            <a:off x="0" y="0"/>
            <a:ext cx="9144000" cy="5138274"/>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89184" y="2377918"/>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 y="-114"/>
            <a:ext cx="9143998" cy="5149899"/>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xmlns:p14="http://schemas.microsoft.com/office/powerpoint/2010/mai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2" y="-114"/>
            <a:ext cx="9143996" cy="5149899"/>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xmlns:p14="http://schemas.microsoft.com/office/powerpoint/2010/mai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2" y="-114"/>
            <a:ext cx="9143996" cy="5149898"/>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xmlns:p14="http://schemas.microsoft.com/office/powerpoint/2010/mai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05979"/>
            <a:ext cx="8229600" cy="457854"/>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2681489084"/>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79"/>
            <a:ext cx="8229600" cy="424181"/>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3"/>
            <a:ext cx="8229600" cy="3507581"/>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3961443"/>
      </p:ext>
    </p:extLst>
  </p:cSld>
  <p:clrMapOvr>
    <a:masterClrMapping/>
  </p:clrMapOvr>
  <p:transition xmlns:p14="http://schemas.microsoft.com/office/powerpoint/2010/main">
    <p:wipe dir="r"/>
  </p:transition>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79"/>
            <a:ext cx="8229600" cy="424181"/>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3"/>
            <a:ext cx="8229600" cy="350758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3103775"/>
      </p:ext>
    </p:extLst>
  </p:cSld>
  <p:clrMapOvr>
    <a:masterClrMapping/>
  </p:clrMapOvr>
  <p:transition xmlns:p14="http://schemas.microsoft.com/office/powerpoint/2010/main">
    <p:wipe dir="r"/>
  </p:transition>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xmlns:p14="http://schemas.microsoft.com/office/powerpoint/2010/mai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18"/>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5"/>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xmlns:p14="http://schemas.microsoft.com/office/powerpoint/2010/mai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4801"/>
            <a:ext cx="9143999" cy="5149900"/>
          </a:xfrm>
          <a:prstGeom prst="rect">
            <a:avLst/>
          </a:prstGeom>
        </p:spPr>
      </p:pic>
      <p:sp>
        <p:nvSpPr>
          <p:cNvPr id="2" name="Title 1"/>
          <p:cNvSpPr>
            <a:spLocks noGrp="1"/>
          </p:cNvSpPr>
          <p:nvPr>
            <p:ph type="title" hasCustomPrompt="1"/>
          </p:nvPr>
        </p:nvSpPr>
        <p:spPr>
          <a:xfrm>
            <a:off x="434641" y="1216222"/>
            <a:ext cx="7772400" cy="901874"/>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1" y="2163272"/>
            <a:ext cx="7772400" cy="589653"/>
          </a:xfrm>
        </p:spPr>
        <p:txBody>
          <a:bodyPr anchor="t" anchorCtr="0"/>
          <a:lstStyle>
            <a:lvl1pPr marL="0" indent="0" algn="l">
              <a:buNone/>
              <a:defRPr sz="2000" baseline="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smtClean="0"/>
              <a:t>Section Subhead</a:t>
            </a:r>
          </a:p>
        </p:txBody>
      </p:sp>
    </p:spTree>
    <p:extLst>
      <p:ext uri="{BB962C8B-B14F-4D97-AF65-F5344CB8AC3E}">
        <p14:creationId xmlns:p14="http://schemas.microsoft.com/office/powerpoint/2010/main" val="3155877323"/>
      </p:ext>
    </p:extLst>
  </p:cSld>
  <p:clrMapOvr>
    <a:masterClrMapping/>
  </p:clrMapOvr>
  <p:transition xmlns:p14="http://schemas.microsoft.com/office/powerpoint/2010/mai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5"/>
            <a:ext cx="4038600" cy="3448287"/>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5"/>
            <a:ext cx="4038600" cy="3448287"/>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xmlns:p14="http://schemas.microsoft.com/office/powerpoint/2010/mai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59"/>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xmlns:p14="http://schemas.microsoft.com/office/powerpoint/2010/mai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6"/>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326715"/>
            <a:ext cx="4041775"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819986"/>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xmlns:p14="http://schemas.microsoft.com/office/powerpoint/2010/mai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7"/>
            <a:ext cx="4040188"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6"/>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683447"/>
            <a:ext cx="4041775"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2176716"/>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5"/>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xmlns:p14="http://schemas.microsoft.com/office/powerpoint/2010/mai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xmlns:p14="http://schemas.microsoft.com/office/powerpoint/2010/main" spd="slow">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jp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 y="-4800"/>
            <a:ext cx="9143998" cy="5149900"/>
          </a:xfrm>
          <a:prstGeom prst="rect">
            <a:avLst/>
          </a:prstGeom>
        </p:spPr>
      </p:pic>
      <p:sp>
        <p:nvSpPr>
          <p:cNvPr id="8" name="Text Box 40"/>
          <p:cNvSpPr txBox="1">
            <a:spLocks noChangeArrowheads="1"/>
          </p:cNvSpPr>
          <p:nvPr/>
        </p:nvSpPr>
        <p:spPr bwMode="auto">
          <a:xfrm>
            <a:off x="8585810" y="4810415"/>
            <a:ext cx="325731" cy="230832"/>
          </a:xfrm>
          <a:prstGeom prst="rect">
            <a:avLst/>
          </a:prstGeom>
          <a:noFill/>
          <a:ln w="12700">
            <a:noFill/>
            <a:miter lim="800000"/>
            <a:headEnd/>
            <a:tailEnd/>
          </a:ln>
          <a:effectLst/>
        </p:spPr>
        <p:txBody>
          <a:bodyPr wrap="none"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1" y="19878"/>
            <a:ext cx="7893698" cy="890366"/>
          </a:xfrm>
          <a:prstGeom prst="rect">
            <a:avLst/>
          </a:prstGeom>
        </p:spPr>
        <p:txBody>
          <a:bodyPr vert="horz" lIns="91440" tIns="45720" rIns="91440" bIns="45720"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1" y="1172094"/>
            <a:ext cx="8128610" cy="3446087"/>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56" r:id="rId4"/>
    <p:sldLayoutId id="2147483652" r:id="rId5"/>
    <p:sldLayoutId id="2147483660" r:id="rId6"/>
    <p:sldLayoutId id="2147483653" r:id="rId7"/>
    <p:sldLayoutId id="2147483661" r:id="rId8"/>
    <p:sldLayoutId id="2147483654" r:id="rId9"/>
    <p:sldLayoutId id="2147483662" r:id="rId10"/>
    <p:sldLayoutId id="2147483655" r:id="rId11"/>
    <p:sldLayoutId id="2147483663" r:id="rId12"/>
    <p:sldLayoutId id="2147483664" r:id="rId13"/>
    <p:sldLayoutId id="2147483665" r:id="rId14"/>
    <p:sldLayoutId id="2147483666" r:id="rId15"/>
    <p:sldLayoutId id="2147483667" r:id="rId16"/>
    <p:sldLayoutId id="2147483668" r:id="rId17"/>
    <p:sldLayoutId id="2147483669" r:id="rId18"/>
  </p:sldLayoutIdLst>
  <p:transition xmlns:p14="http://schemas.microsoft.com/office/powerpoint/2010/main" spd="slow">
    <p:wipe/>
  </p:transition>
  <p:timing>
    <p:tnLst>
      <p:par>
        <p:cTn xmlns:p14="http://schemas.microsoft.com/office/powerpoint/2010/main" id="1" dur="indefinite" restart="never" nodeType="tmRoot"/>
      </p:par>
    </p:tnLst>
  </p:timing>
  <p:txStyles>
    <p:titleStyle>
      <a:lvl1pPr algn="l" defTabSz="685800"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76213" indent="-176213" algn="l" defTabSz="685800" rtl="0" eaLnBrk="1" latinLnBrk="0" hangingPunct="1">
        <a:lnSpc>
          <a:spcPct val="100000"/>
        </a:lnSpc>
        <a:spcBef>
          <a:spcPts val="675"/>
        </a:spcBef>
        <a:buClr>
          <a:srgbClr val="FF0000"/>
        </a:buClr>
        <a:buFont typeface="Wingdings" panose="05000000000000000000" pitchFamily="2" charset="2"/>
        <a:buChar char="§"/>
        <a:defRPr sz="2100" kern="1200">
          <a:solidFill>
            <a:schemeClr val="tx1"/>
          </a:solidFill>
          <a:latin typeface="+mn-lt"/>
          <a:ea typeface="+mn-ea"/>
          <a:cs typeface="+mn-cs"/>
        </a:defRPr>
      </a:lvl1pPr>
      <a:lvl2pPr marL="461963" indent="-192088" algn="l" defTabSz="685800" rtl="0" eaLnBrk="1" latinLnBrk="0" hangingPunct="1">
        <a:lnSpc>
          <a:spcPct val="100000"/>
        </a:lnSpc>
        <a:spcBef>
          <a:spcPts val="300"/>
        </a:spcBef>
        <a:buClr>
          <a:srgbClr val="FF0000"/>
        </a:buClr>
        <a:buFont typeface="Arial" panose="020B0604020202020204" pitchFamily="34" charset="0"/>
        <a:buChar char="»"/>
        <a:defRPr sz="1900" kern="1200">
          <a:solidFill>
            <a:schemeClr val="tx1"/>
          </a:solidFill>
          <a:latin typeface="+mn-lt"/>
          <a:ea typeface="+mn-ea"/>
          <a:cs typeface="+mn-cs"/>
        </a:defRPr>
      </a:lvl2pPr>
      <a:lvl3pPr marL="738188" indent="-180975" algn="l" defTabSz="685800" rtl="0" eaLnBrk="1" latinLnBrk="0" hangingPunct="1">
        <a:lnSpc>
          <a:spcPct val="100000"/>
        </a:lnSpc>
        <a:spcBef>
          <a:spcPts val="3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25525" indent="-192088" algn="l" defTabSz="685800" rtl="0" eaLnBrk="1" latinLnBrk="0" hangingPunct="1">
        <a:lnSpc>
          <a:spcPct val="100000"/>
        </a:lnSpc>
        <a:spcBef>
          <a:spcPts val="300"/>
        </a:spcBef>
        <a:buClr>
          <a:srgbClr val="FF0000"/>
        </a:buClr>
        <a:buFont typeface="Arial" panose="020B0604020202020204" pitchFamily="34" charset="0"/>
        <a:buChar char="»"/>
        <a:defRPr sz="1500" kern="1200">
          <a:solidFill>
            <a:schemeClr val="tx1"/>
          </a:solidFill>
          <a:latin typeface="+mn-lt"/>
          <a:ea typeface="+mn-ea"/>
          <a:cs typeface="+mn-cs"/>
        </a:defRPr>
      </a:lvl4pPr>
      <a:lvl5pPr marL="1255713" indent="-182563" algn="l" defTabSz="685800" rtl="0" eaLnBrk="1" latinLnBrk="0" hangingPunct="1">
        <a:lnSpc>
          <a:spcPct val="100000"/>
        </a:lnSpc>
        <a:spcBef>
          <a:spcPts val="3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1" Type="http://schemas.openxmlformats.org/officeDocument/2006/relationships/image" Target="../media/image269.png"/><Relationship Id="rId12" Type="http://schemas.openxmlformats.org/officeDocument/2006/relationships/image" Target="../media/image270.png"/><Relationship Id="rId13" Type="http://schemas.microsoft.com/office/2007/relationships/hdphoto" Target="../media/hdphoto35.wdp"/><Relationship Id="rId14" Type="http://schemas.openxmlformats.org/officeDocument/2006/relationships/image" Target="../media/image271.png"/><Relationship Id="rId15" Type="http://schemas.openxmlformats.org/officeDocument/2006/relationships/image" Target="../media/image272.png"/><Relationship Id="rId16" Type="http://schemas.openxmlformats.org/officeDocument/2006/relationships/image" Target="../media/image273.png"/><Relationship Id="rId17" Type="http://schemas.openxmlformats.org/officeDocument/2006/relationships/image" Target="../media/image274.png"/><Relationship Id="rId18" Type="http://schemas.openxmlformats.org/officeDocument/2006/relationships/image" Target="../media/image275.png"/><Relationship Id="rId1" Type="http://schemas.openxmlformats.org/officeDocument/2006/relationships/slideLayout" Target="../slideLayouts/slideLayout9.xml"/><Relationship Id="rId2" Type="http://schemas.openxmlformats.org/officeDocument/2006/relationships/notesSlide" Target="../notesSlides/notesSlide3.xml"/><Relationship Id="rId3" Type="http://schemas.openxmlformats.org/officeDocument/2006/relationships/image" Target="../media/image261.png"/><Relationship Id="rId4" Type="http://schemas.openxmlformats.org/officeDocument/2006/relationships/image" Target="../media/image262.png"/><Relationship Id="rId5" Type="http://schemas.openxmlformats.org/officeDocument/2006/relationships/image" Target="../media/image263.png"/><Relationship Id="rId6" Type="http://schemas.openxmlformats.org/officeDocument/2006/relationships/image" Target="../media/image264.png"/><Relationship Id="rId7" Type="http://schemas.openxmlformats.org/officeDocument/2006/relationships/image" Target="../media/image265.png"/><Relationship Id="rId8" Type="http://schemas.openxmlformats.org/officeDocument/2006/relationships/image" Target="../media/image266.png"/><Relationship Id="rId9" Type="http://schemas.openxmlformats.org/officeDocument/2006/relationships/image" Target="../media/image267.png"/><Relationship Id="rId10" Type="http://schemas.openxmlformats.org/officeDocument/2006/relationships/image" Target="../media/image268.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76.png"/><Relationship Id="rId3" Type="http://schemas.openxmlformats.org/officeDocument/2006/relationships/image" Target="../media/image277.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78.jpeg"/><Relationship Id="rId3" Type="http://schemas.openxmlformats.org/officeDocument/2006/relationships/image" Target="../media/image279.jpe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0.png"/><Relationship Id="rId3" Type="http://schemas.openxmlformats.org/officeDocument/2006/relationships/image" Target="../media/image281.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2.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3.jpeg"/><Relationship Id="rId3" Type="http://schemas.openxmlformats.org/officeDocument/2006/relationships/image" Target="../media/image284.jpe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5.png"/><Relationship Id="rId3" Type="http://schemas.openxmlformats.org/officeDocument/2006/relationships/image" Target="../media/image286.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7.png"/><Relationship Id="rId3" Type="http://schemas.openxmlformats.org/officeDocument/2006/relationships/image" Target="../media/image288.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9.png"/><Relationship Id="rId3" Type="http://schemas.openxmlformats.org/officeDocument/2006/relationships/image" Target="../media/image290.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9.png"/><Relationship Id="rId3" Type="http://schemas.openxmlformats.org/officeDocument/2006/relationships/image" Target="../media/image290.emf"/></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1.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1.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2.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3.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4.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5.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6.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7.png"/><Relationship Id="rId3" Type="http://schemas.openxmlformats.org/officeDocument/2006/relationships/image" Target="../media/image298.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99.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0.png"/><Relationship Id="rId3" Type="http://schemas.openxmlformats.org/officeDocument/2006/relationships/image" Target="../media/image301.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2.png"/><Relationship Id="rId3" Type="http://schemas.openxmlformats.org/officeDocument/2006/relationships/image" Target="../media/image303.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04.png"/></Relationships>
</file>

<file path=ppt/slides/_rels/slide129.xml.rels><?xml version="1.0" encoding="UTF-8" standalone="yes"?>
<Relationships xmlns="http://schemas.openxmlformats.org/package/2006/relationships"><Relationship Id="rId3" Type="http://schemas.openxmlformats.org/officeDocument/2006/relationships/image" Target="../media/image306.png"/><Relationship Id="rId4" Type="http://schemas.openxmlformats.org/officeDocument/2006/relationships/image" Target="../media/image307.png"/><Relationship Id="rId5" Type="http://schemas.openxmlformats.org/officeDocument/2006/relationships/image" Target="../media/image308.png"/><Relationship Id="rId6" Type="http://schemas.openxmlformats.org/officeDocument/2006/relationships/image" Target="../media/image309.png"/><Relationship Id="rId7" Type="http://schemas.openxmlformats.org/officeDocument/2006/relationships/image" Target="../media/image310.png"/><Relationship Id="rId8" Type="http://schemas.openxmlformats.org/officeDocument/2006/relationships/image" Target="../media/image311.png"/><Relationship Id="rId9" Type="http://schemas.openxmlformats.org/officeDocument/2006/relationships/image" Target="../media/image312.png"/><Relationship Id="rId10" Type="http://schemas.openxmlformats.org/officeDocument/2006/relationships/image" Target="../media/image304.png"/><Relationship Id="rId1" Type="http://schemas.openxmlformats.org/officeDocument/2006/relationships/slideLayout" Target="../slideLayouts/slideLayout9.xml"/><Relationship Id="rId2" Type="http://schemas.openxmlformats.org/officeDocument/2006/relationships/image" Target="../media/image305.jpe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109.png"/><Relationship Id="rId5" Type="http://schemas.openxmlformats.org/officeDocument/2006/relationships/image" Target="../media/image110.png"/><Relationship Id="rId6" Type="http://schemas.openxmlformats.org/officeDocument/2006/relationships/image" Target="../media/image111.png"/><Relationship Id="rId7" Type="http://schemas.openxmlformats.org/officeDocument/2006/relationships/image" Target="../media/image112.png"/><Relationship Id="rId8" Type="http://schemas.openxmlformats.org/officeDocument/2006/relationships/image" Target="../media/image113.png"/><Relationship Id="rId1" Type="http://schemas.openxmlformats.org/officeDocument/2006/relationships/slideLayout" Target="../slideLayouts/slideLayout9.xml"/><Relationship Id="rId2" Type="http://schemas.openxmlformats.org/officeDocument/2006/relationships/image" Target="../media/image108.jpe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13.png"/></Relationships>
</file>

<file path=ppt/slides/_rels/slide131.xml.rels><?xml version="1.0" encoding="UTF-8" standalone="yes"?>
<Relationships xmlns="http://schemas.openxmlformats.org/package/2006/relationships"><Relationship Id="rId3" Type="http://schemas.openxmlformats.org/officeDocument/2006/relationships/image" Target="../media/image315.png"/><Relationship Id="rId4" Type="http://schemas.openxmlformats.org/officeDocument/2006/relationships/image" Target="../media/image111.png"/><Relationship Id="rId1" Type="http://schemas.openxmlformats.org/officeDocument/2006/relationships/slideLayout" Target="../slideLayouts/slideLayout2.xml"/><Relationship Id="rId2" Type="http://schemas.openxmlformats.org/officeDocument/2006/relationships/image" Target="../media/image314.jpeg"/></Relationships>
</file>

<file path=ppt/slides/_rels/slide132.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image" Target="../media/image316.png"/></Relationships>
</file>

<file path=ppt/slides/_rels/slide133.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7.png"/><Relationship Id="rId5" Type="http://schemas.openxmlformats.org/officeDocument/2006/relationships/image" Target="../media/image161.png"/><Relationship Id="rId1" Type="http://schemas.openxmlformats.org/officeDocument/2006/relationships/slideLayout" Target="../slideLayouts/slideLayout2.xml"/><Relationship Id="rId2" Type="http://schemas.openxmlformats.org/officeDocument/2006/relationships/image" Target="../media/image317.png"/></Relationships>
</file>

<file path=ppt/slides/_rels/slide134.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61.png"/><Relationship Id="rId5"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image" Target="../media/image318.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9.png"/><Relationship Id="rId3" Type="http://schemas.openxmlformats.org/officeDocument/2006/relationships/image" Target="../media/image122.png"/></Relationships>
</file>

<file path=ppt/slides/_rels/slide136.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image" Target="../media/image320.png"/></Relationships>
</file>

<file path=ppt/slides/_rels/slide137.xml.rels><?xml version="1.0" encoding="UTF-8" standalone="yes"?>
<Relationships xmlns="http://schemas.openxmlformats.org/package/2006/relationships"><Relationship Id="rId3" Type="http://schemas.openxmlformats.org/officeDocument/2006/relationships/image" Target="../media/image117.png"/><Relationship Id="rId4" Type="http://schemas.openxmlformats.org/officeDocument/2006/relationships/image" Target="../media/image321.png"/><Relationship Id="rId1" Type="http://schemas.openxmlformats.org/officeDocument/2006/relationships/slideLayout" Target="../slideLayouts/slideLayout2.xml"/><Relationship Id="rId2" Type="http://schemas.openxmlformats.org/officeDocument/2006/relationships/image" Target="../media/image122.png"/></Relationships>
</file>

<file path=ppt/slides/_rels/slide138.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image" Target="../media/image322.png"/></Relationships>
</file>

<file path=ppt/slides/_rels/slide139.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image" Target="../media/image323.png"/></Relationships>
</file>

<file path=ppt/slides/_rels/slide14.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5.png"/><Relationship Id="rId5" Type="http://schemas.microsoft.com/office/2007/relationships/hdphoto" Target="../media/hdphoto2.wdp"/><Relationship Id="rId6" Type="http://schemas.openxmlformats.org/officeDocument/2006/relationships/image" Target="../media/image112.png"/><Relationship Id="rId7"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14.png"/></Relationships>
</file>

<file path=ppt/slides/_rels/slide140.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61.png"/><Relationship Id="rId5" Type="http://schemas.openxmlformats.org/officeDocument/2006/relationships/image" Target="../media/image117.png"/><Relationship Id="rId6"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image" Target="../media/image324.png"/></Relationships>
</file>

<file path=ppt/slides/_rels/slide141.xml.rels><?xml version="1.0" encoding="UTF-8" standalone="yes"?>
<Relationships xmlns="http://schemas.openxmlformats.org/package/2006/relationships"><Relationship Id="rId3" Type="http://schemas.openxmlformats.org/officeDocument/2006/relationships/image" Target="../media/image326.jpeg"/><Relationship Id="rId4" Type="http://schemas.openxmlformats.org/officeDocument/2006/relationships/image" Target="../media/image122.png"/><Relationship Id="rId5" Type="http://schemas.openxmlformats.org/officeDocument/2006/relationships/image" Target="../media/image161.png"/><Relationship Id="rId1" Type="http://schemas.openxmlformats.org/officeDocument/2006/relationships/slideLayout" Target="../slideLayouts/slideLayout2.xml"/><Relationship Id="rId2" Type="http://schemas.openxmlformats.org/officeDocument/2006/relationships/image" Target="../media/image325.jpe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7.png"/><Relationship Id="rId3" Type="http://schemas.openxmlformats.org/officeDocument/2006/relationships/image" Target="../media/image122.png"/></Relationships>
</file>

<file path=ppt/slides/_rels/slide143.xml.rels><?xml version="1.0" encoding="UTF-8" standalone="yes"?>
<Relationships xmlns="http://schemas.openxmlformats.org/package/2006/relationships"><Relationship Id="rId3" Type="http://schemas.openxmlformats.org/officeDocument/2006/relationships/image" Target="../media/image328.png"/><Relationship Id="rId4" Type="http://schemas.openxmlformats.org/officeDocument/2006/relationships/image" Target="../media/image122.png"/><Relationship Id="rId5"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44.xml.rels><?xml version="1.0" encoding="UTF-8" standalone="yes"?>
<Relationships xmlns="http://schemas.openxmlformats.org/package/2006/relationships"><Relationship Id="rId3" Type="http://schemas.openxmlformats.org/officeDocument/2006/relationships/image" Target="../media/image329.png"/><Relationship Id="rId4" Type="http://schemas.openxmlformats.org/officeDocument/2006/relationships/image" Target="../media/image122.png"/><Relationship Id="rId5"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45.xml.rels><?xml version="1.0" encoding="UTF-8" standalone="yes"?>
<Relationships xmlns="http://schemas.openxmlformats.org/package/2006/relationships"><Relationship Id="rId3" Type="http://schemas.openxmlformats.org/officeDocument/2006/relationships/image" Target="../media/image330.png"/><Relationship Id="rId4" Type="http://schemas.openxmlformats.org/officeDocument/2006/relationships/image" Target="../media/image122.png"/><Relationship Id="rId5"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46.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93.png"/><Relationship Id="rId1" Type="http://schemas.openxmlformats.org/officeDocument/2006/relationships/slideLayout" Target="../slideLayouts/slideLayout2.xml"/><Relationship Id="rId2" Type="http://schemas.openxmlformats.org/officeDocument/2006/relationships/image" Target="../media/image331.png"/></Relationships>
</file>

<file path=ppt/slides/_rels/slide147.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93.png"/><Relationship Id="rId1" Type="http://schemas.openxmlformats.org/officeDocument/2006/relationships/slideLayout" Target="../slideLayouts/slideLayout2.xml"/><Relationship Id="rId2" Type="http://schemas.openxmlformats.org/officeDocument/2006/relationships/image" Target="../media/image332.png"/></Relationships>
</file>

<file path=ppt/slides/_rels/slide148.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93.png"/><Relationship Id="rId1" Type="http://schemas.openxmlformats.org/officeDocument/2006/relationships/slideLayout" Target="../slideLayouts/slideLayout2.xml"/><Relationship Id="rId2" Type="http://schemas.openxmlformats.org/officeDocument/2006/relationships/image" Target="../media/image333.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7.png"/><Relationship Id="rId4" Type="http://schemas.openxmlformats.org/officeDocument/2006/relationships/image" Target="../media/image111.png"/><Relationship Id="rId5" Type="http://schemas.openxmlformats.org/officeDocument/2006/relationships/image" Target="../media/image115.png"/><Relationship Id="rId6" Type="http://schemas.microsoft.com/office/2007/relationships/hdphoto" Target="../media/hdphoto3.wdp"/><Relationship Id="rId7" Type="http://schemas.openxmlformats.org/officeDocument/2006/relationships/image" Target="../media/image112.png"/><Relationship Id="rId8"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14.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34.png"/></Relationships>
</file>

<file path=ppt/slides/_rels/slide155.xml.rels><?xml version="1.0" encoding="UTF-8" standalone="yes"?>
<Relationships xmlns="http://schemas.openxmlformats.org/package/2006/relationships"><Relationship Id="rId3" Type="http://schemas.openxmlformats.org/officeDocument/2006/relationships/image" Target="../media/image335.png"/><Relationship Id="rId4" Type="http://schemas.openxmlformats.org/officeDocument/2006/relationships/image" Target="../media/image336.png"/><Relationship Id="rId5" Type="http://schemas.microsoft.com/office/2007/relationships/hdphoto" Target="../media/hdphoto36.wdp"/><Relationship Id="rId6" Type="http://schemas.openxmlformats.org/officeDocument/2006/relationships/image" Target="../media/image334.png"/><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37.png"/></Relationships>
</file>

<file path=ppt/slides/_rels/slide158.xml.rels><?xml version="1.0" encoding="UTF-8" standalone="yes"?>
<Relationships xmlns="http://schemas.openxmlformats.org/package/2006/relationships"><Relationship Id="rId3" Type="http://schemas.openxmlformats.org/officeDocument/2006/relationships/image" Target="../media/image338.png"/><Relationship Id="rId4" Type="http://schemas.openxmlformats.org/officeDocument/2006/relationships/image" Target="../media/image337.png"/><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59.xml.rels><?xml version="1.0" encoding="UTF-8" standalone="yes"?>
<Relationships xmlns="http://schemas.openxmlformats.org/package/2006/relationships"><Relationship Id="rId3" Type="http://schemas.openxmlformats.org/officeDocument/2006/relationships/image" Target="../media/image339.png"/><Relationship Id="rId4" Type="http://schemas.openxmlformats.org/officeDocument/2006/relationships/image" Target="../media/image337.png"/><Relationship Id="rId1" Type="http://schemas.openxmlformats.org/officeDocument/2006/relationships/slideLayout" Target="../slideLayouts/slideLayout9.xml"/><Relationship Id="rId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3" Type="http://schemas.openxmlformats.org/officeDocument/2006/relationships/image" Target="../media/image119.png"/><Relationship Id="rId4" Type="http://schemas.openxmlformats.org/officeDocument/2006/relationships/image" Target="../media/image111.png"/><Relationship Id="rId5" Type="http://schemas.openxmlformats.org/officeDocument/2006/relationships/image" Target="../media/image120.png"/><Relationship Id="rId6" Type="http://schemas.openxmlformats.org/officeDocument/2006/relationships/image" Target="../media/image108.jpeg"/><Relationship Id="rId7" Type="http://schemas.microsoft.com/office/2007/relationships/hdphoto" Target="../media/hdphoto4.wdp"/><Relationship Id="rId8"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18.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0.png"/></Relationships>
</file>

<file path=ppt/slides/_rels/slide161.xml.rels><?xml version="1.0" encoding="UTF-8" standalone="yes"?>
<Relationships xmlns="http://schemas.openxmlformats.org/package/2006/relationships"><Relationship Id="rId3" Type="http://schemas.openxmlformats.org/officeDocument/2006/relationships/image" Target="../media/image341.png"/><Relationship Id="rId4" Type="http://schemas.openxmlformats.org/officeDocument/2006/relationships/image" Target="../media/image342.png"/><Relationship Id="rId5" Type="http://schemas.openxmlformats.org/officeDocument/2006/relationships/image" Target="../media/image340.png"/><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3.png"/></Relationships>
</file>

<file path=ppt/slides/_rels/slide165.xml.rels><?xml version="1.0" encoding="UTF-8" standalone="yes"?>
<Relationships xmlns="http://schemas.openxmlformats.org/package/2006/relationships"><Relationship Id="rId3" Type="http://schemas.openxmlformats.org/officeDocument/2006/relationships/image" Target="../media/image344.png"/><Relationship Id="rId4" Type="http://schemas.openxmlformats.org/officeDocument/2006/relationships/image" Target="../media/image345.png"/><Relationship Id="rId5" Type="http://schemas.openxmlformats.org/officeDocument/2006/relationships/image" Target="../media/image346.png"/><Relationship Id="rId6" Type="http://schemas.openxmlformats.org/officeDocument/2006/relationships/image" Target="../media/image343.png"/><Relationship Id="rId1" Type="http://schemas.openxmlformats.org/officeDocument/2006/relationships/slideLayout" Target="../slideLayouts/slideLayout9.xml"/><Relationship Id="rId2" Type="http://schemas.openxmlformats.org/officeDocument/2006/relationships/notesSlide" Target="../notesSlides/notesSlide13.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7.emf"/></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7.emf"/><Relationship Id="rId3" Type="http://schemas.openxmlformats.org/officeDocument/2006/relationships/image" Target="../media/image348.png"/></Relationships>
</file>

<file path=ppt/slides/_rels/slide17.xml.rels><?xml version="1.0" encoding="UTF-8" standalone="yes"?>
<Relationships xmlns="http://schemas.openxmlformats.org/package/2006/relationships"><Relationship Id="rId3" Type="http://schemas.openxmlformats.org/officeDocument/2006/relationships/image" Target="../media/image117.png"/><Relationship Id="rId4" Type="http://schemas.openxmlformats.org/officeDocument/2006/relationships/image" Target="../media/image122.png"/><Relationship Id="rId5" Type="http://schemas.openxmlformats.org/officeDocument/2006/relationships/image" Target="../media/image123.png"/><Relationship Id="rId6" Type="http://schemas.openxmlformats.org/officeDocument/2006/relationships/image" Target="../media/image124.png"/><Relationship Id="rId7" Type="http://schemas.openxmlformats.org/officeDocument/2006/relationships/image" Target="../media/image108.jpeg"/><Relationship Id="rId8" Type="http://schemas.microsoft.com/office/2007/relationships/hdphoto" Target="../media/hdphoto5.wdp"/><Relationship Id="rId1" Type="http://schemas.openxmlformats.org/officeDocument/2006/relationships/slideLayout" Target="../slideLayouts/slideLayout2.xml"/><Relationship Id="rId2" Type="http://schemas.openxmlformats.org/officeDocument/2006/relationships/image" Target="../media/image121.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9.emf"/></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9.emf"/><Relationship Id="rId3" Type="http://schemas.openxmlformats.org/officeDocument/2006/relationships/image" Target="../media/image350.png"/></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51.png"/></Relationships>
</file>

<file path=ppt/slides/_rels/slide174.xml.rels><?xml version="1.0" encoding="UTF-8" standalone="yes"?>
<Relationships xmlns="http://schemas.openxmlformats.org/package/2006/relationships"><Relationship Id="rId3" Type="http://schemas.openxmlformats.org/officeDocument/2006/relationships/image" Target="../media/image251.png"/><Relationship Id="rId4" Type="http://schemas.openxmlformats.org/officeDocument/2006/relationships/image" Target="../media/image352.png"/><Relationship Id="rId5" Type="http://schemas.openxmlformats.org/officeDocument/2006/relationships/image" Target="../media/image353.png"/><Relationship Id="rId6" Type="http://schemas.openxmlformats.org/officeDocument/2006/relationships/image" Target="../media/image354.png"/><Relationship Id="rId7" Type="http://schemas.openxmlformats.org/officeDocument/2006/relationships/image" Target="../media/image355.png"/><Relationship Id="rId8" Type="http://schemas.openxmlformats.org/officeDocument/2006/relationships/image" Target="../media/image356.png"/><Relationship Id="rId9" Type="http://schemas.openxmlformats.org/officeDocument/2006/relationships/image" Target="../media/image357.png"/><Relationship Id="rId10" Type="http://schemas.openxmlformats.org/officeDocument/2006/relationships/image" Target="../media/image358.png"/><Relationship Id="rId11" Type="http://schemas.openxmlformats.org/officeDocument/2006/relationships/image" Target="../media/image351.png"/><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59.png"/></Relationships>
</file>

<file path=ppt/slides/_rels/slide178.xml.rels><?xml version="1.0" encoding="UTF-8" standalone="yes"?>
<Relationships xmlns="http://schemas.openxmlformats.org/package/2006/relationships"><Relationship Id="rId11" Type="http://schemas.openxmlformats.org/officeDocument/2006/relationships/image" Target="../media/image368.jpeg"/><Relationship Id="rId12" Type="http://schemas.openxmlformats.org/officeDocument/2006/relationships/image" Target="../media/image369.png"/><Relationship Id="rId13" Type="http://schemas.openxmlformats.org/officeDocument/2006/relationships/image" Target="../media/image370.png"/><Relationship Id="rId14" Type="http://schemas.openxmlformats.org/officeDocument/2006/relationships/image" Target="../media/image311.png"/><Relationship Id="rId15" Type="http://schemas.openxmlformats.org/officeDocument/2006/relationships/image" Target="../media/image359.png"/><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360.png"/><Relationship Id="rId4" Type="http://schemas.openxmlformats.org/officeDocument/2006/relationships/image" Target="../media/image361.png"/><Relationship Id="rId5" Type="http://schemas.openxmlformats.org/officeDocument/2006/relationships/image" Target="../media/image362.png"/><Relationship Id="rId6" Type="http://schemas.openxmlformats.org/officeDocument/2006/relationships/image" Target="../media/image363.png"/><Relationship Id="rId7" Type="http://schemas.openxmlformats.org/officeDocument/2006/relationships/image" Target="../media/image364.png"/><Relationship Id="rId8" Type="http://schemas.openxmlformats.org/officeDocument/2006/relationships/image" Target="../media/image365.png"/><Relationship Id="rId9" Type="http://schemas.openxmlformats.org/officeDocument/2006/relationships/image" Target="../media/image366.png"/><Relationship Id="rId10" Type="http://schemas.openxmlformats.org/officeDocument/2006/relationships/image" Target="../media/image367.png"/></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5.png"/><Relationship Id="rId5" Type="http://schemas.microsoft.com/office/2007/relationships/hdphoto" Target="../media/hdphoto6.wdp"/><Relationship Id="rId6"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25.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71.png"/></Relationships>
</file>

<file path=ppt/slides/_rels/slide182.xml.rels><?xml version="1.0" encoding="UTF-8" standalone="yes"?>
<Relationships xmlns="http://schemas.openxmlformats.org/package/2006/relationships"><Relationship Id="rId3" Type="http://schemas.openxmlformats.org/officeDocument/2006/relationships/image" Target="../media/image372.png"/><Relationship Id="rId4" Type="http://schemas.openxmlformats.org/officeDocument/2006/relationships/image" Target="../media/image373.png"/><Relationship Id="rId5" Type="http://schemas.openxmlformats.org/officeDocument/2006/relationships/image" Target="../media/image374.png"/><Relationship Id="rId6" Type="http://schemas.openxmlformats.org/officeDocument/2006/relationships/image" Target="../media/image375.png"/><Relationship Id="rId7" Type="http://schemas.openxmlformats.org/officeDocument/2006/relationships/image" Target="../media/image250.png"/><Relationship Id="rId8" Type="http://schemas.openxmlformats.org/officeDocument/2006/relationships/image" Target="../media/image311.png"/><Relationship Id="rId9" Type="http://schemas.openxmlformats.org/officeDocument/2006/relationships/image" Target="../media/image371.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76.png"/></Relationships>
</file>

<file path=ppt/slides/_rels/slide185.xml.rels><?xml version="1.0" encoding="UTF-8" standalone="yes"?>
<Relationships xmlns="http://schemas.openxmlformats.org/package/2006/relationships"><Relationship Id="rId11" Type="http://schemas.openxmlformats.org/officeDocument/2006/relationships/image" Target="../media/image384.png"/><Relationship Id="rId12" Type="http://schemas.openxmlformats.org/officeDocument/2006/relationships/image" Target="../media/image385.png"/><Relationship Id="rId13" Type="http://schemas.openxmlformats.org/officeDocument/2006/relationships/image" Target="../media/image386.png"/><Relationship Id="rId14" Type="http://schemas.openxmlformats.org/officeDocument/2006/relationships/image" Target="../media/image387.png"/><Relationship Id="rId15" Type="http://schemas.openxmlformats.org/officeDocument/2006/relationships/image" Target="../media/image311.png"/><Relationship Id="rId16" Type="http://schemas.openxmlformats.org/officeDocument/2006/relationships/image" Target="../media/image376.png"/><Relationship Id="rId1" Type="http://schemas.openxmlformats.org/officeDocument/2006/relationships/slideLayout" Target="../slideLayouts/slideLayout9.xml"/><Relationship Id="rId2" Type="http://schemas.openxmlformats.org/officeDocument/2006/relationships/notesSlide" Target="../notesSlides/notesSlide17.xml"/><Relationship Id="rId3" Type="http://schemas.openxmlformats.org/officeDocument/2006/relationships/image" Target="../media/image374.png"/><Relationship Id="rId4" Type="http://schemas.openxmlformats.org/officeDocument/2006/relationships/image" Target="../media/image377.png"/><Relationship Id="rId5" Type="http://schemas.openxmlformats.org/officeDocument/2006/relationships/image" Target="../media/image378.jpeg"/><Relationship Id="rId6" Type="http://schemas.openxmlformats.org/officeDocument/2006/relationships/image" Target="../media/image379.jpeg"/><Relationship Id="rId7" Type="http://schemas.openxmlformats.org/officeDocument/2006/relationships/image" Target="../media/image380.jpeg"/><Relationship Id="rId8" Type="http://schemas.openxmlformats.org/officeDocument/2006/relationships/image" Target="../media/image381.png"/><Relationship Id="rId9" Type="http://schemas.openxmlformats.org/officeDocument/2006/relationships/image" Target="../media/image382.png"/><Relationship Id="rId10" Type="http://schemas.openxmlformats.org/officeDocument/2006/relationships/image" Target="../media/image383.png"/></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88.png"/></Relationships>
</file>

<file path=ppt/slides/_rels/slide189.xml.rels><?xml version="1.0" encoding="UTF-8" standalone="yes"?>
<Relationships xmlns="http://schemas.openxmlformats.org/package/2006/relationships"><Relationship Id="rId11" Type="http://schemas.openxmlformats.org/officeDocument/2006/relationships/image" Target="../media/image394.png"/><Relationship Id="rId12" Type="http://schemas.openxmlformats.org/officeDocument/2006/relationships/image" Target="../media/image395.png"/><Relationship Id="rId13" Type="http://schemas.openxmlformats.org/officeDocument/2006/relationships/image" Target="../media/image396.png"/><Relationship Id="rId14" Type="http://schemas.openxmlformats.org/officeDocument/2006/relationships/image" Target="../media/image397.png"/><Relationship Id="rId15" Type="http://schemas.openxmlformats.org/officeDocument/2006/relationships/image" Target="../media/image311.png"/><Relationship Id="rId16" Type="http://schemas.openxmlformats.org/officeDocument/2006/relationships/image" Target="../media/image388.png"/><Relationship Id="rId1" Type="http://schemas.openxmlformats.org/officeDocument/2006/relationships/slideLayout" Target="../slideLayouts/slideLayout9.xml"/><Relationship Id="rId2" Type="http://schemas.openxmlformats.org/officeDocument/2006/relationships/notesSlide" Target="../notesSlides/notesSlide18.xml"/><Relationship Id="rId3" Type="http://schemas.openxmlformats.org/officeDocument/2006/relationships/image" Target="../media/image389.png"/><Relationship Id="rId4" Type="http://schemas.openxmlformats.org/officeDocument/2006/relationships/image" Target="../media/image372.png"/><Relationship Id="rId5" Type="http://schemas.openxmlformats.org/officeDocument/2006/relationships/image" Target="../media/image390.png"/><Relationship Id="rId6" Type="http://schemas.openxmlformats.org/officeDocument/2006/relationships/image" Target="../media/image391.png"/><Relationship Id="rId7" Type="http://schemas.openxmlformats.org/officeDocument/2006/relationships/image" Target="../media/image384.png"/><Relationship Id="rId8" Type="http://schemas.openxmlformats.org/officeDocument/2006/relationships/image" Target="../media/image381.png"/><Relationship Id="rId9" Type="http://schemas.openxmlformats.org/officeDocument/2006/relationships/image" Target="../media/image392.png"/><Relationship Id="rId10" Type="http://schemas.openxmlformats.org/officeDocument/2006/relationships/image" Target="../media/image393.png"/></Relationships>
</file>

<file path=ppt/slides/_rels/slide19.xml.rels><?xml version="1.0" encoding="UTF-8" standalone="yes"?>
<Relationships xmlns="http://schemas.openxmlformats.org/package/2006/relationships"><Relationship Id="rId3" Type="http://schemas.openxmlformats.org/officeDocument/2006/relationships/image" Target="../media/image127.png"/><Relationship Id="rId4" Type="http://schemas.openxmlformats.org/officeDocument/2006/relationships/image" Target="../media/image117.png"/><Relationship Id="rId5" Type="http://schemas.openxmlformats.org/officeDocument/2006/relationships/image" Target="../media/image111.png"/><Relationship Id="rId6" Type="http://schemas.openxmlformats.org/officeDocument/2006/relationships/image" Target="../media/image115.png"/><Relationship Id="rId7" Type="http://schemas.microsoft.com/office/2007/relationships/hdphoto" Target="../media/hdphoto7.wdp"/><Relationship Id="rId8"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26.pn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98.emf"/></Relationships>
</file>

<file path=ppt/slides/_rels/slide193.xml.rels><?xml version="1.0" encoding="UTF-8" standalone="yes"?>
<Relationships xmlns="http://schemas.openxmlformats.org/package/2006/relationships"><Relationship Id="rId3" Type="http://schemas.openxmlformats.org/officeDocument/2006/relationships/image" Target="../media/image399.png"/><Relationship Id="rId4" Type="http://schemas.openxmlformats.org/officeDocument/2006/relationships/image" Target="../media/image384.png"/><Relationship Id="rId5" Type="http://schemas.openxmlformats.org/officeDocument/2006/relationships/image" Target="../media/image381.png"/><Relationship Id="rId6" Type="http://schemas.openxmlformats.org/officeDocument/2006/relationships/image" Target="../media/image400.png"/><Relationship Id="rId7" Type="http://schemas.openxmlformats.org/officeDocument/2006/relationships/image" Target="../media/image401.png"/><Relationship Id="rId8" Type="http://schemas.openxmlformats.org/officeDocument/2006/relationships/image" Target="../media/image402.png"/><Relationship Id="rId9" Type="http://schemas.openxmlformats.org/officeDocument/2006/relationships/image" Target="../media/image311.png"/><Relationship Id="rId10" Type="http://schemas.openxmlformats.org/officeDocument/2006/relationships/image" Target="../media/image398.emf"/><Relationship Id="rId1" Type="http://schemas.openxmlformats.org/officeDocument/2006/relationships/slideLayout" Target="../slideLayouts/slideLayout9.xml"/><Relationship Id="rId2" Type="http://schemas.openxmlformats.org/officeDocument/2006/relationships/notesSlide" Target="../notesSlides/notesSlide19.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03.png"/></Relationships>
</file>

<file path=ppt/slides/_rels/slide196.xml.rels><?xml version="1.0" encoding="UTF-8" standalone="yes"?>
<Relationships xmlns="http://schemas.openxmlformats.org/package/2006/relationships"><Relationship Id="rId11" Type="http://schemas.openxmlformats.org/officeDocument/2006/relationships/image" Target="../media/image407.jpeg"/><Relationship Id="rId12" Type="http://schemas.openxmlformats.org/officeDocument/2006/relationships/image" Target="../media/image408.png"/><Relationship Id="rId13" Type="http://schemas.openxmlformats.org/officeDocument/2006/relationships/image" Target="../media/image409.png"/><Relationship Id="rId14" Type="http://schemas.openxmlformats.org/officeDocument/2006/relationships/image" Target="../media/image410.png"/><Relationship Id="rId15" Type="http://schemas.openxmlformats.org/officeDocument/2006/relationships/image" Target="../media/image411.jpeg"/><Relationship Id="rId16" Type="http://schemas.openxmlformats.org/officeDocument/2006/relationships/image" Target="../media/image381.png"/><Relationship Id="rId17" Type="http://schemas.openxmlformats.org/officeDocument/2006/relationships/image" Target="../media/image403.png"/><Relationship Id="rId1" Type="http://schemas.openxmlformats.org/officeDocument/2006/relationships/slideLayout" Target="../slideLayouts/slideLayout9.xml"/><Relationship Id="rId2" Type="http://schemas.openxmlformats.org/officeDocument/2006/relationships/notesSlide" Target="../notesSlides/notesSlide20.xml"/><Relationship Id="rId3" Type="http://schemas.openxmlformats.org/officeDocument/2006/relationships/image" Target="../media/image374.png"/><Relationship Id="rId4" Type="http://schemas.openxmlformats.org/officeDocument/2006/relationships/image" Target="../media/image390.png"/><Relationship Id="rId5" Type="http://schemas.openxmlformats.org/officeDocument/2006/relationships/image" Target="../media/image395.png"/><Relationship Id="rId6" Type="http://schemas.openxmlformats.org/officeDocument/2006/relationships/image" Target="../media/image396.png"/><Relationship Id="rId7" Type="http://schemas.openxmlformats.org/officeDocument/2006/relationships/image" Target="../media/image397.png"/><Relationship Id="rId8" Type="http://schemas.openxmlformats.org/officeDocument/2006/relationships/image" Target="../media/image404.png"/><Relationship Id="rId9" Type="http://schemas.openxmlformats.org/officeDocument/2006/relationships/image" Target="../media/image405.png"/><Relationship Id="rId10" Type="http://schemas.openxmlformats.org/officeDocument/2006/relationships/image" Target="../media/image406.jpeg"/></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12.png"/></Relationships>
</file>

<file path=ppt/slides/_rels/slide2.xml.rels><?xml version="1.0" encoding="UTF-8" standalone="yes"?>
<Relationships xmlns="http://schemas.openxmlformats.org/package/2006/relationships"><Relationship Id="rId9" Type="http://schemas.openxmlformats.org/officeDocument/2006/relationships/image" Target="../media/image16.png"/><Relationship Id="rId20" Type="http://schemas.openxmlformats.org/officeDocument/2006/relationships/image" Target="../media/image27.png"/><Relationship Id="rId21" Type="http://schemas.openxmlformats.org/officeDocument/2006/relationships/image" Target="../media/image28.png"/><Relationship Id="rId22" Type="http://schemas.openxmlformats.org/officeDocument/2006/relationships/image" Target="../media/image29.png"/><Relationship Id="rId23" Type="http://schemas.openxmlformats.org/officeDocument/2006/relationships/image" Target="../media/image30.png"/><Relationship Id="rId24" Type="http://schemas.openxmlformats.org/officeDocument/2006/relationships/image" Target="../media/image31.png"/><Relationship Id="rId10" Type="http://schemas.openxmlformats.org/officeDocument/2006/relationships/image" Target="../media/image17.png"/><Relationship Id="rId11" Type="http://schemas.openxmlformats.org/officeDocument/2006/relationships/image" Target="../media/image18.emf"/><Relationship Id="rId12" Type="http://schemas.openxmlformats.org/officeDocument/2006/relationships/image" Target="../media/image19.png"/><Relationship Id="rId13" Type="http://schemas.openxmlformats.org/officeDocument/2006/relationships/image" Target="../media/image20.png"/><Relationship Id="rId14" Type="http://schemas.openxmlformats.org/officeDocument/2006/relationships/image" Target="../media/image21.png"/><Relationship Id="rId15" Type="http://schemas.openxmlformats.org/officeDocument/2006/relationships/image" Target="../media/image22.png"/><Relationship Id="rId16" Type="http://schemas.openxmlformats.org/officeDocument/2006/relationships/image" Target="../media/image23.png"/><Relationship Id="rId17" Type="http://schemas.openxmlformats.org/officeDocument/2006/relationships/image" Target="../media/image24.png"/><Relationship Id="rId18" Type="http://schemas.openxmlformats.org/officeDocument/2006/relationships/image" Target="../media/image25.png"/><Relationship Id="rId19"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5.png"/><Relationship Id="rId5" Type="http://schemas.microsoft.com/office/2007/relationships/hdphoto" Target="../media/hdphoto8.wdp"/><Relationship Id="rId6" Type="http://schemas.openxmlformats.org/officeDocument/2006/relationships/image" Target="../media/image116.png"/><Relationship Id="rId7" Type="http://schemas.openxmlformats.org/officeDocument/2006/relationships/image" Target="../media/image128.png"/><Relationship Id="rId1" Type="http://schemas.openxmlformats.org/officeDocument/2006/relationships/slideLayout" Target="../slideLayouts/slideLayout2.xml"/><Relationship Id="rId2" Type="http://schemas.openxmlformats.org/officeDocument/2006/relationships/image" Target="../media/image125.pn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13.png"/></Relationships>
</file>

<file path=ppt/slides/_rels/slide202.xml.rels><?xml version="1.0" encoding="UTF-8" standalone="yes"?>
<Relationships xmlns="http://schemas.openxmlformats.org/package/2006/relationships"><Relationship Id="rId3" Type="http://schemas.openxmlformats.org/officeDocument/2006/relationships/image" Target="../media/image414.emf"/><Relationship Id="rId4" Type="http://schemas.openxmlformats.org/officeDocument/2006/relationships/image" Target="../media/image413.png"/><Relationship Id="rId1" Type="http://schemas.openxmlformats.org/officeDocument/2006/relationships/slideLayout" Target="../slideLayouts/slideLayout9.xml"/><Relationship Id="rId2" Type="http://schemas.openxmlformats.org/officeDocument/2006/relationships/notesSlide" Target="../notesSlides/notesSlide2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15.png"/></Relationships>
</file>

<file path=ppt/slides/_rels/slide205.xml.rels><?xml version="1.0" encoding="UTF-8" standalone="yes"?>
<Relationships xmlns="http://schemas.openxmlformats.org/package/2006/relationships"><Relationship Id="rId3" Type="http://schemas.openxmlformats.org/officeDocument/2006/relationships/image" Target="../media/image415.png"/><Relationship Id="rId4" Type="http://schemas.openxmlformats.org/officeDocument/2006/relationships/image" Target="../media/image416.png"/><Relationship Id="rId1" Type="http://schemas.openxmlformats.org/officeDocument/2006/relationships/slideLayout" Target="../slideLayouts/slideLayout9.xml"/><Relationship Id="rId2" Type="http://schemas.openxmlformats.org/officeDocument/2006/relationships/notesSlide" Target="../notesSlides/notesSlide2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7.xml.rels><?xml version="1.0" encoding="UTF-8" standalone="yes"?>
<Relationships xmlns="http://schemas.openxmlformats.org/package/2006/relationships"><Relationship Id="rId3" Type="http://schemas.openxmlformats.org/officeDocument/2006/relationships/image" Target="../media/image418.jpeg"/><Relationship Id="rId4" Type="http://schemas.openxmlformats.org/officeDocument/2006/relationships/image" Target="../media/image419.jpeg"/><Relationship Id="rId5" Type="http://schemas.openxmlformats.org/officeDocument/2006/relationships/image" Target="../media/image420.jpeg"/><Relationship Id="rId6" Type="http://schemas.openxmlformats.org/officeDocument/2006/relationships/image" Target="../media/image421.jpeg"/><Relationship Id="rId1" Type="http://schemas.openxmlformats.org/officeDocument/2006/relationships/slideLayout" Target="../slideLayouts/slideLayout18.xml"/><Relationship Id="rId2" Type="http://schemas.openxmlformats.org/officeDocument/2006/relationships/image" Target="../media/image417.jpeg"/></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22.png"/></Relationships>
</file>

<file path=ppt/slides/_rels/slide209.xml.rels><?xml version="1.0" encoding="UTF-8" standalone="yes"?>
<Relationships xmlns="http://schemas.openxmlformats.org/package/2006/relationships"><Relationship Id="rId3" Type="http://schemas.openxmlformats.org/officeDocument/2006/relationships/image" Target="../media/image422.png"/><Relationship Id="rId4" Type="http://schemas.openxmlformats.org/officeDocument/2006/relationships/image" Target="../media/image423.png"/><Relationship Id="rId5" Type="http://schemas.openxmlformats.org/officeDocument/2006/relationships/image" Target="../media/image424.png"/><Relationship Id="rId6" Type="http://schemas.openxmlformats.org/officeDocument/2006/relationships/image" Target="../media/image425.png"/><Relationship Id="rId1" Type="http://schemas.openxmlformats.org/officeDocument/2006/relationships/slideLayout" Target="../slideLayouts/slideLayout9.xml"/><Relationship Id="rId2" Type="http://schemas.openxmlformats.org/officeDocument/2006/relationships/notesSlide" Target="../notesSlides/notesSlide23.xml"/></Relationships>
</file>

<file path=ppt/slides/_rels/slide21.xml.rels><?xml version="1.0" encoding="UTF-8" standalone="yes"?>
<Relationships xmlns="http://schemas.openxmlformats.org/package/2006/relationships"><Relationship Id="rId3" Type="http://schemas.openxmlformats.org/officeDocument/2006/relationships/image" Target="../media/image130.png"/><Relationship Id="rId4" Type="http://schemas.openxmlformats.org/officeDocument/2006/relationships/image" Target="../media/image111.png"/><Relationship Id="rId5" Type="http://schemas.openxmlformats.org/officeDocument/2006/relationships/image" Target="../media/image115.png"/><Relationship Id="rId6" Type="http://schemas.microsoft.com/office/2007/relationships/hdphoto" Target="../media/hdphoto8.wdp"/><Relationship Id="rId7" Type="http://schemas.openxmlformats.org/officeDocument/2006/relationships/image" Target="../media/image131.png"/><Relationship Id="rId1" Type="http://schemas.openxmlformats.org/officeDocument/2006/relationships/slideLayout" Target="../slideLayouts/slideLayout2.xml"/><Relationship Id="rId2" Type="http://schemas.openxmlformats.org/officeDocument/2006/relationships/image" Target="../media/image129.png"/></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26.png"/></Relationships>
</file>

<file path=ppt/slides/_rels/slide213.xml.rels><?xml version="1.0" encoding="UTF-8" standalone="yes"?>
<Relationships xmlns="http://schemas.openxmlformats.org/package/2006/relationships"><Relationship Id="rId3" Type="http://schemas.openxmlformats.org/officeDocument/2006/relationships/image" Target="../media/image426.png"/><Relationship Id="rId4" Type="http://schemas.openxmlformats.org/officeDocument/2006/relationships/image" Target="../media/image427.png"/><Relationship Id="rId5" Type="http://schemas.openxmlformats.org/officeDocument/2006/relationships/image" Target="../media/image425.png"/><Relationship Id="rId6" Type="http://schemas.openxmlformats.org/officeDocument/2006/relationships/image" Target="../media/image50.png"/><Relationship Id="rId7" Type="http://schemas.openxmlformats.org/officeDocument/2006/relationships/image" Target="../media/image428.png"/><Relationship Id="rId1" Type="http://schemas.openxmlformats.org/officeDocument/2006/relationships/slideLayout" Target="../slideLayouts/slideLayout9.xml"/><Relationship Id="rId2" Type="http://schemas.openxmlformats.org/officeDocument/2006/relationships/notesSlide" Target="../notesSlides/notesSlide24.xml"/></Relationships>
</file>

<file path=ppt/slides/_rels/slide214.xml.rels><?xml version="1.0" encoding="UTF-8" standalone="yes"?>
<Relationships xmlns="http://schemas.openxmlformats.org/package/2006/relationships"><Relationship Id="rId3" Type="http://schemas.openxmlformats.org/officeDocument/2006/relationships/image" Target="../media/image430.jpeg"/><Relationship Id="rId4" Type="http://schemas.openxmlformats.org/officeDocument/2006/relationships/image" Target="../media/image431.jpeg"/><Relationship Id="rId5" Type="http://schemas.openxmlformats.org/officeDocument/2006/relationships/image" Target="../media/image432.jpeg"/><Relationship Id="rId1" Type="http://schemas.openxmlformats.org/officeDocument/2006/relationships/slideLayout" Target="../slideLayouts/slideLayout18.xml"/><Relationship Id="rId2" Type="http://schemas.openxmlformats.org/officeDocument/2006/relationships/image" Target="../media/image429.jpeg"/></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33.png"/></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3.png"/><Relationship Id="rId3" Type="http://schemas.openxmlformats.org/officeDocument/2006/relationships/image" Target="../media/image434.png"/></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33.png"/><Relationship Id="rId4" Type="http://schemas.openxmlformats.org/officeDocument/2006/relationships/image" Target="../media/image111.png"/><Relationship Id="rId5" Type="http://schemas.openxmlformats.org/officeDocument/2006/relationships/image" Target="../media/image115.png"/><Relationship Id="rId6" Type="http://schemas.microsoft.com/office/2007/relationships/hdphoto" Target="../media/hdphoto9.wdp"/><Relationship Id="rId7"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32.png"/></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5.png"/></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5.png"/><Relationship Id="rId4" Type="http://schemas.openxmlformats.org/officeDocument/2006/relationships/image" Target="../media/image117.png"/><Relationship Id="rId5" Type="http://schemas.openxmlformats.org/officeDocument/2006/relationships/image" Target="../media/image111.png"/><Relationship Id="rId6" Type="http://schemas.openxmlformats.org/officeDocument/2006/relationships/image" Target="../media/image115.png"/><Relationship Id="rId7" Type="http://schemas.microsoft.com/office/2007/relationships/hdphoto" Target="../media/hdphoto10.wdp"/><Relationship Id="rId1" Type="http://schemas.openxmlformats.org/officeDocument/2006/relationships/slideLayout" Target="../slideLayouts/slideLayout2.xml"/><Relationship Id="rId2" Type="http://schemas.openxmlformats.org/officeDocument/2006/relationships/image" Target="../media/image134.png"/></Relationships>
</file>

<file path=ppt/slides/_rels/slide24.xml.rels><?xml version="1.0" encoding="UTF-8" standalone="yes"?>
<Relationships xmlns="http://schemas.openxmlformats.org/package/2006/relationships"><Relationship Id="rId3" Type="http://schemas.openxmlformats.org/officeDocument/2006/relationships/image" Target="../media/image137.png"/><Relationship Id="rId4" Type="http://schemas.openxmlformats.org/officeDocument/2006/relationships/image" Target="../media/image111.png"/><Relationship Id="rId5" Type="http://schemas.openxmlformats.org/officeDocument/2006/relationships/image" Target="../media/image138.png"/><Relationship Id="rId6" Type="http://schemas.microsoft.com/office/2007/relationships/hdphoto" Target="../media/hdphoto11.wdp"/><Relationship Id="rId1" Type="http://schemas.openxmlformats.org/officeDocument/2006/relationships/slideLayout" Target="../slideLayouts/slideLayout2.xml"/><Relationship Id="rId2" Type="http://schemas.openxmlformats.org/officeDocument/2006/relationships/image" Target="../media/image136.png"/></Relationships>
</file>

<file path=ppt/slides/_rels/slide25.xml.rels><?xml version="1.0" encoding="UTF-8" standalone="yes"?>
<Relationships xmlns="http://schemas.openxmlformats.org/package/2006/relationships"><Relationship Id="rId3" Type="http://schemas.openxmlformats.org/officeDocument/2006/relationships/image" Target="../media/image140.png"/><Relationship Id="rId4" Type="http://schemas.openxmlformats.org/officeDocument/2006/relationships/image" Target="../media/image111.png"/><Relationship Id="rId5" Type="http://schemas.openxmlformats.org/officeDocument/2006/relationships/image" Target="../media/image120.png"/><Relationship Id="rId6" Type="http://schemas.openxmlformats.org/officeDocument/2006/relationships/image" Target="../media/image116.png"/><Relationship Id="rId7" Type="http://schemas.openxmlformats.org/officeDocument/2006/relationships/image" Target="../media/image138.png"/><Relationship Id="rId8" Type="http://schemas.microsoft.com/office/2007/relationships/hdphoto" Target="../media/hdphoto12.wdp"/><Relationship Id="rId1" Type="http://schemas.openxmlformats.org/officeDocument/2006/relationships/slideLayout" Target="../slideLayouts/slideLayout2.xml"/><Relationship Id="rId2" Type="http://schemas.openxmlformats.org/officeDocument/2006/relationships/image" Target="../media/image139.png"/></Relationships>
</file>

<file path=ppt/slides/_rels/slide26.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42.png"/><Relationship Id="rId1" Type="http://schemas.openxmlformats.org/officeDocument/2006/relationships/slideLayout" Target="../slideLayouts/slideLayout2.xml"/><Relationship Id="rId2" Type="http://schemas.openxmlformats.org/officeDocument/2006/relationships/image" Target="../media/image141.png"/></Relationships>
</file>

<file path=ppt/slides/_rels/slide27.xml.rels><?xml version="1.0" encoding="UTF-8" standalone="yes"?>
<Relationships xmlns="http://schemas.openxmlformats.org/package/2006/relationships"><Relationship Id="rId3" Type="http://schemas.openxmlformats.org/officeDocument/2006/relationships/image" Target="../media/image133.png"/><Relationship Id="rId4" Type="http://schemas.openxmlformats.org/officeDocument/2006/relationships/image" Target="../media/image111.png"/><Relationship Id="rId5" Type="http://schemas.openxmlformats.org/officeDocument/2006/relationships/image" Target="../media/image115.png"/><Relationship Id="rId6" Type="http://schemas.microsoft.com/office/2007/relationships/hdphoto" Target="../media/hdphoto13.wdp"/><Relationship Id="rId7" Type="http://schemas.openxmlformats.org/officeDocument/2006/relationships/image" Target="../media/image143.png"/><Relationship Id="rId8"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32.png"/></Relationships>
</file>

<file path=ppt/slides/_rels/slide28.xml.rels><?xml version="1.0" encoding="UTF-8" standalone="yes"?>
<Relationships xmlns="http://schemas.openxmlformats.org/package/2006/relationships"><Relationship Id="rId3" Type="http://schemas.openxmlformats.org/officeDocument/2006/relationships/image" Target="../media/image135.png"/><Relationship Id="rId4" Type="http://schemas.openxmlformats.org/officeDocument/2006/relationships/image" Target="../media/image117.png"/><Relationship Id="rId5" Type="http://schemas.openxmlformats.org/officeDocument/2006/relationships/image" Target="../media/image111.png"/><Relationship Id="rId6" Type="http://schemas.openxmlformats.org/officeDocument/2006/relationships/image" Target="../media/image115.png"/><Relationship Id="rId7" Type="http://schemas.microsoft.com/office/2007/relationships/hdphoto" Target="../media/hdphoto14.wdp"/><Relationship Id="rId8" Type="http://schemas.openxmlformats.org/officeDocument/2006/relationships/image" Target="../media/image143.png"/><Relationship Id="rId9"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34.png"/></Relationships>
</file>

<file path=ppt/slides/_rels/slide29.xml.rels><?xml version="1.0" encoding="UTF-8" standalone="yes"?>
<Relationships xmlns="http://schemas.openxmlformats.org/package/2006/relationships"><Relationship Id="rId3" Type="http://schemas.openxmlformats.org/officeDocument/2006/relationships/image" Target="../media/image144.png"/><Relationship Id="rId4" Type="http://schemas.openxmlformats.org/officeDocument/2006/relationships/image" Target="../media/image145.png"/><Relationship Id="rId5" Type="http://schemas.openxmlformats.org/officeDocument/2006/relationships/image" Target="../media/image142.png"/><Relationship Id="rId6"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11.png"/></Relationships>
</file>

<file path=ppt/slides/_rels/slide3.xml.rels><?xml version="1.0" encoding="UTF-8" standalone="yes"?>
<Relationships xmlns="http://schemas.openxmlformats.org/package/2006/relationships"><Relationship Id="rId20" Type="http://schemas.openxmlformats.org/officeDocument/2006/relationships/image" Target="../media/image50.png"/><Relationship Id="rId21" Type="http://schemas.openxmlformats.org/officeDocument/2006/relationships/image" Target="../media/image51.png"/><Relationship Id="rId22" Type="http://schemas.openxmlformats.org/officeDocument/2006/relationships/image" Target="../media/image52.png"/><Relationship Id="rId23" Type="http://schemas.openxmlformats.org/officeDocument/2006/relationships/image" Target="../media/image53.png"/><Relationship Id="rId24" Type="http://schemas.openxmlformats.org/officeDocument/2006/relationships/image" Target="../media/image54.png"/><Relationship Id="rId25" Type="http://schemas.openxmlformats.org/officeDocument/2006/relationships/image" Target="../media/image55.png"/><Relationship Id="rId26" Type="http://schemas.openxmlformats.org/officeDocument/2006/relationships/image" Target="../media/image56.png"/><Relationship Id="rId27" Type="http://schemas.openxmlformats.org/officeDocument/2006/relationships/image" Target="../media/image57.png"/><Relationship Id="rId28" Type="http://schemas.openxmlformats.org/officeDocument/2006/relationships/image" Target="../media/image58.png"/><Relationship Id="rId29" Type="http://schemas.openxmlformats.org/officeDocument/2006/relationships/image" Target="../media/image59.png"/><Relationship Id="rId1" Type="http://schemas.openxmlformats.org/officeDocument/2006/relationships/slideLayout" Target="../slideLayouts/slideLayout16.xml"/><Relationship Id="rId2" Type="http://schemas.openxmlformats.org/officeDocument/2006/relationships/image" Target="../media/image32.png"/><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30" Type="http://schemas.openxmlformats.org/officeDocument/2006/relationships/image" Target="../media/image60.png"/><Relationship Id="rId31" Type="http://schemas.openxmlformats.org/officeDocument/2006/relationships/image" Target="../media/image61.png"/><Relationship Id="rId32" Type="http://schemas.openxmlformats.org/officeDocument/2006/relationships/image" Target="../media/image62.png"/><Relationship Id="rId9" Type="http://schemas.openxmlformats.org/officeDocument/2006/relationships/image" Target="../media/image39.png"/><Relationship Id="rId6" Type="http://schemas.openxmlformats.org/officeDocument/2006/relationships/image" Target="../media/image36.png"/><Relationship Id="rId7" Type="http://schemas.openxmlformats.org/officeDocument/2006/relationships/image" Target="../media/image37.png"/><Relationship Id="rId8" Type="http://schemas.openxmlformats.org/officeDocument/2006/relationships/image" Target="../media/image38.png"/><Relationship Id="rId33" Type="http://schemas.openxmlformats.org/officeDocument/2006/relationships/image" Target="../media/image63.png"/><Relationship Id="rId34" Type="http://schemas.openxmlformats.org/officeDocument/2006/relationships/image" Target="../media/image64.png"/><Relationship Id="rId10" Type="http://schemas.openxmlformats.org/officeDocument/2006/relationships/image" Target="../media/image40.png"/><Relationship Id="rId11" Type="http://schemas.openxmlformats.org/officeDocument/2006/relationships/image" Target="../media/image41.png"/><Relationship Id="rId12" Type="http://schemas.openxmlformats.org/officeDocument/2006/relationships/image" Target="../media/image42.png"/><Relationship Id="rId13" Type="http://schemas.openxmlformats.org/officeDocument/2006/relationships/image" Target="../media/image43.png"/><Relationship Id="rId14" Type="http://schemas.openxmlformats.org/officeDocument/2006/relationships/image" Target="../media/image44.png"/><Relationship Id="rId15" Type="http://schemas.openxmlformats.org/officeDocument/2006/relationships/image" Target="../media/image45.png"/><Relationship Id="rId16" Type="http://schemas.openxmlformats.org/officeDocument/2006/relationships/image" Target="../media/image46.png"/><Relationship Id="rId17" Type="http://schemas.openxmlformats.org/officeDocument/2006/relationships/image" Target="../media/image47.png"/><Relationship Id="rId18" Type="http://schemas.openxmlformats.org/officeDocument/2006/relationships/image" Target="../media/image48.png"/><Relationship Id="rId19" Type="http://schemas.openxmlformats.org/officeDocument/2006/relationships/image" Target="../media/image49.png"/></Relationships>
</file>

<file path=ppt/slides/_rels/slide30.xml.rels><?xml version="1.0" encoding="UTF-8" standalone="yes"?>
<Relationships xmlns="http://schemas.openxmlformats.org/package/2006/relationships"><Relationship Id="rId3" Type="http://schemas.openxmlformats.org/officeDocument/2006/relationships/image" Target="../media/image147.png"/><Relationship Id="rId4" Type="http://schemas.openxmlformats.org/officeDocument/2006/relationships/image" Target="../media/image117.png"/><Relationship Id="rId5" Type="http://schemas.openxmlformats.org/officeDocument/2006/relationships/image" Target="../media/image122.png"/><Relationship Id="rId6" Type="http://schemas.openxmlformats.org/officeDocument/2006/relationships/image" Target="../media/image115.png"/><Relationship Id="rId7" Type="http://schemas.microsoft.com/office/2007/relationships/hdphoto" Target="../media/hdphoto8.wdp"/><Relationship Id="rId8" Type="http://schemas.openxmlformats.org/officeDocument/2006/relationships/image" Target="../media/image143.png"/><Relationship Id="rId1" Type="http://schemas.openxmlformats.org/officeDocument/2006/relationships/slideLayout" Target="../slideLayouts/slideLayout2.xml"/><Relationship Id="rId2" Type="http://schemas.openxmlformats.org/officeDocument/2006/relationships/image" Target="../media/image146.png"/></Relationships>
</file>

<file path=ppt/slides/_rels/slide31.xml.rels><?xml version="1.0" encoding="UTF-8" standalone="yes"?>
<Relationships xmlns="http://schemas.openxmlformats.org/package/2006/relationships"><Relationship Id="rId3" Type="http://schemas.openxmlformats.org/officeDocument/2006/relationships/image" Target="../media/image149.png"/><Relationship Id="rId4" Type="http://schemas.openxmlformats.org/officeDocument/2006/relationships/image" Target="../media/image117.png"/><Relationship Id="rId5" Type="http://schemas.openxmlformats.org/officeDocument/2006/relationships/image" Target="../media/image115.png"/><Relationship Id="rId6" Type="http://schemas.microsoft.com/office/2007/relationships/hdphoto" Target="../media/hdphoto10.wdp"/><Relationship Id="rId7" Type="http://schemas.openxmlformats.org/officeDocument/2006/relationships/image" Target="../media/image150.png"/><Relationship Id="rId8" Type="http://schemas.openxmlformats.org/officeDocument/2006/relationships/image" Target="../media/image143.png"/><Relationship Id="rId1" Type="http://schemas.openxmlformats.org/officeDocument/2006/relationships/slideLayout" Target="../slideLayouts/slideLayout2.xml"/><Relationship Id="rId2" Type="http://schemas.openxmlformats.org/officeDocument/2006/relationships/image" Target="../media/image148.png"/></Relationships>
</file>

<file path=ppt/slides/_rels/slide32.xml.rels><?xml version="1.0" encoding="UTF-8" standalone="yes"?>
<Relationships xmlns="http://schemas.openxmlformats.org/package/2006/relationships"><Relationship Id="rId11" Type="http://schemas.openxmlformats.org/officeDocument/2006/relationships/image" Target="../media/image158.png"/><Relationship Id="rId12" Type="http://schemas.openxmlformats.org/officeDocument/2006/relationships/image" Target="../media/image159.png"/><Relationship Id="rId13" Type="http://schemas.openxmlformats.org/officeDocument/2006/relationships/image" Target="../media/image94.png"/><Relationship Id="rId14" Type="http://schemas.openxmlformats.org/officeDocument/2006/relationships/image" Target="../media/image95.png"/><Relationship Id="rId15" Type="http://schemas.openxmlformats.org/officeDocument/2006/relationships/image" Target="../media/image96.png"/><Relationship Id="rId1" Type="http://schemas.openxmlformats.org/officeDocument/2006/relationships/slideLayout" Target="../slideLayouts/slideLayout9.xml"/><Relationship Id="rId2" Type="http://schemas.openxmlformats.org/officeDocument/2006/relationships/image" Target="../media/image151.png"/><Relationship Id="rId3" Type="http://schemas.openxmlformats.org/officeDocument/2006/relationships/image" Target="../media/image152.png"/><Relationship Id="rId4" Type="http://schemas.openxmlformats.org/officeDocument/2006/relationships/image" Target="../media/image153.jpeg"/><Relationship Id="rId5" Type="http://schemas.openxmlformats.org/officeDocument/2006/relationships/image" Target="../media/image154.png"/><Relationship Id="rId6" Type="http://schemas.openxmlformats.org/officeDocument/2006/relationships/image" Target="../media/image155.png"/><Relationship Id="rId7" Type="http://schemas.openxmlformats.org/officeDocument/2006/relationships/image" Target="../media/image156.png"/><Relationship Id="rId8" Type="http://schemas.openxmlformats.org/officeDocument/2006/relationships/image" Target="../media/image65.png"/><Relationship Id="rId9" Type="http://schemas.openxmlformats.org/officeDocument/2006/relationships/image" Target="../media/image98.png"/><Relationship Id="rId10" Type="http://schemas.openxmlformats.org/officeDocument/2006/relationships/image" Target="../media/image15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61.png"/><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143.png"/><Relationship Id="rId1" Type="http://schemas.openxmlformats.org/officeDocument/2006/relationships/slideLayout" Target="../slideLayouts/slideLayout2.xml"/><Relationship Id="rId2" Type="http://schemas.openxmlformats.org/officeDocument/2006/relationships/image" Target="../media/image160.png"/></Relationships>
</file>

<file path=ppt/slides/_rels/slide37.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62.png"/><Relationship Id="rId5" Type="http://schemas.microsoft.com/office/2007/relationships/hdphoto" Target="../media/hdphoto15.wdp"/><Relationship Id="rId6" Type="http://schemas.openxmlformats.org/officeDocument/2006/relationships/image" Target="../media/image143.png"/><Relationship Id="rId1" Type="http://schemas.openxmlformats.org/officeDocument/2006/relationships/slideLayout" Target="../slideLayouts/slideLayout2.xml"/><Relationship Id="rId2" Type="http://schemas.openxmlformats.org/officeDocument/2006/relationships/image" Target="../media/image163.png"/></Relationships>
</file>

<file path=ppt/slides/_rels/slide38.xml.rels><?xml version="1.0" encoding="UTF-8" standalone="yes"?>
<Relationships xmlns="http://schemas.openxmlformats.org/package/2006/relationships"><Relationship Id="rId3" Type="http://schemas.openxmlformats.org/officeDocument/2006/relationships/image" Target="../media/image117.png"/><Relationship Id="rId4" Type="http://schemas.openxmlformats.org/officeDocument/2006/relationships/image" Target="../media/image122.png"/><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143.png"/><Relationship Id="rId1" Type="http://schemas.openxmlformats.org/officeDocument/2006/relationships/slideLayout" Target="../slideLayouts/slideLayout2.xml"/><Relationship Id="rId2" Type="http://schemas.openxmlformats.org/officeDocument/2006/relationships/image" Target="../media/image164.png"/></Relationships>
</file>

<file path=ppt/slides/_rels/slide39.xml.rels><?xml version="1.0" encoding="UTF-8" standalone="yes"?>
<Relationships xmlns="http://schemas.openxmlformats.org/package/2006/relationships"><Relationship Id="rId3" Type="http://schemas.openxmlformats.org/officeDocument/2006/relationships/image" Target="../media/image162.png"/><Relationship Id="rId4" Type="http://schemas.microsoft.com/office/2007/relationships/hdphoto" Target="../media/hdphoto15.wdp"/><Relationship Id="rId5" Type="http://schemas.openxmlformats.org/officeDocument/2006/relationships/image" Target="../media/image165.png"/><Relationship Id="rId6" Type="http://schemas.openxmlformats.org/officeDocument/2006/relationships/image" Target="../media/image117.png"/><Relationship Id="rId7" Type="http://schemas.openxmlformats.org/officeDocument/2006/relationships/image" Target="../media/image166.png"/><Relationship Id="rId8" Type="http://schemas.openxmlformats.org/officeDocument/2006/relationships/image" Target="../media/image143.png"/><Relationship Id="rId1" Type="http://schemas.openxmlformats.org/officeDocument/2006/relationships/slideLayout" Target="../slideLayouts/slideLayout2.xml"/><Relationship Id="rId2" Type="http://schemas.openxmlformats.org/officeDocument/2006/relationships/image" Target="../media/image1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68.jpeg"/><Relationship Id="rId4" Type="http://schemas.openxmlformats.org/officeDocument/2006/relationships/image" Target="../media/image150.png"/><Relationship Id="rId5" Type="http://schemas.openxmlformats.org/officeDocument/2006/relationships/image" Target="../media/image131.png"/><Relationship Id="rId1" Type="http://schemas.openxmlformats.org/officeDocument/2006/relationships/slideLayout" Target="../slideLayouts/slideLayout2.xml"/><Relationship Id="rId2" Type="http://schemas.openxmlformats.org/officeDocument/2006/relationships/image" Target="../media/image167.jpeg"/></Relationships>
</file>

<file path=ppt/slides/_rels/slide41.xml.rels><?xml version="1.0" encoding="UTF-8" standalone="yes"?>
<Relationships xmlns="http://schemas.openxmlformats.org/package/2006/relationships"><Relationship Id="rId3" Type="http://schemas.openxmlformats.org/officeDocument/2006/relationships/image" Target="../media/image170.png"/><Relationship Id="rId4" Type="http://schemas.microsoft.com/office/2007/relationships/hdphoto" Target="../media/hdphoto16.wdp"/><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122.png"/><Relationship Id="rId8" Type="http://schemas.openxmlformats.org/officeDocument/2006/relationships/image" Target="../media/image123.png"/><Relationship Id="rId9"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169.png"/></Relationships>
</file>

<file path=ppt/slides/_rels/slide42.xml.rels><?xml version="1.0" encoding="UTF-8" standalone="yes"?>
<Relationships xmlns="http://schemas.openxmlformats.org/package/2006/relationships"><Relationship Id="rId11" Type="http://schemas.openxmlformats.org/officeDocument/2006/relationships/image" Target="../media/image174.png"/><Relationship Id="rId12"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172.png"/><Relationship Id="rId3" Type="http://schemas.openxmlformats.org/officeDocument/2006/relationships/image" Target="../media/image173.png"/><Relationship Id="rId4" Type="http://schemas.openxmlformats.org/officeDocument/2006/relationships/image" Target="../media/image170.png"/><Relationship Id="rId5" Type="http://schemas.microsoft.com/office/2007/relationships/hdphoto" Target="../media/hdphoto16.wdp"/><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22.png"/><Relationship Id="rId9" Type="http://schemas.openxmlformats.org/officeDocument/2006/relationships/image" Target="../media/image117.png"/><Relationship Id="rId10" Type="http://schemas.openxmlformats.org/officeDocument/2006/relationships/image" Target="../media/image123.png"/></Relationships>
</file>

<file path=ppt/slides/_rels/slide43.xml.rels><?xml version="1.0" encoding="UTF-8" standalone="yes"?>
<Relationships xmlns="http://schemas.openxmlformats.org/package/2006/relationships"><Relationship Id="rId3" Type="http://schemas.openxmlformats.org/officeDocument/2006/relationships/image" Target="../media/image170.png"/><Relationship Id="rId4" Type="http://schemas.microsoft.com/office/2007/relationships/hdphoto" Target="../media/hdphoto16.wdp"/><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123.png"/><Relationship Id="rId8" Type="http://schemas.openxmlformats.org/officeDocument/2006/relationships/image" Target="../media/image122.png"/><Relationship Id="rId9" Type="http://schemas.openxmlformats.org/officeDocument/2006/relationships/image" Target="../media/image174.png"/><Relationship Id="rId10"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175.png"/></Relationships>
</file>

<file path=ppt/slides/_rels/slide44.xml.rels><?xml version="1.0" encoding="UTF-8" standalone="yes"?>
<Relationships xmlns="http://schemas.openxmlformats.org/package/2006/relationships"><Relationship Id="rId11" Type="http://schemas.openxmlformats.org/officeDocument/2006/relationships/image" Target="../media/image174.png"/><Relationship Id="rId12"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176.png"/><Relationship Id="rId3" Type="http://schemas.openxmlformats.org/officeDocument/2006/relationships/image" Target="../media/image177.png"/><Relationship Id="rId4" Type="http://schemas.openxmlformats.org/officeDocument/2006/relationships/image" Target="../media/image170.png"/><Relationship Id="rId5" Type="http://schemas.microsoft.com/office/2007/relationships/hdphoto" Target="../media/hdphoto16.wdp"/><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23.png"/><Relationship Id="rId9" Type="http://schemas.openxmlformats.org/officeDocument/2006/relationships/image" Target="../media/image117.png"/><Relationship Id="rId10" Type="http://schemas.openxmlformats.org/officeDocument/2006/relationships/image" Target="../media/image122.png"/></Relationships>
</file>

<file path=ppt/slides/_rels/slide45.xml.rels><?xml version="1.0" encoding="UTF-8" standalone="yes"?>
<Relationships xmlns="http://schemas.openxmlformats.org/package/2006/relationships"><Relationship Id="rId3" Type="http://schemas.openxmlformats.org/officeDocument/2006/relationships/image" Target="../media/image170.png"/><Relationship Id="rId4" Type="http://schemas.microsoft.com/office/2007/relationships/hdphoto" Target="../media/hdphoto16.wdp"/><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123.png"/><Relationship Id="rId8" Type="http://schemas.openxmlformats.org/officeDocument/2006/relationships/image" Target="../media/image117.png"/><Relationship Id="rId9" Type="http://schemas.openxmlformats.org/officeDocument/2006/relationships/image" Target="../media/image174.png"/><Relationship Id="rId10" Type="http://schemas.openxmlformats.org/officeDocument/2006/relationships/image" Target="../media/image150.png"/><Relationship Id="rId11"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178.png"/></Relationships>
</file>

<file path=ppt/slides/_rels/slide46.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74.png"/><Relationship Id="rId5" Type="http://schemas.openxmlformats.org/officeDocument/2006/relationships/image" Target="../media/image123.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80.jpeg"/><Relationship Id="rId9" Type="http://schemas.microsoft.com/office/2007/relationships/hdphoto" Target="../media/hdphoto17.wdp"/><Relationship Id="rId10" Type="http://schemas.openxmlformats.org/officeDocument/2006/relationships/image" Target="../media/image181.png"/><Relationship Id="rId1" Type="http://schemas.openxmlformats.org/officeDocument/2006/relationships/slideLayout" Target="../slideLayouts/slideLayout9.xml"/><Relationship Id="rId2" Type="http://schemas.openxmlformats.org/officeDocument/2006/relationships/image" Target="../media/image179.png"/></Relationships>
</file>

<file path=ppt/slides/_rels/slide47.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74.png"/><Relationship Id="rId5" Type="http://schemas.openxmlformats.org/officeDocument/2006/relationships/image" Target="../media/image123.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80.jpeg"/><Relationship Id="rId9" Type="http://schemas.microsoft.com/office/2007/relationships/hdphoto" Target="../media/hdphoto18.wdp"/><Relationship Id="rId1" Type="http://schemas.openxmlformats.org/officeDocument/2006/relationships/slideLayout" Target="../slideLayouts/slideLayout2.xml"/><Relationship Id="rId2" Type="http://schemas.openxmlformats.org/officeDocument/2006/relationships/image" Target="../media/image182.png"/></Relationships>
</file>

<file path=ppt/slides/_rels/slide48.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74.png"/><Relationship Id="rId5" Type="http://schemas.openxmlformats.org/officeDocument/2006/relationships/image" Target="../media/image123.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80.jpeg"/><Relationship Id="rId9" Type="http://schemas.microsoft.com/office/2007/relationships/hdphoto" Target="../media/hdphoto19.wdp"/><Relationship Id="rId10" Type="http://schemas.openxmlformats.org/officeDocument/2006/relationships/image" Target="../media/image181.png"/><Relationship Id="rId1" Type="http://schemas.openxmlformats.org/officeDocument/2006/relationships/slideLayout" Target="../slideLayouts/slideLayout9.xml"/><Relationship Id="rId2" Type="http://schemas.openxmlformats.org/officeDocument/2006/relationships/image" Target="../media/image183.png"/></Relationships>
</file>

<file path=ppt/slides/_rels/slide49.xml.rels><?xml version="1.0" encoding="UTF-8" standalone="yes"?>
<Relationships xmlns="http://schemas.openxmlformats.org/package/2006/relationships"><Relationship Id="rId3" Type="http://schemas.openxmlformats.org/officeDocument/2006/relationships/image" Target="../media/image185.png"/><Relationship Id="rId4" Type="http://schemas.openxmlformats.org/officeDocument/2006/relationships/image" Target="../media/image122.png"/><Relationship Id="rId5" Type="http://schemas.openxmlformats.org/officeDocument/2006/relationships/image" Target="../media/image123.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86.png"/><Relationship Id="rId9" Type="http://schemas.openxmlformats.org/officeDocument/2006/relationships/image" Target="../media/image180.jpeg"/><Relationship Id="rId10" Type="http://schemas.microsoft.com/office/2007/relationships/hdphoto" Target="../media/hdphoto20.wdp"/><Relationship Id="rId11" Type="http://schemas.openxmlformats.org/officeDocument/2006/relationships/image" Target="../media/image181.png"/><Relationship Id="rId1" Type="http://schemas.openxmlformats.org/officeDocument/2006/relationships/slideLayout" Target="../slideLayouts/slideLayout2.xml"/><Relationship Id="rId2" Type="http://schemas.openxmlformats.org/officeDocument/2006/relationships/image" Target="../media/image18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65.png"/></Relationships>
</file>

<file path=ppt/slides/_rels/slide50.xml.rels><?xml version="1.0" encoding="UTF-8" standalone="yes"?>
<Relationships xmlns="http://schemas.openxmlformats.org/package/2006/relationships"><Relationship Id="rId11" Type="http://schemas.openxmlformats.org/officeDocument/2006/relationships/image" Target="../media/image190.png"/><Relationship Id="rId12" Type="http://schemas.openxmlformats.org/officeDocument/2006/relationships/image" Target="../media/image191.png"/><Relationship Id="rId1" Type="http://schemas.openxmlformats.org/officeDocument/2006/relationships/slideLayout" Target="../slideLayouts/slideLayout2.xml"/><Relationship Id="rId2" Type="http://schemas.openxmlformats.org/officeDocument/2006/relationships/image" Target="../media/image187.png"/><Relationship Id="rId3" Type="http://schemas.openxmlformats.org/officeDocument/2006/relationships/image" Target="../media/image122.png"/><Relationship Id="rId4" Type="http://schemas.openxmlformats.org/officeDocument/2006/relationships/image" Target="../media/image174.png"/><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188.png"/><Relationship Id="rId8" Type="http://schemas.openxmlformats.org/officeDocument/2006/relationships/image" Target="../media/image161.png"/><Relationship Id="rId9" Type="http://schemas.openxmlformats.org/officeDocument/2006/relationships/image" Target="../media/image189.png"/><Relationship Id="rId10" Type="http://schemas.microsoft.com/office/2007/relationships/hdphoto" Target="../media/hdphoto21.wdp"/></Relationships>
</file>

<file path=ppt/slides/_rels/slide51.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62.png"/><Relationship Id="rId5" Type="http://schemas.microsoft.com/office/2007/relationships/hdphoto" Target="../media/hdphoto15.wdp"/><Relationship Id="rId6" Type="http://schemas.openxmlformats.org/officeDocument/2006/relationships/image" Target="../media/image186.png"/><Relationship Id="rId7" Type="http://schemas.openxmlformats.org/officeDocument/2006/relationships/image" Target="../media/image193.png"/><Relationship Id="rId8" Type="http://schemas.openxmlformats.org/officeDocument/2006/relationships/image" Target="../media/image180.jpeg"/><Relationship Id="rId9" Type="http://schemas.microsoft.com/office/2007/relationships/hdphoto" Target="../media/hdphoto22.wdp"/><Relationship Id="rId10" Type="http://schemas.openxmlformats.org/officeDocument/2006/relationships/image" Target="../media/image194.png"/><Relationship Id="rId1" Type="http://schemas.openxmlformats.org/officeDocument/2006/relationships/slideLayout" Target="../slideLayouts/slideLayout2.xml"/><Relationship Id="rId2" Type="http://schemas.openxmlformats.org/officeDocument/2006/relationships/image" Target="../media/image192.png"/></Relationships>
</file>

<file path=ppt/slides/_rels/slide52.xml.rels><?xml version="1.0" encoding="UTF-8" standalone="yes"?>
<Relationships xmlns="http://schemas.openxmlformats.org/package/2006/relationships"><Relationship Id="rId11" Type="http://schemas.openxmlformats.org/officeDocument/2006/relationships/image" Target="../media/image202.png"/><Relationship Id="rId12" Type="http://schemas.openxmlformats.org/officeDocument/2006/relationships/image" Target="../media/image95.png"/><Relationship Id="rId13" Type="http://schemas.openxmlformats.org/officeDocument/2006/relationships/image" Target="../media/image96.png"/><Relationship Id="rId1" Type="http://schemas.openxmlformats.org/officeDocument/2006/relationships/slideLayout" Target="../slideLayouts/slideLayout9.xml"/><Relationship Id="rId2" Type="http://schemas.openxmlformats.org/officeDocument/2006/relationships/image" Target="../media/image195.png"/><Relationship Id="rId3" Type="http://schemas.openxmlformats.org/officeDocument/2006/relationships/image" Target="../media/image196.png"/><Relationship Id="rId4" Type="http://schemas.openxmlformats.org/officeDocument/2006/relationships/image" Target="../media/image65.png"/><Relationship Id="rId5" Type="http://schemas.openxmlformats.org/officeDocument/2006/relationships/image" Target="../media/image197.jpeg"/><Relationship Id="rId6" Type="http://schemas.openxmlformats.org/officeDocument/2006/relationships/image" Target="../media/image198.png"/><Relationship Id="rId7" Type="http://schemas.openxmlformats.org/officeDocument/2006/relationships/image" Target="../media/image98.png"/><Relationship Id="rId8" Type="http://schemas.openxmlformats.org/officeDocument/2006/relationships/image" Target="../media/image199.jpeg"/><Relationship Id="rId9" Type="http://schemas.openxmlformats.org/officeDocument/2006/relationships/image" Target="../media/image200.png"/><Relationship Id="rId10" Type="http://schemas.openxmlformats.org/officeDocument/2006/relationships/image" Target="../media/image20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1" Type="http://schemas.openxmlformats.org/officeDocument/2006/relationships/image" Target="../media/image193.png"/><Relationship Id="rId12" Type="http://schemas.openxmlformats.org/officeDocument/2006/relationships/image" Target="../media/image191.png"/><Relationship Id="rId13" Type="http://schemas.openxmlformats.org/officeDocument/2006/relationships/image" Target="../media/image181.png"/><Relationship Id="rId1" Type="http://schemas.openxmlformats.org/officeDocument/2006/relationships/slideLayout" Target="../slideLayouts/slideLayout2.xml"/><Relationship Id="rId2" Type="http://schemas.openxmlformats.org/officeDocument/2006/relationships/image" Target="../media/image189.png"/><Relationship Id="rId3" Type="http://schemas.microsoft.com/office/2007/relationships/hdphoto" Target="../media/hdphoto21.wdp"/><Relationship Id="rId4" Type="http://schemas.openxmlformats.org/officeDocument/2006/relationships/image" Target="../media/image203.png"/><Relationship Id="rId5" Type="http://schemas.openxmlformats.org/officeDocument/2006/relationships/image" Target="../media/image150.png"/><Relationship Id="rId6" Type="http://schemas.openxmlformats.org/officeDocument/2006/relationships/image" Target="../media/image186.png"/><Relationship Id="rId7" Type="http://schemas.openxmlformats.org/officeDocument/2006/relationships/image" Target="../media/image162.png"/><Relationship Id="rId8" Type="http://schemas.microsoft.com/office/2007/relationships/hdphoto" Target="../media/hdphoto15.wdp"/><Relationship Id="rId9" Type="http://schemas.openxmlformats.org/officeDocument/2006/relationships/image" Target="../media/image188.png"/><Relationship Id="rId10" Type="http://schemas.openxmlformats.org/officeDocument/2006/relationships/image" Target="../media/image161.png"/></Relationships>
</file>

<file path=ppt/slides/_rels/slide57.xml.rels><?xml version="1.0" encoding="UTF-8" standalone="yes"?>
<Relationships xmlns="http://schemas.openxmlformats.org/package/2006/relationships"><Relationship Id="rId3" Type="http://schemas.openxmlformats.org/officeDocument/2006/relationships/image" Target="../media/image204.png"/><Relationship Id="rId4" Type="http://schemas.openxmlformats.org/officeDocument/2006/relationships/image" Target="../media/image150.png"/><Relationship Id="rId5" Type="http://schemas.openxmlformats.org/officeDocument/2006/relationships/image" Target="../media/image186.png"/><Relationship Id="rId6" Type="http://schemas.openxmlformats.org/officeDocument/2006/relationships/image" Target="../media/image193.png"/><Relationship Id="rId7" Type="http://schemas.openxmlformats.org/officeDocument/2006/relationships/image" Target="../media/image162.png"/><Relationship Id="rId8" Type="http://schemas.microsoft.com/office/2007/relationships/hdphoto" Target="../media/hdphoto15.wdp"/><Relationship Id="rId9" Type="http://schemas.openxmlformats.org/officeDocument/2006/relationships/image" Target="../media/image180.jpeg"/><Relationship Id="rId10" Type="http://schemas.microsoft.com/office/2007/relationships/hdphoto" Target="../media/hdphoto23.wdp"/><Relationship Id="rId11" Type="http://schemas.openxmlformats.org/officeDocument/2006/relationships/image" Target="../media/image194.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8.xml.rels><?xml version="1.0" encoding="UTF-8" standalone="yes"?>
<Relationships xmlns="http://schemas.openxmlformats.org/package/2006/relationships"><Relationship Id="rId3" Type="http://schemas.openxmlformats.org/officeDocument/2006/relationships/image" Target="../media/image150.png"/><Relationship Id="rId4" Type="http://schemas.openxmlformats.org/officeDocument/2006/relationships/image" Target="../media/image186.png"/><Relationship Id="rId5" Type="http://schemas.openxmlformats.org/officeDocument/2006/relationships/image" Target="../media/image193.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80.jpeg"/><Relationship Id="rId9" Type="http://schemas.microsoft.com/office/2007/relationships/hdphoto" Target="../media/hdphoto24.wdp"/><Relationship Id="rId10" Type="http://schemas.openxmlformats.org/officeDocument/2006/relationships/image" Target="../media/image206.png"/><Relationship Id="rId1" Type="http://schemas.openxmlformats.org/officeDocument/2006/relationships/slideLayout" Target="../slideLayouts/slideLayout2.xml"/><Relationship Id="rId2" Type="http://schemas.openxmlformats.org/officeDocument/2006/relationships/image" Target="../media/image205.png"/></Relationships>
</file>

<file path=ppt/slides/_rels/slide59.xml.rels><?xml version="1.0" encoding="UTF-8" standalone="yes"?>
<Relationships xmlns="http://schemas.openxmlformats.org/package/2006/relationships"><Relationship Id="rId3" Type="http://schemas.openxmlformats.org/officeDocument/2006/relationships/image" Target="../media/image150.png"/><Relationship Id="rId4" Type="http://schemas.openxmlformats.org/officeDocument/2006/relationships/image" Target="../media/image186.png"/><Relationship Id="rId5" Type="http://schemas.openxmlformats.org/officeDocument/2006/relationships/image" Target="../media/image193.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80.jpeg"/><Relationship Id="rId9" Type="http://schemas.microsoft.com/office/2007/relationships/hdphoto" Target="../media/hdphoto20.wdp"/><Relationship Id="rId10" Type="http://schemas.openxmlformats.org/officeDocument/2006/relationships/image" Target="../media/image206.png"/><Relationship Id="rId1" Type="http://schemas.openxmlformats.org/officeDocument/2006/relationships/slideLayout" Target="../slideLayouts/slideLayout2.xml"/><Relationship Id="rId2" Type="http://schemas.openxmlformats.org/officeDocument/2006/relationships/image" Target="../media/image207.png"/></Relationships>
</file>

<file path=ppt/slides/_rels/slide6.xml.rels><?xml version="1.0" encoding="UTF-8" standalone="yes"?>
<Relationships xmlns="http://schemas.openxmlformats.org/package/2006/relationships"><Relationship Id="rId9" Type="http://schemas.openxmlformats.org/officeDocument/2006/relationships/image" Target="../media/image72.png"/><Relationship Id="rId20" Type="http://schemas.openxmlformats.org/officeDocument/2006/relationships/image" Target="../media/image9.png"/><Relationship Id="rId21" Type="http://schemas.openxmlformats.org/officeDocument/2006/relationships/image" Target="../media/image83.png"/><Relationship Id="rId22" Type="http://schemas.openxmlformats.org/officeDocument/2006/relationships/image" Target="../media/image84.png"/><Relationship Id="rId10" Type="http://schemas.openxmlformats.org/officeDocument/2006/relationships/image" Target="../media/image73.png"/><Relationship Id="rId11" Type="http://schemas.openxmlformats.org/officeDocument/2006/relationships/image" Target="../media/image74.png"/><Relationship Id="rId12" Type="http://schemas.openxmlformats.org/officeDocument/2006/relationships/image" Target="../media/image75.png"/><Relationship Id="rId13" Type="http://schemas.openxmlformats.org/officeDocument/2006/relationships/image" Target="../media/image76.png"/><Relationship Id="rId14" Type="http://schemas.openxmlformats.org/officeDocument/2006/relationships/image" Target="../media/image77.png"/><Relationship Id="rId15" Type="http://schemas.openxmlformats.org/officeDocument/2006/relationships/image" Target="../media/image78.png"/><Relationship Id="rId16" Type="http://schemas.openxmlformats.org/officeDocument/2006/relationships/image" Target="../media/image79.png"/><Relationship Id="rId17" Type="http://schemas.openxmlformats.org/officeDocument/2006/relationships/image" Target="../media/image80.png"/><Relationship Id="rId18" Type="http://schemas.openxmlformats.org/officeDocument/2006/relationships/image" Target="../media/image81.png"/><Relationship Id="rId19" Type="http://schemas.openxmlformats.org/officeDocument/2006/relationships/image" Target="../media/image82.png"/><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66.png"/><Relationship Id="rId4" Type="http://schemas.openxmlformats.org/officeDocument/2006/relationships/image" Target="../media/image67.png"/><Relationship Id="rId5" Type="http://schemas.openxmlformats.org/officeDocument/2006/relationships/image" Target="../media/image68.png"/><Relationship Id="rId6" Type="http://schemas.openxmlformats.org/officeDocument/2006/relationships/image" Target="../media/image69.png"/><Relationship Id="rId7" Type="http://schemas.openxmlformats.org/officeDocument/2006/relationships/image" Target="../media/image70.png"/><Relationship Id="rId8" Type="http://schemas.openxmlformats.org/officeDocument/2006/relationships/image" Target="../media/image71.png"/></Relationships>
</file>

<file path=ppt/slides/_rels/slide60.xml.rels><?xml version="1.0" encoding="UTF-8" standalone="yes"?>
<Relationships xmlns="http://schemas.openxmlformats.org/package/2006/relationships"><Relationship Id="rId11" Type="http://schemas.openxmlformats.org/officeDocument/2006/relationships/image" Target="../media/image180.jpeg"/><Relationship Id="rId12" Type="http://schemas.microsoft.com/office/2007/relationships/hdphoto" Target="../media/hdphoto25.wdp"/><Relationship Id="rId13" Type="http://schemas.openxmlformats.org/officeDocument/2006/relationships/image" Target="../media/image211.png"/><Relationship Id="rId1" Type="http://schemas.openxmlformats.org/officeDocument/2006/relationships/slideLayout" Target="../slideLayouts/slideLayout2.xml"/><Relationship Id="rId2" Type="http://schemas.openxmlformats.org/officeDocument/2006/relationships/image" Target="../media/image208.png"/><Relationship Id="rId3" Type="http://schemas.openxmlformats.org/officeDocument/2006/relationships/image" Target="../media/image209.png"/><Relationship Id="rId4" Type="http://schemas.openxmlformats.org/officeDocument/2006/relationships/image" Target="../media/image193.png"/><Relationship Id="rId5" Type="http://schemas.openxmlformats.org/officeDocument/2006/relationships/image" Target="../media/image191.png"/><Relationship Id="rId6" Type="http://schemas.openxmlformats.org/officeDocument/2006/relationships/image" Target="../media/image150.png"/><Relationship Id="rId7" Type="http://schemas.openxmlformats.org/officeDocument/2006/relationships/image" Target="../media/image186.png"/><Relationship Id="rId8" Type="http://schemas.openxmlformats.org/officeDocument/2006/relationships/image" Target="../media/image162.png"/><Relationship Id="rId9" Type="http://schemas.microsoft.com/office/2007/relationships/hdphoto" Target="../media/hdphoto15.wdp"/><Relationship Id="rId10" Type="http://schemas.openxmlformats.org/officeDocument/2006/relationships/image" Target="../media/image210.png"/></Relationships>
</file>

<file path=ppt/slides/_rels/slide61.xml.rels><?xml version="1.0" encoding="UTF-8" standalone="yes"?>
<Relationships xmlns="http://schemas.openxmlformats.org/package/2006/relationships"><Relationship Id="rId11" Type="http://schemas.openxmlformats.org/officeDocument/2006/relationships/image" Target="../media/image191.png"/><Relationship Id="rId12" Type="http://schemas.openxmlformats.org/officeDocument/2006/relationships/image" Target="../media/image210.png"/><Relationship Id="rId13" Type="http://schemas.openxmlformats.org/officeDocument/2006/relationships/image" Target="../media/image211.png"/><Relationship Id="rId1" Type="http://schemas.openxmlformats.org/officeDocument/2006/relationships/slideLayout" Target="../slideLayouts/slideLayout2.xml"/><Relationship Id="rId2" Type="http://schemas.openxmlformats.org/officeDocument/2006/relationships/image" Target="../media/image212.png"/><Relationship Id="rId3" Type="http://schemas.openxmlformats.org/officeDocument/2006/relationships/image" Target="../media/image209.png"/><Relationship Id="rId4" Type="http://schemas.openxmlformats.org/officeDocument/2006/relationships/image" Target="../media/image150.png"/><Relationship Id="rId5" Type="http://schemas.openxmlformats.org/officeDocument/2006/relationships/image" Target="../media/image186.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80.jpeg"/><Relationship Id="rId9" Type="http://schemas.microsoft.com/office/2007/relationships/hdphoto" Target="../media/hdphoto26.wdp"/><Relationship Id="rId10" Type="http://schemas.openxmlformats.org/officeDocument/2006/relationships/image" Target="../media/image193.png"/></Relationships>
</file>

<file path=ppt/slides/_rels/slide62.xml.rels><?xml version="1.0" encoding="UTF-8" standalone="yes"?>
<Relationships xmlns="http://schemas.openxmlformats.org/package/2006/relationships"><Relationship Id="rId3" Type="http://schemas.openxmlformats.org/officeDocument/2006/relationships/image" Target="../media/image193.png"/><Relationship Id="rId4" Type="http://schemas.openxmlformats.org/officeDocument/2006/relationships/image" Target="../media/image191.png"/><Relationship Id="rId5" Type="http://schemas.openxmlformats.org/officeDocument/2006/relationships/image" Target="../media/image210.png"/><Relationship Id="rId6" Type="http://schemas.openxmlformats.org/officeDocument/2006/relationships/image" Target="../media/image189.png"/><Relationship Id="rId7" Type="http://schemas.microsoft.com/office/2007/relationships/hdphoto" Target="../media/hdphoto21.wdp"/><Relationship Id="rId8" Type="http://schemas.openxmlformats.org/officeDocument/2006/relationships/image" Target="../media/image162.png"/><Relationship Id="rId9" Type="http://schemas.microsoft.com/office/2007/relationships/hdphoto" Target="../media/hdphoto15.wdp"/><Relationship Id="rId10"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213.png"/></Relationships>
</file>

<file path=ppt/slides/_rels/slide63.xml.rels><?xml version="1.0" encoding="UTF-8" standalone="yes"?>
<Relationships xmlns="http://schemas.openxmlformats.org/package/2006/relationships"><Relationship Id="rId11" Type="http://schemas.openxmlformats.org/officeDocument/2006/relationships/image" Target="../media/image191.png"/><Relationship Id="rId12" Type="http://schemas.openxmlformats.org/officeDocument/2006/relationships/image" Target="../media/image210.png"/><Relationship Id="rId13" Type="http://schemas.openxmlformats.org/officeDocument/2006/relationships/image" Target="../media/image215.png"/><Relationship Id="rId1" Type="http://schemas.openxmlformats.org/officeDocument/2006/relationships/slideLayout" Target="../slideLayouts/slideLayout2.xml"/><Relationship Id="rId2" Type="http://schemas.openxmlformats.org/officeDocument/2006/relationships/image" Target="../media/image214.png"/><Relationship Id="rId3" Type="http://schemas.openxmlformats.org/officeDocument/2006/relationships/image" Target="../media/image209.png"/><Relationship Id="rId4" Type="http://schemas.openxmlformats.org/officeDocument/2006/relationships/image" Target="../media/image150.png"/><Relationship Id="rId5" Type="http://schemas.openxmlformats.org/officeDocument/2006/relationships/image" Target="../media/image186.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180.jpeg"/><Relationship Id="rId9" Type="http://schemas.microsoft.com/office/2007/relationships/hdphoto" Target="../media/hdphoto27.wdp"/><Relationship Id="rId10" Type="http://schemas.openxmlformats.org/officeDocument/2006/relationships/image" Target="../media/image193.png"/></Relationships>
</file>

<file path=ppt/slides/_rels/slide64.xml.rels><?xml version="1.0" encoding="UTF-8" standalone="yes"?>
<Relationships xmlns="http://schemas.openxmlformats.org/package/2006/relationships"><Relationship Id="rId11" Type="http://schemas.microsoft.com/office/2007/relationships/hdphoto" Target="../media/hdphoto21.wdp"/><Relationship Id="rId12" Type="http://schemas.openxmlformats.org/officeDocument/2006/relationships/image" Target="../media/image219.png"/><Relationship Id="rId1" Type="http://schemas.openxmlformats.org/officeDocument/2006/relationships/slideLayout" Target="../slideLayouts/slideLayout2.xml"/><Relationship Id="rId2" Type="http://schemas.openxmlformats.org/officeDocument/2006/relationships/image" Target="../media/image216.png"/><Relationship Id="rId3" Type="http://schemas.openxmlformats.org/officeDocument/2006/relationships/image" Target="../media/image193.png"/><Relationship Id="rId4" Type="http://schemas.openxmlformats.org/officeDocument/2006/relationships/image" Target="../media/image191.png"/><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217.png"/><Relationship Id="rId8" Type="http://schemas.openxmlformats.org/officeDocument/2006/relationships/image" Target="../media/image210.png"/><Relationship Id="rId9" Type="http://schemas.openxmlformats.org/officeDocument/2006/relationships/image" Target="../media/image218.png"/><Relationship Id="rId10" Type="http://schemas.openxmlformats.org/officeDocument/2006/relationships/image" Target="../media/image189.png"/></Relationships>
</file>

<file path=ppt/slides/_rels/slide65.xml.rels><?xml version="1.0" encoding="UTF-8" standalone="yes"?>
<Relationships xmlns="http://schemas.openxmlformats.org/package/2006/relationships"><Relationship Id="rId11" Type="http://schemas.microsoft.com/office/2007/relationships/hdphoto" Target="../media/hdphoto17.wdp"/><Relationship Id="rId12" Type="http://schemas.openxmlformats.org/officeDocument/2006/relationships/image" Target="../media/image215.png"/><Relationship Id="rId1" Type="http://schemas.openxmlformats.org/officeDocument/2006/relationships/slideLayout" Target="../slideLayouts/slideLayout2.xml"/><Relationship Id="rId2" Type="http://schemas.openxmlformats.org/officeDocument/2006/relationships/image" Target="../media/image220.png"/><Relationship Id="rId3" Type="http://schemas.openxmlformats.org/officeDocument/2006/relationships/image" Target="../media/image193.png"/><Relationship Id="rId4" Type="http://schemas.openxmlformats.org/officeDocument/2006/relationships/image" Target="../media/image191.png"/><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217.png"/><Relationship Id="rId8" Type="http://schemas.openxmlformats.org/officeDocument/2006/relationships/image" Target="../media/image210.png"/><Relationship Id="rId9" Type="http://schemas.openxmlformats.org/officeDocument/2006/relationships/image" Target="../media/image221.png"/><Relationship Id="rId10" Type="http://schemas.openxmlformats.org/officeDocument/2006/relationships/image" Target="../media/image180.jpeg"/></Relationships>
</file>

<file path=ppt/slides/_rels/slide66.xml.rels><?xml version="1.0" encoding="UTF-8" standalone="yes"?>
<Relationships xmlns="http://schemas.openxmlformats.org/package/2006/relationships"><Relationship Id="rId11" Type="http://schemas.microsoft.com/office/2007/relationships/hdphoto" Target="../media/hdphoto28.wdp"/><Relationship Id="rId12" Type="http://schemas.openxmlformats.org/officeDocument/2006/relationships/image" Target="../media/image215.png"/><Relationship Id="rId1" Type="http://schemas.openxmlformats.org/officeDocument/2006/relationships/slideLayout" Target="../slideLayouts/slideLayout2.xml"/><Relationship Id="rId2" Type="http://schemas.openxmlformats.org/officeDocument/2006/relationships/image" Target="../media/image222.png"/><Relationship Id="rId3" Type="http://schemas.openxmlformats.org/officeDocument/2006/relationships/image" Target="../media/image193.png"/><Relationship Id="rId4" Type="http://schemas.openxmlformats.org/officeDocument/2006/relationships/image" Target="../media/image191.png"/><Relationship Id="rId5" Type="http://schemas.openxmlformats.org/officeDocument/2006/relationships/image" Target="../media/image162.png"/><Relationship Id="rId6" Type="http://schemas.microsoft.com/office/2007/relationships/hdphoto" Target="../media/hdphoto15.wdp"/><Relationship Id="rId7" Type="http://schemas.openxmlformats.org/officeDocument/2006/relationships/image" Target="../media/image217.png"/><Relationship Id="rId8" Type="http://schemas.openxmlformats.org/officeDocument/2006/relationships/image" Target="../media/image223.png"/><Relationship Id="rId9" Type="http://schemas.openxmlformats.org/officeDocument/2006/relationships/image" Target="../media/image210.png"/><Relationship Id="rId10" Type="http://schemas.openxmlformats.org/officeDocument/2006/relationships/image" Target="../media/image180.jpeg"/></Relationships>
</file>

<file path=ppt/slides/_rels/slide67.xml.rels><?xml version="1.0" encoding="UTF-8" standalone="yes"?>
<Relationships xmlns="http://schemas.openxmlformats.org/package/2006/relationships"><Relationship Id="rId3" Type="http://schemas.openxmlformats.org/officeDocument/2006/relationships/image" Target="../media/image224.png"/><Relationship Id="rId4" Type="http://schemas.openxmlformats.org/officeDocument/2006/relationships/image" Target="../media/image65.png"/><Relationship Id="rId1" Type="http://schemas.openxmlformats.org/officeDocument/2006/relationships/slideLayout" Target="../slideLayouts/slideLayout9.xml"/><Relationship Id="rId2" Type="http://schemas.openxmlformats.org/officeDocument/2006/relationships/image" Target="../media/image98.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25.jpeg"/><Relationship Id="rId3" Type="http://schemas.openxmlformats.org/officeDocument/2006/relationships/image" Target="../media/image224.png"/></Relationships>
</file>

<file path=ppt/slides/_rels/slide69.xml.rels><?xml version="1.0" encoding="UTF-8" standalone="yes"?>
<Relationships xmlns="http://schemas.openxmlformats.org/package/2006/relationships"><Relationship Id="rId3" Type="http://schemas.openxmlformats.org/officeDocument/2006/relationships/image" Target="../media/image227.png"/><Relationship Id="rId4" Type="http://schemas.openxmlformats.org/officeDocument/2006/relationships/image" Target="../media/image228.png"/><Relationship Id="rId1" Type="http://schemas.openxmlformats.org/officeDocument/2006/relationships/slideLayout" Target="../slideLayouts/slideLayout2.xml"/><Relationship Id="rId2" Type="http://schemas.openxmlformats.org/officeDocument/2006/relationships/image" Target="../media/image226.png"/></Relationships>
</file>

<file path=ppt/slides/_rels/slide7.xml.rels><?xml version="1.0" encoding="UTF-8" standalone="yes"?>
<Relationships xmlns="http://schemas.openxmlformats.org/package/2006/relationships"><Relationship Id="rId11" Type="http://schemas.openxmlformats.org/officeDocument/2006/relationships/image" Target="../media/image93.emf"/><Relationship Id="rId12" Type="http://schemas.openxmlformats.org/officeDocument/2006/relationships/image" Target="../media/image94.png"/><Relationship Id="rId13" Type="http://schemas.openxmlformats.org/officeDocument/2006/relationships/image" Target="../media/image95.png"/><Relationship Id="rId14" Type="http://schemas.openxmlformats.org/officeDocument/2006/relationships/image" Target="../media/image96.png"/><Relationship Id="rId1" Type="http://schemas.openxmlformats.org/officeDocument/2006/relationships/slideLayout" Target="../slideLayouts/slideLayout2.xml"/><Relationship Id="rId2" Type="http://schemas.openxmlformats.org/officeDocument/2006/relationships/image" Target="../media/image18.emf"/><Relationship Id="rId3" Type="http://schemas.openxmlformats.org/officeDocument/2006/relationships/image" Target="../media/image85.emf"/><Relationship Id="rId4" Type="http://schemas.openxmlformats.org/officeDocument/2006/relationships/image" Target="../media/image86.emf"/><Relationship Id="rId5" Type="http://schemas.openxmlformats.org/officeDocument/2006/relationships/image" Target="../media/image87.png"/><Relationship Id="rId6" Type="http://schemas.openxmlformats.org/officeDocument/2006/relationships/image" Target="../media/image88.emf"/><Relationship Id="rId7" Type="http://schemas.openxmlformats.org/officeDocument/2006/relationships/image" Target="../media/image89.emf"/><Relationship Id="rId8" Type="http://schemas.openxmlformats.org/officeDocument/2006/relationships/image" Target="../media/image90.emf"/><Relationship Id="rId9" Type="http://schemas.openxmlformats.org/officeDocument/2006/relationships/image" Target="../media/image91.emf"/><Relationship Id="rId10" Type="http://schemas.openxmlformats.org/officeDocument/2006/relationships/image" Target="../media/image92.e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30.png"/><Relationship Id="rId4" Type="http://schemas.openxmlformats.org/officeDocument/2006/relationships/image" Target="../media/image210.png"/><Relationship Id="rId5" Type="http://schemas.openxmlformats.org/officeDocument/2006/relationships/image" Target="../media/image189.png"/><Relationship Id="rId6" Type="http://schemas.microsoft.com/office/2007/relationships/hdphoto" Target="../media/hdphoto21.wdp"/><Relationship Id="rId7" Type="http://schemas.openxmlformats.org/officeDocument/2006/relationships/image" Target="../media/image231.png"/><Relationship Id="rId8" Type="http://schemas.microsoft.com/office/2007/relationships/hdphoto" Target="../media/hdphoto29.wdp"/><Relationship Id="rId9"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229.png"/></Relationships>
</file>

<file path=ppt/slides/_rels/slide72.xml.rels><?xml version="1.0" encoding="UTF-8" standalone="yes"?>
<Relationships xmlns="http://schemas.openxmlformats.org/package/2006/relationships"><Relationship Id="rId3" Type="http://schemas.openxmlformats.org/officeDocument/2006/relationships/image" Target="../media/image189.png"/><Relationship Id="rId4" Type="http://schemas.microsoft.com/office/2007/relationships/hdphoto" Target="../media/hdphoto21.wdp"/><Relationship Id="rId5" Type="http://schemas.openxmlformats.org/officeDocument/2006/relationships/image" Target="../media/image210.png"/><Relationship Id="rId6" Type="http://schemas.openxmlformats.org/officeDocument/2006/relationships/image" Target="../media/image162.png"/><Relationship Id="rId7" Type="http://schemas.microsoft.com/office/2007/relationships/hdphoto" Target="../media/hdphoto15.wdp"/><Relationship Id="rId8" Type="http://schemas.openxmlformats.org/officeDocument/2006/relationships/image" Target="../media/image219.png"/><Relationship Id="rId9" Type="http://schemas.openxmlformats.org/officeDocument/2006/relationships/image" Target="../media/image230.png"/><Relationship Id="rId1" Type="http://schemas.openxmlformats.org/officeDocument/2006/relationships/slideLayout" Target="../slideLayouts/slideLayout2.xml"/><Relationship Id="rId2" Type="http://schemas.openxmlformats.org/officeDocument/2006/relationships/image" Target="../media/image232.png"/></Relationships>
</file>

<file path=ppt/slides/_rels/slide73.xml.rels><?xml version="1.0" encoding="UTF-8" standalone="yes"?>
<Relationships xmlns="http://schemas.openxmlformats.org/package/2006/relationships"><Relationship Id="rId3" Type="http://schemas.openxmlformats.org/officeDocument/2006/relationships/image" Target="../media/image162.png"/><Relationship Id="rId4" Type="http://schemas.microsoft.com/office/2007/relationships/hdphoto" Target="../media/hdphoto15.wdp"/><Relationship Id="rId5" Type="http://schemas.openxmlformats.org/officeDocument/2006/relationships/image" Target="../media/image210.png"/><Relationship Id="rId6" Type="http://schemas.openxmlformats.org/officeDocument/2006/relationships/image" Target="../media/image171.png"/><Relationship Id="rId7" Type="http://schemas.openxmlformats.org/officeDocument/2006/relationships/image" Target="../media/image234.png"/><Relationship Id="rId8" Type="http://schemas.microsoft.com/office/2007/relationships/hdphoto" Target="../media/hdphoto30.wdp"/><Relationship Id="rId9" Type="http://schemas.openxmlformats.org/officeDocument/2006/relationships/image" Target="../media/image230.png"/><Relationship Id="rId1" Type="http://schemas.openxmlformats.org/officeDocument/2006/relationships/slideLayout" Target="../slideLayouts/slideLayout2.xml"/><Relationship Id="rId2" Type="http://schemas.openxmlformats.org/officeDocument/2006/relationships/image" Target="../media/image233.png"/></Relationships>
</file>

<file path=ppt/slides/_rels/slide74.xml.rels><?xml version="1.0" encoding="UTF-8" standalone="yes"?>
<Relationships xmlns="http://schemas.openxmlformats.org/package/2006/relationships"><Relationship Id="rId3" Type="http://schemas.openxmlformats.org/officeDocument/2006/relationships/image" Target="../media/image162.png"/><Relationship Id="rId4" Type="http://schemas.microsoft.com/office/2007/relationships/hdphoto" Target="../media/hdphoto15.wdp"/><Relationship Id="rId5" Type="http://schemas.openxmlformats.org/officeDocument/2006/relationships/image" Target="../media/image180.jpeg"/><Relationship Id="rId6" Type="http://schemas.microsoft.com/office/2007/relationships/hdphoto" Target="../media/hdphoto31.wdp"/><Relationship Id="rId7" Type="http://schemas.openxmlformats.org/officeDocument/2006/relationships/image" Target="../media/image210.png"/><Relationship Id="rId8" Type="http://schemas.openxmlformats.org/officeDocument/2006/relationships/image" Target="../media/image221.png"/><Relationship Id="rId9" Type="http://schemas.openxmlformats.org/officeDocument/2006/relationships/image" Target="../media/image236.png"/><Relationship Id="rId10" Type="http://schemas.openxmlformats.org/officeDocument/2006/relationships/image" Target="../media/image230.png"/><Relationship Id="rId1" Type="http://schemas.openxmlformats.org/officeDocument/2006/relationships/slideLayout" Target="../slideLayouts/slideLayout2.xml"/><Relationship Id="rId2" Type="http://schemas.openxmlformats.org/officeDocument/2006/relationships/image" Target="../media/image23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7.png"/><Relationship Id="rId3" Type="http://schemas.openxmlformats.org/officeDocument/2006/relationships/image" Target="../media/image230.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38.png"/><Relationship Id="rId3" Type="http://schemas.openxmlformats.org/officeDocument/2006/relationships/image" Target="../media/image230.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39.png"/><Relationship Id="rId3" Type="http://schemas.openxmlformats.org/officeDocument/2006/relationships/image" Target="../media/image230.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0.png"/><Relationship Id="rId3" Type="http://schemas.openxmlformats.org/officeDocument/2006/relationships/image" Target="../media/image230.png"/></Relationships>
</file>

<file path=ppt/slides/_rels/slide79.xml.rels><?xml version="1.0" encoding="UTF-8" standalone="yes"?>
<Relationships xmlns="http://schemas.openxmlformats.org/package/2006/relationships"><Relationship Id="rId3" Type="http://schemas.openxmlformats.org/officeDocument/2006/relationships/image" Target="../media/image210.png"/><Relationship Id="rId4" Type="http://schemas.openxmlformats.org/officeDocument/2006/relationships/image" Target="../media/image189.png"/><Relationship Id="rId5" Type="http://schemas.microsoft.com/office/2007/relationships/hdphoto" Target="../media/hdphoto21.wdp"/><Relationship Id="rId6" Type="http://schemas.openxmlformats.org/officeDocument/2006/relationships/image" Target="../media/image231.png"/><Relationship Id="rId7" Type="http://schemas.microsoft.com/office/2007/relationships/hdphoto" Target="../media/hdphoto32.wdp"/><Relationship Id="rId8" Type="http://schemas.openxmlformats.org/officeDocument/2006/relationships/image" Target="../media/image171.png"/><Relationship Id="rId9" Type="http://schemas.openxmlformats.org/officeDocument/2006/relationships/image" Target="../media/image230.png"/><Relationship Id="rId1" Type="http://schemas.openxmlformats.org/officeDocument/2006/relationships/slideLayout" Target="../slideLayouts/slideLayout2.xml"/><Relationship Id="rId2" Type="http://schemas.openxmlformats.org/officeDocument/2006/relationships/image" Target="../media/image24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7.png"/></Relationships>
</file>

<file path=ppt/slides/_rels/slide80.xml.rels><?xml version="1.0" encoding="UTF-8" standalone="yes"?>
<Relationships xmlns="http://schemas.openxmlformats.org/package/2006/relationships"><Relationship Id="rId3" Type="http://schemas.openxmlformats.org/officeDocument/2006/relationships/image" Target="../media/image242.png"/><Relationship Id="rId4" Type="http://schemas.openxmlformats.org/officeDocument/2006/relationships/image" Target="../media/image9.png"/><Relationship Id="rId5" Type="http://schemas.openxmlformats.org/officeDocument/2006/relationships/image" Target="../media/image83.png"/><Relationship Id="rId6" Type="http://schemas.openxmlformats.org/officeDocument/2006/relationships/image" Target="../media/image65.png"/><Relationship Id="rId7" Type="http://schemas.openxmlformats.org/officeDocument/2006/relationships/image" Target="../media/image95.png"/><Relationship Id="rId1" Type="http://schemas.openxmlformats.org/officeDocument/2006/relationships/slideLayout" Target="../slideLayouts/slideLayout9.xml"/><Relationship Id="rId2" Type="http://schemas.openxmlformats.org/officeDocument/2006/relationships/image" Target="../media/image98.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3" Type="http://schemas.openxmlformats.org/officeDocument/2006/relationships/image" Target="../media/image244.jpeg"/><Relationship Id="rId4" Type="http://schemas.microsoft.com/office/2007/relationships/hdphoto" Target="../media/hdphoto33.wdp"/><Relationship Id="rId5" Type="http://schemas.openxmlformats.org/officeDocument/2006/relationships/image" Target="../media/image245.png"/><Relationship Id="rId6" Type="http://schemas.openxmlformats.org/officeDocument/2006/relationships/image" Target="../media/image246.png"/><Relationship Id="rId7" Type="http://schemas.openxmlformats.org/officeDocument/2006/relationships/hyperlink" Target="http://en.wikipedia.org/wiki/AC_power_plugs_and_sockets" TargetMode="External"/><Relationship Id="rId8" Type="http://schemas.openxmlformats.org/officeDocument/2006/relationships/hyperlink" Target="http://www.worldstandards.eu/electricity/plug-voltage-by-country/" TargetMode="External"/><Relationship Id="rId9" Type="http://schemas.openxmlformats.org/officeDocument/2006/relationships/image" Target="../media/image247.png"/><Relationship Id="rId10" Type="http://schemas.openxmlformats.org/officeDocument/2006/relationships/image" Target="../media/image248.png"/><Relationship Id="rId11" Type="http://schemas.microsoft.com/office/2007/relationships/hdphoto" Target="../media/hdphoto34.wdp"/><Relationship Id="rId1" Type="http://schemas.openxmlformats.org/officeDocument/2006/relationships/slideLayout" Target="../slideLayouts/slideLayout9.xml"/><Relationship Id="rId2" Type="http://schemas.openxmlformats.org/officeDocument/2006/relationships/image" Target="../media/image243.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1" Type="http://schemas.openxmlformats.org/officeDocument/2006/relationships/image" Target="../media/image106.jpg"/><Relationship Id="rId12" Type="http://schemas.openxmlformats.org/officeDocument/2006/relationships/image" Target="../media/image107.png"/><Relationship Id="rId13" Type="http://schemas.openxmlformats.org/officeDocument/2006/relationships/image" Target="../media/image94.png"/><Relationship Id="rId14" Type="http://schemas.openxmlformats.org/officeDocument/2006/relationships/image" Target="../media/image95.png"/><Relationship Id="rId1" Type="http://schemas.openxmlformats.org/officeDocument/2006/relationships/slideLayout" Target="../slideLayouts/slideLayout9.xml"/><Relationship Id="rId2" Type="http://schemas.openxmlformats.org/officeDocument/2006/relationships/image" Target="../media/image98.png"/><Relationship Id="rId3" Type="http://schemas.openxmlformats.org/officeDocument/2006/relationships/image" Target="../media/image99.png"/><Relationship Id="rId4" Type="http://schemas.openxmlformats.org/officeDocument/2006/relationships/image" Target="../media/image100.png"/><Relationship Id="rId5" Type="http://schemas.openxmlformats.org/officeDocument/2006/relationships/image" Target="../media/image101.png"/><Relationship Id="rId6" Type="http://schemas.openxmlformats.org/officeDocument/2006/relationships/image" Target="../media/image102.png"/><Relationship Id="rId7" Type="http://schemas.openxmlformats.org/officeDocument/2006/relationships/image" Target="../media/image103.png"/><Relationship Id="rId8" Type="http://schemas.openxmlformats.org/officeDocument/2006/relationships/image" Target="../media/image65.png"/><Relationship Id="rId9" Type="http://schemas.openxmlformats.org/officeDocument/2006/relationships/image" Target="../media/image104.jpg"/><Relationship Id="rId10" Type="http://schemas.openxmlformats.org/officeDocument/2006/relationships/image" Target="../media/image105.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49.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7.xml.rels><?xml version="1.0" encoding="UTF-8" standalone="yes"?>
<Relationships xmlns="http://schemas.openxmlformats.org/package/2006/relationships"><Relationship Id="rId3" Type="http://schemas.openxmlformats.org/officeDocument/2006/relationships/image" Target="../media/image251.png"/><Relationship Id="rId4" Type="http://schemas.openxmlformats.org/officeDocument/2006/relationships/image" Target="../media/image252.png"/><Relationship Id="rId1" Type="http://schemas.openxmlformats.org/officeDocument/2006/relationships/slideLayout" Target="../slideLayouts/slideLayout18.xml"/><Relationship Id="rId2" Type="http://schemas.openxmlformats.org/officeDocument/2006/relationships/image" Target="../media/image250.png"/></Relationships>
</file>

<file path=ppt/slides/_rels/slide98.xml.rels><?xml version="1.0" encoding="UTF-8" standalone="yes"?>
<Relationships xmlns="http://schemas.openxmlformats.org/package/2006/relationships"><Relationship Id="rId3" Type="http://schemas.openxmlformats.org/officeDocument/2006/relationships/image" Target="../media/image254.png"/><Relationship Id="rId4" Type="http://schemas.openxmlformats.org/officeDocument/2006/relationships/image" Target="../media/image255.png"/><Relationship Id="rId5" Type="http://schemas.openxmlformats.org/officeDocument/2006/relationships/image" Target="../media/image256.png"/><Relationship Id="rId6" Type="http://schemas.openxmlformats.org/officeDocument/2006/relationships/image" Target="../media/image257.png"/><Relationship Id="rId7" Type="http://schemas.openxmlformats.org/officeDocument/2006/relationships/image" Target="../media/image258.png"/><Relationship Id="rId8" Type="http://schemas.openxmlformats.org/officeDocument/2006/relationships/image" Target="../media/image259.png"/><Relationship Id="rId1" Type="http://schemas.openxmlformats.org/officeDocument/2006/relationships/slideLayout" Target="../slideLayouts/slideLayout18.xml"/><Relationship Id="rId2" Type="http://schemas.openxmlformats.org/officeDocument/2006/relationships/image" Target="../media/image253.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6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Fortinet Product Quick Guide</a:t>
            </a:r>
            <a:endParaRPr lang="en-US" dirty="0"/>
          </a:p>
        </p:txBody>
      </p:sp>
      <p:sp>
        <p:nvSpPr>
          <p:cNvPr id="3" name="Subtitle 2"/>
          <p:cNvSpPr>
            <a:spLocks noGrp="1"/>
          </p:cNvSpPr>
          <p:nvPr>
            <p:ph type="subTitle" idx="1"/>
          </p:nvPr>
        </p:nvSpPr>
        <p:spPr/>
        <p:txBody>
          <a:bodyPr/>
          <a:lstStyle/>
          <a:p>
            <a:r>
              <a:rPr lang="en-US" dirty="0"/>
              <a:t>Oct, 2015</a:t>
            </a:r>
          </a:p>
          <a:p>
            <a:endParaRPr lang="en-US" dirty="0"/>
          </a:p>
        </p:txBody>
      </p:sp>
    </p:spTree>
    <p:extLst>
      <p:ext uri="{BB962C8B-B14F-4D97-AF65-F5344CB8AC3E}">
        <p14:creationId xmlns:p14="http://schemas.microsoft.com/office/powerpoint/2010/main" val="3714797825"/>
      </p:ext>
    </p:extLst>
  </p:cSld>
  <p:clrMapOvr>
    <a:masterClrMapping/>
  </p:clrMapOvr>
  <p:transition xmlns:p14="http://schemas.microsoft.com/office/powerpoint/2010/mai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4003593482"/>
              </p:ext>
            </p:extLst>
          </p:nvPr>
        </p:nvGraphicFramePr>
        <p:xfrm>
          <a:off x="238173" y="1079998"/>
          <a:ext cx="8640002" cy="3420003"/>
        </p:xfrm>
        <a:graphic>
          <a:graphicData uri="http://schemas.openxmlformats.org/drawingml/2006/table">
            <a:tbl>
              <a:tblPr firstRow="1" bandRow="1">
                <a:effectLst/>
                <a:tableStyleId>{073A0DAA-6AF3-43AB-8588-CEC1D06C72B9}</a:tableStyleId>
              </a:tblPr>
              <a:tblGrid>
                <a:gridCol w="1234286"/>
                <a:gridCol w="1234286"/>
                <a:gridCol w="1234286"/>
                <a:gridCol w="1234286"/>
                <a:gridCol w="1234286"/>
                <a:gridCol w="1234286"/>
                <a:gridCol w="1234286"/>
              </a:tblGrid>
              <a:tr h="276542">
                <a:tc>
                  <a:txBody>
                    <a:bodyPr/>
                    <a:lstStyle/>
                    <a:p>
                      <a:endParaRPr lang="en-US" sz="1100" dirty="0"/>
                    </a:p>
                  </a:txBody>
                  <a:tcPr marT="34290" marB="34290" anchor="ctr">
                    <a:solidFill>
                      <a:srgbClr val="3C3C3C"/>
                    </a:solidFill>
                  </a:tcPr>
                </a:tc>
                <a:tc>
                  <a:txBody>
                    <a:bodyPr/>
                    <a:lstStyle/>
                    <a:p>
                      <a:pPr algn="ctr"/>
                      <a:r>
                        <a:rPr lang="en-US" sz="1000" dirty="0" smtClean="0"/>
                        <a:t>FG-30D</a:t>
                      </a:r>
                      <a:endParaRPr lang="en-US" sz="1000" dirty="0"/>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algn="ctr"/>
                      <a:r>
                        <a:rPr lang="en-US" sz="1000" dirty="0" smtClean="0"/>
                        <a:t>FG-92D</a:t>
                      </a:r>
                      <a:endParaRPr lang="en-US" sz="1000" dirty="0"/>
                    </a:p>
                  </a:txBody>
                  <a:tcPr marT="34290" marB="34290" anchor="ctr">
                    <a:solidFill>
                      <a:srgbClr val="3C3C3C"/>
                    </a:solidFill>
                  </a:tcPr>
                </a:tc>
              </a:tr>
              <a:tr h="5620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en-US" sz="900" dirty="0" smtClean="0">
                          <a:solidFill>
                            <a:srgbClr val="000000"/>
                          </a:solidFill>
                        </a:rPr>
                        <a:t>800 / 800 / 800 </a:t>
                      </a:r>
                    </a:p>
                    <a:p>
                      <a:pPr algn="ctr"/>
                      <a:r>
                        <a:rPr lang="en-US" sz="900" dirty="0" smtClean="0">
                          <a:solidFill>
                            <a:srgbClr val="000000"/>
                          </a:solidFill>
                        </a:rPr>
                        <a:t>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1.5 /1.5 /1.5</a:t>
                      </a:r>
                    </a:p>
                    <a:p>
                      <a:pPr algn="ctr"/>
                      <a:r>
                        <a:rPr lang="en-US" sz="900" b="0" i="0" dirty="0" smtClean="0">
                          <a:solidFill>
                            <a:srgbClr val="000000"/>
                          </a:solidFill>
                          <a:latin typeface="+mn-lt"/>
                        </a:rPr>
                        <a:t>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algn="ctr"/>
                      <a:r>
                        <a:rPr lang="en-US" sz="900" b="0" i="0" dirty="0" smtClean="0">
                          <a:solidFill>
                            <a:srgbClr val="000000"/>
                          </a:solidFill>
                          <a:latin typeface="+mn-lt"/>
                        </a:rPr>
                        <a:t>1.3 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2 Gbps</a:t>
                      </a:r>
                    </a:p>
                  </a:txBody>
                  <a:tcPr marT="34290" marB="34290" anchor="ctr" horzOverflow="overflow"/>
                </a:tc>
              </a:tr>
              <a:tr h="401432">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200,000</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500,000</a:t>
                      </a:r>
                      <a:endParaRPr lang="en-US" sz="900" b="0" i="0" dirty="0" smtClean="0">
                        <a:solidFill>
                          <a:srgbClr val="000000"/>
                        </a:solidFill>
                        <a:latin typeface="+mn-lt"/>
                      </a:endParaRP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 Mil</a:t>
                      </a: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1.5 Mil</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3,500</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22, 000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22,000</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350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1 Gbps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200</a:t>
                      </a:r>
                      <a:r>
                        <a:rPr lang="en-US" sz="900" b="0" i="0" baseline="0" dirty="0" smtClean="0">
                          <a:solidFill>
                            <a:srgbClr val="000000"/>
                          </a:solidFill>
                          <a:latin typeface="+mn-lt"/>
                        </a:rPr>
                        <a:t>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130 Mbps</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150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950 Mbps</a:t>
                      </a:r>
                      <a:endParaRPr lang="en-US" sz="900" dirty="0">
                        <a:solidFill>
                          <a:srgbClr val="000000"/>
                        </a:solidFill>
                      </a:endParaRPr>
                    </a:p>
                  </a:txBody>
                  <a:tcPr marT="34290" marB="34290" anchor="ctr" horzOverflow="overflow"/>
                </a:tc>
              </a:tr>
              <a:tr h="401432">
                <a:tc>
                  <a:txBody>
                    <a:bodyPr/>
                    <a:lstStyle/>
                    <a:p>
                      <a:r>
                        <a:rPr lang="en-US" sz="900" b="1" dirty="0" smtClean="0">
                          <a:solidFill>
                            <a:schemeClr val="bg1"/>
                          </a:solidFill>
                        </a:rPr>
                        <a:t>Antivirus</a:t>
                      </a:r>
                      <a:r>
                        <a:rPr lang="en-US" sz="900" b="1" baseline="0" dirty="0" smtClean="0">
                          <a:solidFill>
                            <a:schemeClr val="bg1"/>
                          </a:solidFill>
                        </a:rPr>
                        <a:t> </a:t>
                      </a:r>
                      <a:r>
                        <a:rPr lang="en-US" sz="900" b="1" dirty="0" smtClean="0">
                          <a:solidFill>
                            <a:schemeClr val="bg1"/>
                          </a:solidFill>
                        </a:rPr>
                        <a:t>(Proxy based)</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30</a:t>
                      </a:r>
                      <a:r>
                        <a:rPr lang="en-US" sz="900" baseline="0" dirty="0" smtClean="0">
                          <a:solidFill>
                            <a:srgbClr val="000000"/>
                          </a:solidFill>
                        </a:rPr>
                        <a:t> </a:t>
                      </a:r>
                      <a:r>
                        <a:rPr lang="en-US" sz="900" dirty="0" smtClean="0">
                          <a:solidFill>
                            <a:srgbClr val="000000"/>
                          </a:solidFill>
                        </a:rPr>
                        <a:t>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35 </a:t>
                      </a:r>
                      <a:r>
                        <a:rPr lang="en-US" sz="900" b="0" i="0" baseline="0" dirty="0" smtClean="0">
                          <a:solidFill>
                            <a:srgbClr val="000000"/>
                          </a:solidFill>
                          <a:latin typeface="+mn-lt"/>
                        </a:rPr>
                        <a:t>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35 Mbps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250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35 Mbps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300 Mbps</a:t>
                      </a:r>
                      <a:endParaRPr lang="en-US" sz="900" dirty="0">
                        <a:solidFill>
                          <a:srgbClr val="000000"/>
                        </a:solidFill>
                      </a:endParaRPr>
                    </a:p>
                  </a:txBody>
                  <a:tcPr marT="34290" marB="34290" anchor="ctr" horzOverflow="overflow"/>
                </a:tc>
              </a:tr>
              <a:tr h="401432">
                <a:tc>
                  <a:txBody>
                    <a:bodyPr/>
                    <a:lstStyle/>
                    <a:p>
                      <a:r>
                        <a:rPr lang="en-US" sz="9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(LAN, WAN &amp; DMZ)</a:t>
                      </a:r>
                    </a:p>
                  </a:txBody>
                  <a:tcPr marT="34290" marB="34290" anchor="ctr">
                    <a:solidFill>
                      <a:schemeClr val="accent4"/>
                    </a:solidFill>
                  </a:tcPr>
                </a:tc>
                <a:tc>
                  <a:txBody>
                    <a:bodyPr/>
                    <a:lstStyle/>
                    <a:p>
                      <a:pPr algn="ctr"/>
                      <a:r>
                        <a:rPr lang="en-US" sz="900" i="0" dirty="0" smtClean="0">
                          <a:solidFill>
                            <a:srgbClr val="000000"/>
                          </a:solidFill>
                        </a:rPr>
                        <a:t>5</a:t>
                      </a:r>
                      <a:r>
                        <a:rPr lang="en-US" sz="900" i="0" baseline="0" dirty="0" smtClean="0">
                          <a:solidFill>
                            <a:srgbClr val="000000"/>
                          </a:solidFill>
                        </a:rPr>
                        <a:t> x GE RJ45</a:t>
                      </a:r>
                      <a:endParaRPr lang="en-US" sz="900" i="0" dirty="0">
                        <a:solidFill>
                          <a:srgbClr val="000000"/>
                        </a:solidFill>
                      </a:endParaRPr>
                    </a:p>
                  </a:txBody>
                  <a:tcPr marT="34290" marB="34290" anchor="ctr"/>
                </a:tc>
                <a:tc>
                  <a:txBody>
                    <a:bodyPr/>
                    <a:lstStyle/>
                    <a:p>
                      <a:pPr algn="ctr"/>
                      <a:r>
                        <a:rPr lang="en-US" sz="900" dirty="0" smtClean="0">
                          <a:solidFill>
                            <a:srgbClr val="000000"/>
                          </a:solidFill>
                        </a:rPr>
                        <a:t>10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4x</a:t>
                      </a:r>
                      <a:r>
                        <a:rPr lang="en-US" sz="900" baseline="0" dirty="0" smtClean="0">
                          <a:solidFill>
                            <a:srgbClr val="000000"/>
                          </a:solidFill>
                        </a:rPr>
                        <a:t>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r>
              <a:tr h="240860">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a:t>
                      </a:r>
                      <a:r>
                        <a:rPr lang="en-US" sz="900" baseline="0" dirty="0" smtClean="0">
                          <a:solidFill>
                            <a:srgbClr val="000000"/>
                          </a:solidFill>
                        </a:rPr>
                        <a:t> GB</a:t>
                      </a:r>
                      <a:endParaRPr lang="en-US" sz="900" dirty="0">
                        <a:solidFill>
                          <a:srgbClr val="000000"/>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16 GB</a:t>
                      </a:r>
                    </a:p>
                  </a:txBody>
                  <a:tcPr marT="34290" marB="34290" anchor="ctr"/>
                </a:tc>
              </a:tr>
              <a:tr h="413721">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dirty="0" smtClean="0">
                          <a:solidFill>
                            <a:srgbClr val="000000"/>
                          </a:solidFill>
                        </a:rPr>
                        <a:t>WiFi</a:t>
                      </a:r>
                      <a:endParaRPr lang="en-US" sz="900" dirty="0">
                        <a:solidFill>
                          <a:srgbClr val="000000"/>
                        </a:solidFill>
                      </a:endParaRPr>
                    </a:p>
                  </a:txBody>
                  <a:tcPr marT="34290" marB="34290" anchor="ctr"/>
                </a:tc>
              </a:tr>
            </a:tbl>
          </a:graphicData>
        </a:graphic>
      </p:graphicFrame>
    </p:spTree>
    <p:extLst>
      <p:ext uri="{BB962C8B-B14F-4D97-AF65-F5344CB8AC3E}">
        <p14:creationId xmlns:p14="http://schemas.microsoft.com/office/powerpoint/2010/main" val="399272683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Family Positioning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5819723"/>
              </p:ext>
            </p:extLst>
          </p:nvPr>
        </p:nvGraphicFramePr>
        <p:xfrm>
          <a:off x="252000" y="1080000"/>
          <a:ext cx="8640001" cy="2683845"/>
        </p:xfrm>
        <a:graphic>
          <a:graphicData uri="http://schemas.openxmlformats.org/drawingml/2006/table">
            <a:tbl>
              <a:tblPr firstRow="1" firstCol="1" bandRow="1">
                <a:tableStyleId>{00A15C55-8517-42AA-B614-E9B94910E393}</a:tableStyleId>
              </a:tblPr>
              <a:tblGrid>
                <a:gridCol w="2110534"/>
                <a:gridCol w="2176489"/>
                <a:gridCol w="2176489"/>
                <a:gridCol w="2176489"/>
              </a:tblGrid>
              <a:tr h="378995">
                <a:tc>
                  <a:txBody>
                    <a:bodyPr/>
                    <a:lstStyle/>
                    <a:p>
                      <a:pPr marL="0" marR="0"/>
                      <a:r>
                        <a:rPr lang="en-US" sz="1000" dirty="0">
                          <a:effectLst/>
                        </a:rPr>
                        <a:t> </a:t>
                      </a:r>
                      <a:endParaRPr lang="en-US" sz="1000" dirty="0">
                        <a:effectLst/>
                        <a:latin typeface="Times New Roman"/>
                        <a:ea typeface="Calibri"/>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err="1" smtClean="0">
                          <a:effectLst/>
                        </a:rPr>
                        <a:t>FortiWiFi</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FortiAP-S Series</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r>
              <a:tr h="217170">
                <a:tc>
                  <a:txBody>
                    <a:bodyPr/>
                    <a:lstStyle/>
                    <a:p>
                      <a:pPr marL="0" marR="0">
                        <a:spcBef>
                          <a:spcPts val="0"/>
                        </a:spcBef>
                        <a:spcAft>
                          <a:spcPts val="0"/>
                        </a:spcAft>
                      </a:pPr>
                      <a:r>
                        <a:rPr lang="en-US" sz="1000" dirty="0" smtClean="0">
                          <a:effectLst/>
                        </a:rPr>
                        <a:t>Management</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err="1" smtClean="0">
                          <a:effectLst/>
                        </a:rPr>
                        <a:t>FortiManager</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err="1" smtClean="0">
                          <a:effectLst/>
                        </a:rPr>
                        <a:t>FortiGate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FortiCloud </a:t>
                      </a:r>
                      <a:endParaRPr lang="en-US" sz="1000" dirty="0">
                        <a:effectLst/>
                        <a:latin typeface="Calibri"/>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APs </a:t>
                      </a:r>
                      <a:r>
                        <a:rPr lang="en-US" sz="1000" dirty="0">
                          <a:effectLst/>
                        </a:rPr>
                        <a:t>per site</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One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Many</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Few</a:t>
                      </a:r>
                      <a:endParaRPr lang="en-US" sz="1000" dirty="0">
                        <a:effectLst/>
                        <a:latin typeface="Calibri"/>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Security</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IPS, AV, </a:t>
                      </a:r>
                      <a:r>
                        <a:rPr lang="en-US" sz="1000" baseline="0" dirty="0" smtClean="0">
                          <a:effectLst/>
                        </a:rPr>
                        <a:t> </a:t>
                      </a:r>
                      <a:r>
                        <a:rPr lang="en-US" sz="1000" dirty="0" smtClean="0">
                          <a:effectLst/>
                        </a:rPr>
                        <a:t>App,</a:t>
                      </a:r>
                      <a:r>
                        <a:rPr lang="en-US" sz="1000" baseline="0" dirty="0" smtClean="0">
                          <a:effectLst/>
                        </a:rPr>
                        <a:t> URL</a:t>
                      </a:r>
                      <a:endParaRPr lang="en-US" sz="1000" dirty="0" smtClean="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VPN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WIDS</a:t>
                      </a:r>
                      <a:r>
                        <a:rPr lang="en-US" sz="1000" baseline="0" dirty="0" smtClean="0">
                          <a:effectLst/>
                        </a:rPr>
                        <a:t> /</a:t>
                      </a:r>
                      <a:r>
                        <a:rPr lang="en-US" sz="1000" dirty="0" smtClean="0">
                          <a:effectLst/>
                        </a:rPr>
                        <a:t> </a:t>
                      </a:r>
                      <a:r>
                        <a:rPr lang="en-US" sz="1000" dirty="0">
                          <a:effectLst/>
                        </a:rPr>
                        <a:t>Rogue AP</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Automatic </a:t>
                      </a:r>
                      <a:r>
                        <a:rPr lang="en-US" sz="1000" dirty="0" smtClean="0">
                          <a:effectLst/>
                        </a:rPr>
                        <a:t>Channel Selection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 </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Fast Roaming (OKC)</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a:effectLst/>
                        </a:rPr>
                        <a:t>Wireless Mesh</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 (Root)</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a:effectLst/>
                        </a:rPr>
                        <a:t>FortiPresence</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bl>
          </a:graphicData>
        </a:graphic>
      </p:graphicFrame>
      <p:sp>
        <p:nvSpPr>
          <p:cNvPr id="3" name="TextBox 2"/>
          <p:cNvSpPr txBox="1"/>
          <p:nvPr/>
        </p:nvSpPr>
        <p:spPr>
          <a:xfrm>
            <a:off x="252000" y="4381097"/>
            <a:ext cx="3829050" cy="215444"/>
          </a:xfrm>
          <a:prstGeom prst="rect">
            <a:avLst/>
          </a:prstGeom>
          <a:noFill/>
        </p:spPr>
        <p:txBody>
          <a:bodyPr wrap="square" rtlCol="0">
            <a:spAutoFit/>
          </a:bodyPr>
          <a:lstStyle/>
          <a:p>
            <a:r>
              <a:rPr lang="en-US" sz="800" dirty="0"/>
              <a:t>*Check datasheet for availability </a:t>
            </a:r>
          </a:p>
        </p:txBody>
      </p:sp>
    </p:spTree>
    <p:extLst>
      <p:ext uri="{BB962C8B-B14F-4D97-AF65-F5344CB8AC3E}">
        <p14:creationId xmlns:p14="http://schemas.microsoft.com/office/powerpoint/2010/main" val="127983747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987405528"/>
              </p:ext>
            </p:extLst>
          </p:nvPr>
        </p:nvGraphicFramePr>
        <p:xfrm>
          <a:off x="147182" y="1059932"/>
          <a:ext cx="8763001" cy="3595324"/>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023890">
                <a:tc>
                  <a:txBody>
                    <a:bodyPr/>
                    <a:lstStyle/>
                    <a:p>
                      <a:pPr algn="ctr"/>
                      <a:r>
                        <a:rPr lang="en-US" sz="1000"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Resiliency and Versatility</a:t>
                      </a:r>
                    </a:p>
                  </a:txBody>
                  <a:tcPr marL="0" marR="0" marT="0" marB="0" anchor="ctr">
                    <a:solidFill>
                      <a:schemeClr val="accent4">
                        <a:lumMod val="50000"/>
                      </a:schemeClr>
                    </a:solidFill>
                  </a:tcPr>
                </a:tc>
                <a:tc rowSpan="2">
                  <a:txBody>
                    <a:bodyPr/>
                    <a:lstStyle/>
                    <a:p>
                      <a:pPr algn="ctr"/>
                      <a:r>
                        <a:rPr lang="en-US" sz="1000"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Dual Band </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r>
              <a:tr h="867186">
                <a:tc rowSpan="2">
                  <a:txBody>
                    <a:bodyPr/>
                    <a:lstStyle/>
                    <a:p>
                      <a:pPr algn="ctr"/>
                      <a:r>
                        <a:rPr lang="en-US" sz="1000" dirty="0" smtClean="0"/>
                        <a:t>2x2:2</a:t>
                      </a:r>
                    </a:p>
                    <a:p>
                      <a:pPr algn="ctr"/>
                      <a:r>
                        <a:rPr lang="en-US" sz="1200" dirty="0" smtClean="0"/>
                        <a:t>Performance</a:t>
                      </a:r>
                      <a:endParaRPr lang="en-US" sz="12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742885">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rowSpan="2">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sz="1000"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sz="1000" dirty="0" smtClean="0"/>
                        <a:t>1x1:1</a:t>
                      </a:r>
                    </a:p>
                    <a:p>
                      <a:pPr algn="ctr"/>
                      <a:r>
                        <a:rPr lang="en-US" sz="1000" dirty="0" smtClean="0"/>
                        <a:t>Value</a:t>
                      </a:r>
                      <a:endParaRPr lang="en-US" sz="10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503732">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dirty="0"/>
                    </a:p>
                  </a:txBody>
                  <a:tcPr marL="0" marR="0" marT="0" marB="0" anchor="b">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432231">
                <a:tc gridSpan="2">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sz="1000" dirty="0" smtClean="0"/>
                        <a:t>Remote</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1" y="2178882"/>
            <a:ext cx="1362347" cy="307777"/>
          </a:xfrm>
          <a:prstGeom prst="rect">
            <a:avLst/>
          </a:prstGeom>
          <a:noFill/>
          <a:effectLst/>
        </p:spPr>
        <p:txBody>
          <a:bodyPr wrap="none" rtlCol="0">
            <a:spAutoFit/>
          </a:bodyPr>
          <a:lstStyle/>
          <a:p>
            <a:r>
              <a:rPr lang="en-US" sz="1400" dirty="0" smtClean="0">
                <a:solidFill>
                  <a:srgbClr val="0B0B0B"/>
                </a:solidFill>
                <a:effectLst/>
              </a:rPr>
              <a:t>FAP-221/223C</a:t>
            </a:r>
            <a:endParaRPr lang="en-US" sz="1400" dirty="0">
              <a:solidFill>
                <a:srgbClr val="0B0B0B"/>
              </a:solidFill>
              <a:effectLst/>
            </a:endParaRPr>
          </a:p>
        </p:txBody>
      </p:sp>
      <p:grpSp>
        <p:nvGrpSpPr>
          <p:cNvPr id="4" name="Group 28"/>
          <p:cNvGrpSpPr/>
          <p:nvPr/>
        </p:nvGrpSpPr>
        <p:grpSpPr>
          <a:xfrm>
            <a:off x="4868650" y="2300889"/>
            <a:ext cx="1657569" cy="924221"/>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97528"/>
              <a:ext cx="1185875" cy="485185"/>
            </a:xfrm>
            <a:prstGeom prst="rect">
              <a:avLst/>
            </a:prstGeom>
            <a:noFill/>
          </p:spPr>
          <p:txBody>
            <a:bodyPr wrap="none" rtlCol="0">
              <a:spAutoFit/>
            </a:bodyPr>
            <a:lstStyle/>
            <a:p>
              <a:r>
                <a:rPr lang="en-US" sz="1400"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79" y="3416463"/>
            <a:ext cx="954049" cy="304646"/>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1" y="3337641"/>
            <a:ext cx="1003011" cy="307777"/>
          </a:xfrm>
          <a:prstGeom prst="rect">
            <a:avLst/>
          </a:prstGeom>
          <a:noFill/>
        </p:spPr>
        <p:txBody>
          <a:bodyPr wrap="none" rtlCol="0">
            <a:spAutoFit/>
          </a:bodyPr>
          <a:lstStyle/>
          <a:p>
            <a:r>
              <a:rPr lang="en-US" sz="1400" dirty="0">
                <a:solidFill>
                  <a:srgbClr val="0B0B0B"/>
                </a:solidFill>
              </a:rPr>
              <a:t>FAP-210B</a:t>
            </a:r>
          </a:p>
        </p:txBody>
      </p:sp>
      <p:sp>
        <p:nvSpPr>
          <p:cNvPr id="19" name="TextBox 18"/>
          <p:cNvSpPr txBox="1"/>
          <p:nvPr/>
        </p:nvSpPr>
        <p:spPr>
          <a:xfrm>
            <a:off x="6563964" y="1531225"/>
            <a:ext cx="1003011" cy="307777"/>
          </a:xfrm>
          <a:prstGeom prst="rect">
            <a:avLst/>
          </a:prstGeom>
          <a:noFill/>
        </p:spPr>
        <p:txBody>
          <a:bodyPr wrap="none" rtlCol="0">
            <a:spAutoFit/>
          </a:bodyPr>
          <a:lstStyle/>
          <a:p>
            <a:r>
              <a:rPr lang="en-US" sz="1400"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476104"/>
            <a:ext cx="1132476" cy="530418"/>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3695405"/>
            <a:ext cx="1573370" cy="634206"/>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1" cy="824814"/>
            </a:xfrm>
            <a:prstGeom prst="rect">
              <a:avLst/>
            </a:prstGeom>
            <a:noFill/>
          </p:spPr>
          <p:txBody>
            <a:bodyPr wrap="none" rtlCol="0">
              <a:spAutoFit/>
            </a:bodyPr>
            <a:lstStyle/>
            <a:p>
              <a:r>
                <a:rPr lang="en-US" sz="1400" dirty="0" smtClean="0">
                  <a:solidFill>
                    <a:srgbClr val="0B0B0B"/>
                  </a:solidFill>
                </a:rPr>
                <a:t>FAP-112D</a:t>
              </a:r>
            </a:p>
            <a:p>
              <a:r>
                <a:rPr lang="en-US" sz="1400" dirty="0" smtClean="0">
                  <a:solidFill>
                    <a:srgbClr val="0B0B0B"/>
                  </a:solidFill>
                </a:rPr>
                <a:t>FAP</a:t>
              </a:r>
              <a:r>
                <a:rPr lang="en-US" sz="1400" dirty="0">
                  <a:solidFill>
                    <a:srgbClr val="0B0B0B"/>
                  </a:solidFill>
                </a:rPr>
                <a:t>-112B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2804251"/>
            <a:ext cx="999698" cy="368777"/>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3597746"/>
            <a:ext cx="819748" cy="337336"/>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3900356"/>
            <a:ext cx="510202" cy="409772"/>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2826779"/>
            <a:ext cx="913068" cy="307777"/>
          </a:xfrm>
          <a:prstGeom prst="rect">
            <a:avLst/>
          </a:prstGeom>
          <a:noFill/>
        </p:spPr>
        <p:txBody>
          <a:bodyPr wrap="none" rtlCol="0">
            <a:spAutoFit/>
          </a:bodyPr>
          <a:lstStyle/>
          <a:p>
            <a:r>
              <a:rPr lang="en-US" sz="1400" dirty="0">
                <a:solidFill>
                  <a:srgbClr val="0B0B0B"/>
                </a:solidFill>
              </a:rPr>
              <a:t>FAP-28C</a:t>
            </a:r>
            <a:r>
              <a:rPr lang="en-US" sz="1400" dirty="0" smtClean="0">
                <a:solidFill>
                  <a:srgbClr val="0B0B0B"/>
                </a:solidFill>
              </a:rPr>
              <a:t> </a:t>
            </a:r>
          </a:p>
        </p:txBody>
      </p:sp>
      <p:sp>
        <p:nvSpPr>
          <p:cNvPr id="31" name="TextBox 30"/>
          <p:cNvSpPr txBox="1"/>
          <p:nvPr/>
        </p:nvSpPr>
        <p:spPr>
          <a:xfrm>
            <a:off x="2855840" y="3668859"/>
            <a:ext cx="913068" cy="307777"/>
          </a:xfrm>
          <a:prstGeom prst="rect">
            <a:avLst/>
          </a:prstGeom>
          <a:noFill/>
        </p:spPr>
        <p:txBody>
          <a:bodyPr wrap="none" rtlCol="0">
            <a:spAutoFit/>
          </a:bodyPr>
          <a:lstStyle/>
          <a:p>
            <a:r>
              <a:rPr lang="en-US" sz="1400" dirty="0" smtClean="0">
                <a:solidFill>
                  <a:srgbClr val="0B0B0B"/>
                </a:solidFill>
              </a:rPr>
              <a:t>FAP-14C</a:t>
            </a:r>
            <a:endParaRPr lang="en-US" sz="1400" dirty="0">
              <a:solidFill>
                <a:srgbClr val="0B0B0B"/>
              </a:solidFill>
            </a:endParaRPr>
          </a:p>
        </p:txBody>
      </p:sp>
      <p:sp>
        <p:nvSpPr>
          <p:cNvPr id="32" name="TextBox 31"/>
          <p:cNvSpPr txBox="1"/>
          <p:nvPr/>
        </p:nvSpPr>
        <p:spPr>
          <a:xfrm>
            <a:off x="2855841" y="3921674"/>
            <a:ext cx="899743" cy="307777"/>
          </a:xfrm>
          <a:prstGeom prst="rect">
            <a:avLst/>
          </a:prstGeom>
          <a:noFill/>
        </p:spPr>
        <p:txBody>
          <a:bodyPr wrap="none" rtlCol="0">
            <a:spAutoFit/>
          </a:bodyPr>
          <a:lstStyle/>
          <a:p>
            <a:r>
              <a:rPr lang="en-US" sz="1400" dirty="0" smtClean="0">
                <a:solidFill>
                  <a:srgbClr val="0B0B0B"/>
                </a:solidFill>
              </a:rPr>
              <a:t>FAP-11C</a:t>
            </a:r>
            <a:endParaRPr lang="en-US" sz="1400" dirty="0">
              <a:solidFill>
                <a:srgbClr val="0B0B0B"/>
              </a:solidFill>
            </a:endParaRPr>
          </a:p>
        </p:txBody>
      </p:sp>
      <p:sp>
        <p:nvSpPr>
          <p:cNvPr id="34" name="TextBox 33"/>
          <p:cNvSpPr txBox="1"/>
          <p:nvPr/>
        </p:nvSpPr>
        <p:spPr>
          <a:xfrm>
            <a:off x="6553201" y="967735"/>
            <a:ext cx="1012917" cy="307777"/>
          </a:xfrm>
          <a:prstGeom prst="rect">
            <a:avLst/>
          </a:prstGeom>
          <a:noFill/>
          <a:effectLst/>
        </p:spPr>
        <p:txBody>
          <a:bodyPr wrap="none" rtlCol="0">
            <a:spAutoFit/>
          </a:bodyPr>
          <a:lstStyle/>
          <a:p>
            <a:r>
              <a:rPr lang="en-US" sz="1400" dirty="0" smtClean="0">
                <a:solidFill>
                  <a:srgbClr val="0B0B0B"/>
                </a:solidFill>
                <a:effectLst/>
              </a:rPr>
              <a:t>FAP-320C</a:t>
            </a: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1" y="2415142"/>
            <a:ext cx="883997" cy="530398"/>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897184"/>
            <a:ext cx="1132476" cy="530418"/>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916578"/>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3" name="Rectangle 2"/>
          <p:cNvSpPr/>
          <p:nvPr/>
        </p:nvSpPr>
        <p:spPr>
          <a:xfrm>
            <a:off x="4849272" y="219262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222C</a:t>
            </a:r>
            <a:endParaRPr lang="en-US" sz="1400" dirty="0">
              <a:solidFill>
                <a:srgbClr val="0B0B0B"/>
              </a:solidFill>
            </a:endParaRP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3" y="3170279"/>
            <a:ext cx="1097619" cy="23736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3404264"/>
            <a:ext cx="428094" cy="1760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3134792"/>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25D </a:t>
            </a:r>
          </a:p>
        </p:txBody>
      </p:sp>
      <p:sp>
        <p:nvSpPr>
          <p:cNvPr id="43" name="TextBox 42"/>
          <p:cNvSpPr txBox="1"/>
          <p:nvPr/>
        </p:nvSpPr>
        <p:spPr>
          <a:xfrm>
            <a:off x="2855840" y="3352720"/>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7" y="1957869"/>
            <a:ext cx="427747" cy="82641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6091100" y="2165226"/>
            <a:ext cx="685309"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3" y="241992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224D</a:t>
            </a:r>
            <a:endParaRPr lang="en-US" sz="1400" dirty="0">
              <a:solidFill>
                <a:srgbClr val="0B0B0B"/>
              </a:solidFill>
            </a:endParaRPr>
          </a:p>
        </p:txBody>
      </p:sp>
      <p:sp>
        <p:nvSpPr>
          <p:cNvPr id="35" name="Rounded Rectangle 34"/>
          <p:cNvSpPr/>
          <p:nvPr/>
        </p:nvSpPr>
        <p:spPr bwMode="auto">
          <a:xfrm>
            <a:off x="5730111" y="208387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29" y="3440329"/>
            <a:ext cx="879995" cy="43835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6" y="1220803"/>
            <a:ext cx="883997" cy="530398"/>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28109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0" name="TextBox 49"/>
          <p:cNvSpPr txBox="1"/>
          <p:nvPr/>
        </p:nvSpPr>
        <p:spPr>
          <a:xfrm>
            <a:off x="6553201" y="1275749"/>
            <a:ext cx="1012917" cy="307777"/>
          </a:xfrm>
          <a:prstGeom prst="rect">
            <a:avLst/>
          </a:prstGeom>
          <a:noFill/>
          <a:effectLst/>
        </p:spPr>
        <p:txBody>
          <a:bodyPr wrap="none" rtlCol="0">
            <a:spAutoFit/>
          </a:bodyPr>
          <a:lstStyle/>
          <a:p>
            <a:r>
              <a:rPr lang="en-US" sz="1400" dirty="0" smtClean="0">
                <a:solidFill>
                  <a:srgbClr val="0B0B0B"/>
                </a:solidFill>
                <a:effectLst/>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7" y="2403895"/>
            <a:ext cx="1101017" cy="7392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59" y="1923013"/>
            <a:ext cx="883997" cy="530398"/>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5" y="1848269"/>
            <a:ext cx="1101017" cy="739200"/>
          </a:xfrm>
          <a:prstGeom prst="rect">
            <a:avLst/>
          </a:prstGeom>
          <a:noFill/>
          <a:ln w="9525">
            <a:noFill/>
            <a:miter lim="800000"/>
            <a:headEnd/>
            <a:tailEnd/>
          </a:ln>
          <a:effectLst/>
        </p:spPr>
      </p:pic>
      <p:sp>
        <p:nvSpPr>
          <p:cNvPr id="36" name="Rounded Rectangle 35"/>
          <p:cNvSpPr/>
          <p:nvPr/>
        </p:nvSpPr>
        <p:spPr bwMode="auto">
          <a:xfrm>
            <a:off x="7793923" y="2121929"/>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3" name="TextBox 52"/>
          <p:cNvSpPr txBox="1"/>
          <p:nvPr/>
        </p:nvSpPr>
        <p:spPr>
          <a:xfrm>
            <a:off x="6553201" y="2551467"/>
            <a:ext cx="1352441" cy="307777"/>
          </a:xfrm>
          <a:prstGeom prst="rect">
            <a:avLst/>
          </a:prstGeom>
          <a:noFill/>
          <a:effectLst/>
        </p:spPr>
        <p:txBody>
          <a:bodyPr wrap="none" rtlCol="0">
            <a:spAutoFit/>
          </a:bodyPr>
          <a:lstStyle/>
          <a:p>
            <a:r>
              <a:rPr lang="en-US" sz="1400" dirty="0" smtClean="0">
                <a:solidFill>
                  <a:srgbClr val="0B0B0B"/>
                </a:solidFill>
                <a:effectLst/>
              </a:rPr>
              <a:t>FAP-221/223B</a:t>
            </a:r>
            <a:endParaRPr lang="en-US" sz="1400" dirty="0">
              <a:solidFill>
                <a:srgbClr val="0B0B0B"/>
              </a:solidFill>
              <a:effectLst/>
            </a:endParaRP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3113425"/>
            <a:ext cx="988346" cy="2563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3102414"/>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24D</a:t>
            </a:r>
            <a:endParaRPr lang="en-US" sz="1400" dirty="0">
              <a:solidFill>
                <a:srgbClr val="0B0B0B"/>
              </a:solidFill>
            </a:endParaRPr>
          </a:p>
        </p:txBody>
      </p:sp>
    </p:spTree>
    <p:extLst>
      <p:ext uri="{BB962C8B-B14F-4D97-AF65-F5344CB8AC3E}">
        <p14:creationId xmlns:p14="http://schemas.microsoft.com/office/powerpoint/2010/main" val="228080091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x GE RJ45 Interface</a:t>
            </a:r>
          </a:p>
          <a:p>
            <a:pPr marL="343047" indent="-343047" defTabSz="914417">
              <a:spcBef>
                <a:spcPct val="20000"/>
              </a:spcBef>
              <a:buFontTx/>
              <a:buChar char="•"/>
            </a:pPr>
            <a:endParaRPr lang="en-US" sz="1200"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4" y="908326"/>
            <a:ext cx="2154659" cy="2101458"/>
          </a:xfrm>
          <a:prstGeom prst="rect">
            <a:avLst/>
          </a:prstGeom>
        </p:spPr>
      </p:pic>
      <p:pic>
        <p:nvPicPr>
          <p:cNvPr id="6" name="Picture 5"/>
          <p:cNvPicPr>
            <a:picLocks noChangeAspect="1"/>
          </p:cNvPicPr>
          <p:nvPr/>
        </p:nvPicPr>
        <p:blipFill>
          <a:blip r:embed="rId3"/>
          <a:stretch>
            <a:fillRect/>
          </a:stretch>
        </p:blipFill>
        <p:spPr>
          <a:xfrm>
            <a:off x="3331155" y="1038853"/>
            <a:ext cx="756539" cy="1729232"/>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3434234541"/>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1x1 MIMO</a:t>
                      </a:r>
                      <a:r>
                        <a:rPr lang="en-US" sz="900" b="0" i="0" baseline="0" dirty="0" smtClean="0">
                          <a:solidFill>
                            <a:srgbClr val="000000"/>
                          </a:solidFill>
                          <a:latin typeface="+mn-lt"/>
                        </a:rPr>
                        <a:t>, 150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Integrated AC</a:t>
                      </a:r>
                    </a:p>
                  </a:txBody>
                  <a:tcPr marL="61703" marR="61703" marT="26030" marB="26030" anchor="ctr" horzOverflow="overflow"/>
                </a:tc>
              </a:tr>
            </a:tbl>
          </a:graphicData>
        </a:graphic>
      </p:graphicFrame>
    </p:spTree>
    <p:extLst>
      <p:ext uri="{BB962C8B-B14F-4D97-AF65-F5344CB8AC3E}">
        <p14:creationId xmlns:p14="http://schemas.microsoft.com/office/powerpoint/2010/main" val="321988710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77446" y="1631949"/>
            <a:ext cx="2680023" cy="821298"/>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2423084973"/>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1x1 MIMO</a:t>
                      </a:r>
                      <a:r>
                        <a:rPr lang="en-US" sz="900" b="0" i="0" baseline="0" dirty="0" smtClean="0">
                          <a:solidFill>
                            <a:srgbClr val="000000"/>
                          </a:solidFill>
                          <a:latin typeface="+mn-lt"/>
                        </a:rPr>
                        <a:t>, 150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Ext. AC power supply</a:t>
                      </a:r>
                      <a:endParaRPr kumimoji="0" lang="en-US" sz="9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sp>
        <p:nvSpPr>
          <p:cNvPr id="14"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a:t>
            </a:r>
            <a:r>
              <a:rPr lang="en-US" sz="1200" dirty="0"/>
              <a:t>x FE </a:t>
            </a:r>
            <a:r>
              <a:rPr lang="en-US" sz="1200" dirty="0" smtClean="0"/>
              <a:t>WAN Interface</a:t>
            </a:r>
          </a:p>
          <a:p>
            <a:pPr marL="343047" indent="-343047" defTabSz="914417">
              <a:spcBef>
                <a:spcPct val="20000"/>
              </a:spcBef>
              <a:buFontTx/>
              <a:buChar char="•"/>
            </a:pPr>
            <a:r>
              <a:rPr lang="en-US" sz="1200" dirty="0" smtClean="0"/>
              <a:t>4 x FE Switch Interface</a:t>
            </a:r>
          </a:p>
          <a:p>
            <a:pPr marL="343047" indent="-343047" defTabSz="914417">
              <a:spcBef>
                <a:spcPct val="20000"/>
              </a:spcBef>
              <a:buFontTx/>
              <a:buChar char="•"/>
            </a:pPr>
            <a:endParaRPr lang="en-US" sz="1200" dirty="0" smtClean="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1" y="1257299"/>
            <a:ext cx="2680023" cy="1469690"/>
          </a:xfrm>
          <a:prstGeom prst="rect">
            <a:avLst/>
          </a:prstGeom>
        </p:spPr>
      </p:pic>
    </p:spTree>
    <p:extLst>
      <p:ext uri="{BB962C8B-B14F-4D97-AF65-F5344CB8AC3E}">
        <p14:creationId xmlns:p14="http://schemas.microsoft.com/office/powerpoint/2010/main" val="221981702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829113238"/>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300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USB</a:t>
                      </a:r>
                      <a:endParaRPr kumimoji="0" lang="en-US" sz="9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sp>
        <p:nvSpPr>
          <p:cNvPr id="14"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a:t>
            </a:r>
            <a:r>
              <a:rPr lang="en-US" sz="1200" dirty="0"/>
              <a:t>x FE </a:t>
            </a:r>
            <a:r>
              <a:rPr lang="en-US" sz="1200" dirty="0" smtClean="0"/>
              <a:t>Interface</a:t>
            </a:r>
          </a:p>
          <a:p>
            <a:pPr marL="343047" indent="-343047" defTabSz="914417">
              <a:spcBef>
                <a:spcPct val="20000"/>
              </a:spcBef>
              <a:buFontTx/>
              <a:buChar char="•"/>
            </a:pPr>
            <a:endParaRPr lang="en-US" sz="1200" dirty="0" smtClean="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8848" y="1243808"/>
            <a:ext cx="2161309" cy="117708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1" y="1401202"/>
            <a:ext cx="1991730" cy="748146"/>
          </a:xfrm>
          <a:prstGeom prst="rect">
            <a:avLst/>
          </a:prstGeom>
        </p:spPr>
      </p:pic>
    </p:spTree>
    <p:extLst>
      <p:ext uri="{BB962C8B-B14F-4D97-AF65-F5344CB8AC3E}">
        <p14:creationId xmlns:p14="http://schemas.microsoft.com/office/powerpoint/2010/main" val="59565751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4023636401"/>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(40mW)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300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Integrated Power Supply</a:t>
                      </a:r>
                      <a:endParaRPr kumimoji="0" lang="en-US" sz="9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sp>
        <p:nvSpPr>
          <p:cNvPr id="15"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4</a:t>
            </a:r>
            <a:r>
              <a:rPr lang="en-US" sz="1200" dirty="0" smtClean="0"/>
              <a:t> x FE RJ45 Switch Interface</a:t>
            </a:r>
          </a:p>
          <a:p>
            <a:pPr marL="343047" indent="-343047" defTabSz="914417">
              <a:spcBef>
                <a:spcPct val="20000"/>
              </a:spcBef>
              <a:buFontTx/>
              <a:buChar char="•"/>
            </a:pPr>
            <a:endParaRPr lang="en-US" sz="1200" dirty="0" smtClean="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3" y="1232796"/>
            <a:ext cx="5486400" cy="1618488"/>
          </a:xfrm>
          <a:prstGeom prst="rect">
            <a:avLst/>
          </a:prstGeom>
        </p:spPr>
      </p:pic>
    </p:spTree>
    <p:extLst>
      <p:ext uri="{BB962C8B-B14F-4D97-AF65-F5344CB8AC3E}">
        <p14:creationId xmlns:p14="http://schemas.microsoft.com/office/powerpoint/2010/main" val="121477026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244972972"/>
              </p:ext>
            </p:extLst>
          </p:nvPr>
        </p:nvGraphicFramePr>
        <p:xfrm>
          <a:off x="457200" y="2914650"/>
          <a:ext cx="8305800" cy="123036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u="none" strike="noStrike" cap="none" normalizeH="0" baseline="0" dirty="0" smtClean="0">
                          <a:ln>
                            <a:noFill/>
                          </a:ln>
                          <a:solidFill>
                            <a:srgbClr val="000000"/>
                          </a:solidFill>
                          <a:effectLst/>
                        </a:rPr>
                        <a:t>Remote</a:t>
                      </a:r>
                      <a:endParaRPr kumimoji="0" lang="en-US" sz="8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Simultaneous SSIDs</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smtClean="0">
                          <a:ln>
                            <a:noFill/>
                          </a:ln>
                          <a:solidFill>
                            <a:srgbClr val="000000"/>
                          </a:solidFill>
                          <a:effectLst/>
                          <a:uLnTx/>
                          <a:uFillTx/>
                        </a:rPr>
                        <a:t>Number of Antenna</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dirty="0" smtClean="0">
                          <a:solidFill>
                            <a:srgbClr val="000000"/>
                          </a:solidFill>
                        </a:rPr>
                        <a:t>2 Internal</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17 </a:t>
                      </a:r>
                      <a:r>
                        <a:rPr kumimoji="0" lang="en-US" sz="800" b="0" i="0" u="none" strike="noStrike" cap="none" normalizeH="0" baseline="0" dirty="0" err="1" smtClean="0">
                          <a:ln>
                            <a:noFill/>
                          </a:ln>
                          <a:solidFill>
                            <a:srgbClr val="000000"/>
                          </a:solidFill>
                          <a:effectLst/>
                          <a:latin typeface="+mn-lt"/>
                        </a:rPr>
                        <a:t>dBm</a:t>
                      </a:r>
                      <a:r>
                        <a:rPr kumimoji="0" lang="en-US" sz="8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Number of Radio</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err="1" smtClean="0">
                          <a:ln>
                            <a:noFill/>
                          </a:ln>
                          <a:solidFill>
                            <a:srgbClr val="000000"/>
                          </a:solidFill>
                          <a:effectLst/>
                          <a:latin typeface="+mn-lt"/>
                        </a:rPr>
                        <a:t>PoE</a:t>
                      </a:r>
                      <a:r>
                        <a:rPr kumimoji="0" lang="en-US" sz="8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i="0" dirty="0" smtClean="0">
                          <a:solidFill>
                            <a:srgbClr val="000000"/>
                          </a:solidFill>
                          <a:latin typeface="+mn-lt"/>
                        </a:rPr>
                        <a:t>TX</a:t>
                      </a:r>
                      <a:r>
                        <a:rPr lang="en-US" sz="800" b="1" i="0" baseline="0" dirty="0" smtClean="0">
                          <a:solidFill>
                            <a:srgbClr val="000000"/>
                          </a:solidFill>
                          <a:latin typeface="+mn-lt"/>
                        </a:rPr>
                        <a:t> / RX Stream (802.11n)</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b="0" i="0" dirty="0" smtClean="0">
                          <a:solidFill>
                            <a:srgbClr val="000000"/>
                          </a:solidFill>
                          <a:latin typeface="+mn-lt"/>
                        </a:rPr>
                        <a:t>2x2 MIMO</a:t>
                      </a:r>
                      <a:r>
                        <a:rPr lang="en-US" sz="800" b="0" i="0" baseline="0" dirty="0" smtClean="0">
                          <a:solidFill>
                            <a:srgbClr val="000000"/>
                          </a:solidFill>
                          <a:latin typeface="+mn-lt"/>
                        </a:rPr>
                        <a:t>, 300 Mbps</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u="none" strike="noStrike" cap="none" normalizeH="0" baseline="0" dirty="0" smtClean="0">
                          <a:ln>
                            <a:noFill/>
                          </a:ln>
                          <a:solidFill>
                            <a:srgbClr val="000000"/>
                          </a:solidFill>
                          <a:effectLst/>
                        </a:rPr>
                        <a:t>Ext. AC power supply</a:t>
                      </a:r>
                      <a:endParaRPr kumimoji="0" lang="en-US" sz="8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pic>
        <p:nvPicPr>
          <p:cNvPr id="3" name="Picture 2" descr="FAP-28C-Ft.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33500" y="1055511"/>
            <a:ext cx="3420000" cy="846764"/>
          </a:xfrm>
          <a:prstGeom prst="rect">
            <a:avLst/>
          </a:prstGeom>
        </p:spPr>
      </p:pic>
      <p:pic>
        <p:nvPicPr>
          <p:cNvPr id="4" name="Picture 3" descr="FAP-28C-Bk.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33500" y="1912761"/>
            <a:ext cx="3420000" cy="846764"/>
          </a:xfrm>
          <a:prstGeom prst="rect">
            <a:avLst/>
          </a:prstGeom>
        </p:spPr>
      </p:pic>
      <p:sp>
        <p:nvSpPr>
          <p:cNvPr id="15"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8</a:t>
            </a:r>
            <a:r>
              <a:rPr lang="en-US" sz="1200" dirty="0" smtClean="0"/>
              <a:t> x GE RJ45 Switch Interface</a:t>
            </a:r>
          </a:p>
          <a:p>
            <a:pPr marL="343047" indent="-343047" defTabSz="914417">
              <a:spcBef>
                <a:spcPct val="20000"/>
              </a:spcBef>
              <a:buFontTx/>
              <a:buChar char="•"/>
            </a:pPr>
            <a:endParaRPr lang="en-US" sz="1200" dirty="0" smtClean="0"/>
          </a:p>
        </p:txBody>
      </p:sp>
    </p:spTree>
    <p:extLst>
      <p:ext uri="{BB962C8B-B14F-4D97-AF65-F5344CB8AC3E}">
        <p14:creationId xmlns:p14="http://schemas.microsoft.com/office/powerpoint/2010/main" val="27386842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Interface</a:t>
            </a:r>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2962188836"/>
              </p:ext>
            </p:extLst>
          </p:nvPr>
        </p:nvGraphicFramePr>
        <p:xfrm>
          <a:off x="457200" y="2914650"/>
          <a:ext cx="8305800" cy="123036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800" u="none" strike="noStrike" cap="none" normalizeH="0" baseline="0" dirty="0" smtClean="0">
                          <a:ln>
                            <a:noFill/>
                          </a:ln>
                          <a:solidFill>
                            <a:srgbClr val="000000"/>
                          </a:solidFill>
                          <a:effectLst/>
                        </a:rPr>
                        <a:t>Indoor/Outdoor</a:t>
                      </a:r>
                      <a:endParaRPr kumimoji="0" lang="en-US" sz="8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Simultaneous SSIDs</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smtClean="0">
                          <a:ln>
                            <a:noFill/>
                          </a:ln>
                          <a:solidFill>
                            <a:srgbClr val="000000"/>
                          </a:solidFill>
                          <a:effectLst/>
                          <a:uLnTx/>
                          <a:uFillTx/>
                        </a:rPr>
                        <a:t>Number of Antenna</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dirty="0" smtClean="0">
                          <a:solidFill>
                            <a:srgbClr val="000000"/>
                          </a:solidFill>
                        </a:rPr>
                        <a:t>1 Internal</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24 </a:t>
                      </a:r>
                      <a:r>
                        <a:rPr kumimoji="0" lang="en-US" sz="800" b="0" i="0" u="none" strike="noStrike" cap="none" normalizeH="0" baseline="0" dirty="0" err="1" smtClean="0">
                          <a:ln>
                            <a:noFill/>
                          </a:ln>
                          <a:solidFill>
                            <a:srgbClr val="000000"/>
                          </a:solidFill>
                          <a:effectLst/>
                          <a:latin typeface="+mn-lt"/>
                        </a:rPr>
                        <a:t>dBm</a:t>
                      </a:r>
                      <a:r>
                        <a:rPr kumimoji="0" lang="en-US" sz="800" b="0" i="0" u="none" strike="noStrike" cap="none" normalizeH="0" baseline="0" dirty="0" smtClean="0">
                          <a:ln>
                            <a:noFill/>
                          </a:ln>
                          <a:solidFill>
                            <a:srgbClr val="000000"/>
                          </a:solidFill>
                          <a:effectLst/>
                          <a:latin typeface="+mn-lt"/>
                        </a:rPr>
                        <a:t> (250mW)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Number of Radio</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err="1" smtClean="0">
                          <a:ln>
                            <a:noFill/>
                          </a:ln>
                          <a:solidFill>
                            <a:srgbClr val="000000"/>
                          </a:solidFill>
                          <a:effectLst/>
                          <a:latin typeface="+mn-lt"/>
                        </a:rPr>
                        <a:t>PoE</a:t>
                      </a:r>
                      <a:r>
                        <a:rPr kumimoji="0" lang="en-US" sz="8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Proprietary POE</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i="0" dirty="0" err="1" smtClean="0">
                          <a:solidFill>
                            <a:srgbClr val="000000"/>
                          </a:solidFill>
                          <a:latin typeface="+mn-lt"/>
                        </a:rPr>
                        <a:t>Tx</a:t>
                      </a:r>
                      <a:r>
                        <a:rPr lang="en-US" sz="800" b="1" i="0" baseline="0" dirty="0" smtClean="0">
                          <a:solidFill>
                            <a:srgbClr val="000000"/>
                          </a:solidFill>
                          <a:latin typeface="+mn-lt"/>
                        </a:rPr>
                        <a:t> / RX Stream (802.11n)</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b="0" i="0" dirty="0" smtClean="0">
                          <a:solidFill>
                            <a:srgbClr val="000000"/>
                          </a:solidFill>
                          <a:latin typeface="+mn-lt"/>
                        </a:rPr>
                        <a:t>1x1 MIMO</a:t>
                      </a:r>
                      <a:r>
                        <a:rPr lang="en-US" sz="800" b="0" i="0" baseline="0" dirty="0" smtClean="0">
                          <a:solidFill>
                            <a:srgbClr val="000000"/>
                          </a:solidFill>
                          <a:latin typeface="+mn-lt"/>
                        </a:rPr>
                        <a:t>, 150 Mbps</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8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8" name="Picture 7"/>
          <p:cNvPicPr>
            <a:picLocks noChangeAspect="1"/>
          </p:cNvPicPr>
          <p:nvPr/>
        </p:nvPicPr>
        <p:blipFill>
          <a:blip r:embed="rId2"/>
          <a:stretch>
            <a:fillRect/>
          </a:stretch>
        </p:blipFill>
        <p:spPr>
          <a:xfrm>
            <a:off x="936038" y="881680"/>
            <a:ext cx="1524000" cy="2189480"/>
          </a:xfrm>
          <a:prstGeom prst="rect">
            <a:avLst/>
          </a:prstGeom>
        </p:spPr>
      </p:pic>
      <p:pic>
        <p:nvPicPr>
          <p:cNvPr id="10" name="Picture 9"/>
          <p:cNvPicPr>
            <a:picLocks noChangeAspect="1"/>
          </p:cNvPicPr>
          <p:nvPr/>
        </p:nvPicPr>
        <p:blipFill>
          <a:blip r:embed="rId3"/>
          <a:stretch>
            <a:fillRect/>
          </a:stretch>
        </p:blipFill>
        <p:spPr>
          <a:xfrm>
            <a:off x="2697591" y="1318973"/>
            <a:ext cx="2072640" cy="1417320"/>
          </a:xfrm>
          <a:prstGeom prst="rect">
            <a:avLst/>
          </a:prstGeom>
        </p:spPr>
      </p:pic>
    </p:spTree>
    <p:extLst>
      <p:ext uri="{BB962C8B-B14F-4D97-AF65-F5344CB8AC3E}">
        <p14:creationId xmlns:p14="http://schemas.microsoft.com/office/powerpoint/2010/main" val="241990663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112D</a:t>
            </a:r>
            <a:endParaRPr lang="en-US" b="0" i="0" dirty="0"/>
          </a:p>
        </p:txBody>
      </p:sp>
      <p:sp>
        <p:nvSpPr>
          <p:cNvPr id="7" name="Rectangle 47"/>
          <p:cNvSpPr>
            <a:spLocks noChangeArrowheads="1"/>
          </p:cNvSpPr>
          <p:nvPr/>
        </p:nvSpPr>
        <p:spPr bwMode="auto">
          <a:xfrm>
            <a:off x="6108792" y="913169"/>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a:t>
            </a:r>
            <a:r>
              <a:rPr lang="en-US" sz="1200" dirty="0"/>
              <a:t>Interface with PoE pass-through. (1x PoE-PD, 1x PoE-PS)</a:t>
            </a:r>
          </a:p>
          <a:p>
            <a:pPr marL="343047" indent="-343047" defTabSz="914417">
              <a:spcBef>
                <a:spcPct val="20000"/>
              </a:spcBef>
              <a:buFontTx/>
              <a:buChar char="•"/>
            </a:pPr>
            <a:endParaRPr lang="en-US" sz="1200" dirty="0" smtClean="0"/>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3911408273"/>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900" b="0" i="0" u="none" strike="noStrike" cap="none" normalizeH="0" baseline="0" dirty="0" smtClean="0">
                          <a:ln>
                            <a:noFill/>
                          </a:ln>
                          <a:solidFill>
                            <a:srgbClr val="000000"/>
                          </a:solidFill>
                          <a:effectLst/>
                          <a:latin typeface="+mn-lt"/>
                        </a:rPr>
                        <a:t>18dBm (2 Ghz), </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900" b="0" i="0" u="none" strike="noStrike" cap="none" normalizeH="0" baseline="0" dirty="0" smtClean="0">
                          <a:ln>
                            <a:noFill/>
                          </a:ln>
                          <a:solidFill>
                            <a:srgbClr val="000000"/>
                          </a:solidFill>
                          <a:effectLst/>
                          <a:latin typeface="+mn-lt"/>
                        </a:rPr>
                        <a:t>16dBm (5 Ghz)</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Proprietary POE</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1x1 MIMO</a:t>
                      </a:r>
                      <a:r>
                        <a:rPr lang="en-US" sz="900" b="0" i="0" baseline="0" dirty="0" smtClean="0">
                          <a:solidFill>
                            <a:srgbClr val="000000"/>
                          </a:solidFill>
                          <a:latin typeface="+mn-lt"/>
                        </a:rPr>
                        <a:t>, 150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2" name="Picture 1" descr="FortiAP112D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96322" y="511693"/>
            <a:ext cx="1792224" cy="2686674"/>
          </a:xfrm>
          <a:prstGeom prst="rect">
            <a:avLst/>
          </a:prstGeom>
        </p:spPr>
      </p:pic>
      <p:pic>
        <p:nvPicPr>
          <p:cNvPr id="3" name="Picture 2" descr="FortiAP112D_SideCorner.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054123" y="873815"/>
            <a:ext cx="1888652" cy="2074857"/>
          </a:xfrm>
          <a:prstGeom prst="rect">
            <a:avLst/>
          </a:prstGeom>
        </p:spPr>
      </p:pic>
    </p:spTree>
    <p:extLst>
      <p:ext uri="{BB962C8B-B14F-4D97-AF65-F5344CB8AC3E}">
        <p14:creationId xmlns:p14="http://schemas.microsoft.com/office/powerpoint/2010/main" val="322390330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221/223B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169005246"/>
              </p:ext>
            </p:extLst>
          </p:nvPr>
        </p:nvGraphicFramePr>
        <p:xfrm>
          <a:off x="457200" y="2914650"/>
          <a:ext cx="8305800" cy="14472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221B</a:t>
                      </a:r>
                      <a:r>
                        <a:rPr lang="en-US" sz="900" baseline="0" dirty="0" smtClean="0">
                          <a:solidFill>
                            <a:srgbClr val="000000"/>
                          </a:solidFill>
                        </a:rPr>
                        <a:t> </a:t>
                      </a:r>
                      <a:r>
                        <a:rPr lang="en-US" sz="900" dirty="0" smtClean="0">
                          <a:solidFill>
                            <a:srgbClr val="000000"/>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223B</a:t>
                      </a:r>
                      <a:r>
                        <a:rPr lang="en-US" sz="900" baseline="0" dirty="0" smtClean="0">
                          <a:solidFill>
                            <a:srgbClr val="000000"/>
                          </a:solidFill>
                        </a:rPr>
                        <a:t> </a:t>
                      </a:r>
                      <a:r>
                        <a:rPr lang="en-US" sz="900" dirty="0" smtClean="0">
                          <a:solidFill>
                            <a:srgbClr val="000000"/>
                          </a:solidFill>
                        </a:rPr>
                        <a:t>:4 External</a:t>
                      </a:r>
                      <a:endParaRPr lang="en-US" sz="900" b="0" i="0" dirty="0" smtClean="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with Dual Spatial streams, 600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1" y="1333458"/>
            <a:ext cx="1622644" cy="811322"/>
          </a:xfrm>
          <a:prstGeom prst="rect">
            <a:avLst/>
          </a:prstGeom>
        </p:spPr>
      </p:pic>
      <p:pic>
        <p:nvPicPr>
          <p:cNvPr id="8" name="Picture 7"/>
          <p:cNvPicPr>
            <a:picLocks noChangeAspect="1"/>
          </p:cNvPicPr>
          <p:nvPr/>
        </p:nvPicPr>
        <p:blipFill>
          <a:blip r:embed="rId3"/>
          <a:stretch>
            <a:fillRect/>
          </a:stretch>
        </p:blipFill>
        <p:spPr>
          <a:xfrm>
            <a:off x="2440494" y="971688"/>
            <a:ext cx="2388870" cy="2137410"/>
          </a:xfrm>
          <a:prstGeom prst="rect">
            <a:avLst/>
          </a:prstGeom>
        </p:spPr>
      </p:pic>
    </p:spTree>
    <p:extLst>
      <p:ext uri="{BB962C8B-B14F-4D97-AF65-F5344CB8AC3E}">
        <p14:creationId xmlns:p14="http://schemas.microsoft.com/office/powerpoint/2010/main" val="318071274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191654994"/>
              </p:ext>
            </p:extLst>
          </p:nvPr>
        </p:nvGraphicFramePr>
        <p:xfrm>
          <a:off x="1" y="705185"/>
          <a:ext cx="9143999" cy="4098419"/>
        </p:xfrm>
        <a:graphic>
          <a:graphicData uri="http://schemas.openxmlformats.org/drawingml/2006/table">
            <a:tbl>
              <a:tblPr firstRow="1" bandRow="1">
                <a:effectLst/>
                <a:tableStyleId>{073A0DAA-6AF3-43AB-8588-CEC1D06C72B9}</a:tableStyleId>
              </a:tblPr>
              <a:tblGrid>
                <a:gridCol w="1230371"/>
                <a:gridCol w="1091730"/>
                <a:gridCol w="1091730"/>
                <a:gridCol w="1091730"/>
                <a:gridCol w="1091730"/>
                <a:gridCol w="1091730"/>
                <a:gridCol w="1227489"/>
                <a:gridCol w="1227489"/>
              </a:tblGrid>
              <a:tr h="365760">
                <a:tc>
                  <a:txBody>
                    <a:bodyPr/>
                    <a:lstStyle/>
                    <a:p>
                      <a:endParaRPr lang="en-US" sz="1100" dirty="0"/>
                    </a:p>
                  </a:txBody>
                  <a:tcPr marT="34290" marB="34290"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FG-30D</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FG-98D-POE</a:t>
                      </a:r>
                    </a:p>
                  </a:txBody>
                  <a:tcPr marT="34290" marB="34290" anchor="ctr">
                    <a:lnR w="12700" cap="flat" cmpd="sng" algn="ctr">
                      <a:noFill/>
                      <a:prstDash val="solid"/>
                      <a:round/>
                      <a:headEnd type="none" w="med" len="med"/>
                      <a:tailEnd type="none" w="med" len="med"/>
                    </a:lnR>
                    <a:solidFill>
                      <a:srgbClr val="3C3C3C"/>
                    </a:solidFill>
                  </a:tcPr>
                </a:tc>
              </a:tr>
              <a:tr h="3377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Recommended #users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algn="ctr"/>
                      <a:r>
                        <a:rPr lang="en-US" sz="900" b="1" i="0" dirty="0" smtClean="0">
                          <a:latin typeface="+mn-lt"/>
                        </a:rPr>
                        <a:t>1-5</a:t>
                      </a:r>
                      <a:endParaRPr lang="en-US" sz="900" b="1" i="0" dirty="0">
                        <a:latin typeface="+mn-lt"/>
                      </a:endParaRPr>
                    </a:p>
                  </a:txBody>
                  <a:tcPr marT="34290" marB="34290" anchor="ctr" horzOverflow="overflow"/>
                </a:tc>
                <a:tc>
                  <a:txBody>
                    <a:bodyPr/>
                    <a:lstStyle/>
                    <a:p>
                      <a:pPr algn="ctr"/>
                      <a:r>
                        <a:rPr lang="en-US" sz="900" b="1" i="0" dirty="0" smtClean="0">
                          <a:latin typeface="+mn-lt"/>
                        </a:rPr>
                        <a:t>5-25</a:t>
                      </a:r>
                      <a:endParaRPr lang="en-US" sz="900" b="1" i="0" dirty="0">
                        <a:latin typeface="+mn-lt"/>
                      </a:endParaRPr>
                    </a:p>
                  </a:txBody>
                  <a:tcPr marT="34290" marB="34290" anchor="ctr" horzOverflow="overflow"/>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36424A"/>
                          </a:solidFill>
                          <a:effectLst/>
                          <a:uLnTx/>
                          <a:uFillTx/>
                          <a:latin typeface="+mn-lt"/>
                          <a:ea typeface="+mn-ea"/>
                          <a:cs typeface="+mn-cs"/>
                        </a:rPr>
                        <a:t>20-50</a:t>
                      </a:r>
                    </a:p>
                  </a:txBody>
                  <a:tcPr marT="34290" marB="34290"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r>
              <a:tr h="265403">
                <a:tc>
                  <a:txBody>
                    <a:bodyPr/>
                    <a:lstStyle/>
                    <a:p>
                      <a:r>
                        <a:rPr lang="en-US" sz="900" b="1" dirty="0" smtClean="0">
                          <a:solidFill>
                            <a:srgbClr val="FFFFFF"/>
                          </a:solidFill>
                        </a:rPr>
                        <a:t>Storage</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algn="ctr"/>
                      <a:r>
                        <a:rPr lang="en-US" sz="900" dirty="0" smtClean="0">
                          <a:solidFill>
                            <a:schemeClr val="tx1"/>
                          </a:solidFill>
                        </a:rPr>
                        <a:t>-</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WiFi</a:t>
                      </a:r>
                      <a:r>
                        <a:rPr lang="en-US" sz="900" b="1" baseline="0" dirty="0" smtClean="0">
                          <a:solidFill>
                            <a:srgbClr val="FFFFFF"/>
                          </a:solidFill>
                        </a:rPr>
                        <a:t>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36424A"/>
                          </a:solidFill>
                          <a:latin typeface="+mn-lt"/>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mn-lt"/>
                        </a:rPr>
                        <a:t>-</a:t>
                      </a:r>
                    </a:p>
                  </a:txBody>
                  <a:tcPr marT="34290" marB="34290" anchor="ctr" horzOverflow="overflow">
                    <a:lnR w="12700" cap="flat" cmpd="sng" algn="ctr">
                      <a:noFill/>
                      <a:prstDash val="solid"/>
                      <a:round/>
                      <a:headEnd type="none" w="med" len="med"/>
                      <a:tailEnd type="none" w="med" len="med"/>
                    </a:lnR>
                  </a:tcPr>
                </a:tc>
              </a:tr>
              <a:tr h="272588">
                <a:tc>
                  <a:txBody>
                    <a:bodyPr/>
                    <a:lstStyle/>
                    <a:p>
                      <a:r>
                        <a:rPr lang="en-US" sz="900" b="1" dirty="0" smtClean="0">
                          <a:solidFill>
                            <a:srgbClr val="FFFFFF"/>
                          </a:solidFill>
                        </a:rPr>
                        <a:t>POE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solidFill>
                          <a:latin typeface="+mn-lt"/>
                          <a:ea typeface="+mn-ea"/>
                          <a:cs typeface="+mn-cs"/>
                          <a:sym typeface="Zapf Dingbats"/>
                        </a:rPr>
                        <a:t> (1x GE)</a:t>
                      </a:r>
                      <a:endParaRPr lang="en-US" sz="900" b="0" i="0" dirty="0" smtClean="0">
                        <a:solidFill>
                          <a:schemeClr val="tx1"/>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chemeClr val="tx1"/>
                          </a:solidFill>
                          <a:effectLst/>
                          <a:uLnTx/>
                          <a:uFillTx/>
                          <a:latin typeface="+mn-lt"/>
                          <a:ea typeface="+mn-ea"/>
                          <a:cs typeface="+mn-cs"/>
                          <a:sym typeface="Zapf Dingbats"/>
                        </a:rPr>
                        <a:t>(2x GE)</a:t>
                      </a:r>
                      <a:endParaRPr kumimoji="0" lang="en-US" sz="900" b="0" i="0" u="none" strike="noStrike" kern="1200" cap="none" spc="0" normalizeH="0" baseline="0" noProof="0" dirty="0" smtClean="0">
                        <a:ln>
                          <a:noFill/>
                        </a:ln>
                        <a:solidFill>
                          <a:schemeClr val="tx1"/>
                        </a:solidFill>
                        <a:effectLst/>
                        <a:uLnTx/>
                        <a:uFillTx/>
                        <a:latin typeface="+mn-lt"/>
                        <a:ea typeface="+mn-ea"/>
                        <a:cs typeface="+mn-cs"/>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900" b="0"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900" dirty="0">
                        <a:solidFill>
                          <a:srgbClr val="36424A"/>
                        </a:solidFill>
                      </a:endParaRPr>
                    </a:p>
                  </a:txBody>
                  <a:tcPr marT="34290" marB="34290" anchor="ctr" horzOverflow="overflow">
                    <a:lnR w="12700" cap="flat" cmpd="sng" algn="ctr">
                      <a:noFill/>
                      <a:prstDash val="solid"/>
                      <a:round/>
                      <a:headEnd type="none" w="med" len="med"/>
                      <a:tailEnd type="none" w="med" len="med"/>
                    </a:lnR>
                  </a:tcPr>
                </a:tc>
              </a:tr>
              <a:tr h="442953">
                <a:tc>
                  <a:txBody>
                    <a:bodyPr/>
                    <a:lstStyle/>
                    <a:p>
                      <a:r>
                        <a:rPr lang="en-US" sz="900" b="1" dirty="0" smtClean="0">
                          <a:solidFill>
                            <a:srgbClr val="FFFFFF"/>
                          </a:solidFill>
                        </a:rPr>
                        <a:t>Firewall</a:t>
                      </a:r>
                      <a:r>
                        <a:rPr lang="en-US" sz="900" b="1" baseline="0" dirty="0" smtClean="0">
                          <a:solidFill>
                            <a:srgbClr val="FFFFFF"/>
                          </a:solidFill>
                        </a:rPr>
                        <a:t> &amp; VPN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337785">
                <a:tc>
                  <a:txBody>
                    <a:bodyPr/>
                    <a:lstStyle/>
                    <a:p>
                      <a:r>
                        <a:rPr lang="en-US" sz="900" b="1" dirty="0" smtClean="0">
                          <a:solidFill>
                            <a:srgbClr val="FFFFFF"/>
                          </a:solidFill>
                        </a:rPr>
                        <a:t>UTM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Port Density</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470486">
                <a:tc rowSpan="3">
                  <a:txBody>
                    <a:bodyPr/>
                    <a:lstStyle/>
                    <a:p>
                      <a:r>
                        <a:rPr lang="en-US" sz="900" b="1" dirty="0" smtClean="0">
                          <a:solidFill>
                            <a:srgbClr val="FFFFFF"/>
                          </a:solidFill>
                        </a:rPr>
                        <a:t>Ideal Use Cases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 Kiosks</a:t>
                      </a:r>
                      <a:endParaRPr lang="en-US" sz="900" dirty="0" smtClean="0">
                        <a:solidFill>
                          <a:srgbClr val="36424A"/>
                        </a:solidFill>
                      </a:endParaRPr>
                    </a:p>
                  </a:txBody>
                  <a:tcPr marT="34290" marB="34290" anchor="ctr"/>
                </a:tc>
                <a:tc>
                  <a:txBody>
                    <a:bodyPr/>
                    <a:lstStyle/>
                    <a:p>
                      <a:pPr algn="ct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lnR w="12700" cap="flat" cmpd="sng" algn="ctr">
                      <a:noFill/>
                      <a:prstDash val="solid"/>
                      <a:round/>
                      <a:headEnd type="none" w="med" len="med"/>
                      <a:tailEnd type="none" w="med" len="med"/>
                    </a:lnR>
                  </a:tcPr>
                </a:tc>
              </a:tr>
              <a:tr h="494230">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 WAN opt.</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a:t>
                      </a:r>
                      <a:br>
                        <a:rPr lang="en-US" sz="900" baseline="0" dirty="0" smtClean="0">
                          <a:solidFill>
                            <a:srgbClr val="36424A"/>
                          </a:solidFill>
                        </a:rPr>
                      </a:br>
                      <a:r>
                        <a:rPr lang="en-US" sz="900" baseline="0" dirty="0" smtClean="0">
                          <a:solidFill>
                            <a:srgbClr val="36424A"/>
                          </a:solidFill>
                        </a:rPr>
                        <a:t>VPN, WAN </a:t>
                      </a:r>
                      <a:br>
                        <a:rPr lang="en-US" sz="900" baseline="0" dirty="0" smtClean="0">
                          <a:solidFill>
                            <a:srgbClr val="36424A"/>
                          </a:solidFill>
                        </a:rPr>
                      </a:br>
                      <a:r>
                        <a:rPr lang="en-US" sz="900" baseline="0" dirty="0" smtClean="0">
                          <a:solidFill>
                            <a:srgbClr val="36424A"/>
                          </a:solidFill>
                        </a:rPr>
                        <a:t>opt. </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r h="567888">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limited UTM &amp; features, central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limited UTM, central logging </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a:t>
                      </a:r>
                      <a:br>
                        <a:rPr lang="en-US" sz="900" baseline="0" dirty="0" smtClean="0">
                          <a:solidFill>
                            <a:srgbClr val="36424A"/>
                          </a:solidFill>
                        </a:rPr>
                      </a:br>
                      <a:r>
                        <a:rPr lang="en-US" sz="900" baseline="0" dirty="0" smtClean="0">
                          <a:solidFill>
                            <a:srgbClr val="36424A"/>
                          </a:solidFill>
                        </a:rPr>
                        <a:t>central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 high PoE ports desired</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49646639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t>
            </a:r>
            <a:r>
              <a:rPr lang="en-US" dirty="0"/>
              <a:t> </a:t>
            </a:r>
            <a:r>
              <a:rPr lang="en-US" b="0" i="0" dirty="0" smtClean="0"/>
              <a:t>221/223C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2053622204"/>
              </p:ext>
            </p:extLst>
          </p:nvPr>
        </p:nvGraphicFramePr>
        <p:xfrm>
          <a:off x="457200" y="2914650"/>
          <a:ext cx="8305800" cy="14472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221C</a:t>
                      </a:r>
                      <a:r>
                        <a:rPr lang="en-US" sz="900" baseline="0" dirty="0" smtClean="0">
                          <a:solidFill>
                            <a:srgbClr val="000000"/>
                          </a:solidFill>
                        </a:rPr>
                        <a:t> </a:t>
                      </a:r>
                      <a:r>
                        <a:rPr lang="en-US" sz="900" dirty="0" smtClean="0">
                          <a:solidFill>
                            <a:srgbClr val="000000"/>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223C</a:t>
                      </a:r>
                      <a:r>
                        <a:rPr lang="en-US" sz="900" baseline="0" dirty="0" smtClean="0">
                          <a:solidFill>
                            <a:srgbClr val="000000"/>
                          </a:solidFill>
                        </a:rPr>
                        <a:t> </a:t>
                      </a:r>
                      <a:r>
                        <a:rPr lang="en-US" sz="900" dirty="0" smtClean="0">
                          <a:solidFill>
                            <a:srgbClr val="000000"/>
                          </a:solidFill>
                        </a:rPr>
                        <a:t>:4 External</a:t>
                      </a:r>
                      <a:endParaRPr lang="en-US" sz="900" b="0" i="0" dirty="0" smtClean="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with Dual Spatial streams, 1167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1" y="1333458"/>
            <a:ext cx="1622644" cy="811322"/>
          </a:xfrm>
          <a:prstGeom prst="rect">
            <a:avLst/>
          </a:prstGeom>
        </p:spPr>
      </p:pic>
      <p:pic>
        <p:nvPicPr>
          <p:cNvPr id="10" name="Picture 9"/>
          <p:cNvPicPr>
            <a:picLocks noChangeAspect="1"/>
          </p:cNvPicPr>
          <p:nvPr/>
        </p:nvPicPr>
        <p:blipFill>
          <a:blip r:embed="rId3"/>
          <a:stretch>
            <a:fillRect/>
          </a:stretch>
        </p:blipFill>
        <p:spPr>
          <a:xfrm>
            <a:off x="2440494" y="971688"/>
            <a:ext cx="2388870" cy="2137410"/>
          </a:xfrm>
          <a:prstGeom prst="rect">
            <a:avLst/>
          </a:prstGeom>
        </p:spPr>
      </p:pic>
    </p:spTree>
    <p:extLst>
      <p:ext uri="{BB962C8B-B14F-4D97-AF65-F5344CB8AC3E}">
        <p14:creationId xmlns:p14="http://schemas.microsoft.com/office/powerpoint/2010/main" val="184420957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461276485"/>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24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(250mW)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3x3 MIMO</a:t>
                      </a:r>
                      <a:r>
                        <a:rPr lang="en-US" sz="900" b="0" i="0" baseline="0" dirty="0" smtClean="0">
                          <a:solidFill>
                            <a:srgbClr val="000000"/>
                          </a:solidFill>
                          <a:latin typeface="+mn-lt"/>
                        </a:rPr>
                        <a:t> with 3 spatial streams, 900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4" y="1060383"/>
            <a:ext cx="2520419" cy="1692471"/>
          </a:xfrm>
          <a:prstGeom prst="rect">
            <a:avLst/>
          </a:prstGeom>
        </p:spPr>
      </p:pic>
    </p:spTree>
    <p:extLst>
      <p:ext uri="{BB962C8B-B14F-4D97-AF65-F5344CB8AC3E}">
        <p14:creationId xmlns:p14="http://schemas.microsoft.com/office/powerpoint/2010/main" val="21540023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37696477"/>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24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(250mW)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3x3 MIMO</a:t>
                      </a:r>
                      <a:r>
                        <a:rPr lang="en-US" sz="900" b="0" i="0" baseline="0" dirty="0" smtClean="0">
                          <a:solidFill>
                            <a:srgbClr val="000000"/>
                          </a:solidFill>
                          <a:latin typeface="+mn-lt"/>
                        </a:rPr>
                        <a:t> with 3 spatial streams, </a:t>
                      </a:r>
                      <a:r>
                        <a:rPr lang="en-US" sz="900" dirty="0" smtClean="0">
                          <a:solidFill>
                            <a:srgbClr val="000000"/>
                          </a:solidFill>
                        </a:rPr>
                        <a:t>1750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4" y="1060383"/>
            <a:ext cx="2520419" cy="1692471"/>
          </a:xfrm>
          <a:prstGeom prst="rect">
            <a:avLst/>
          </a:prstGeom>
        </p:spPr>
      </p:pic>
    </p:spTree>
    <p:extLst>
      <p:ext uri="{BB962C8B-B14F-4D97-AF65-F5344CB8AC3E}">
        <p14:creationId xmlns:p14="http://schemas.microsoft.com/office/powerpoint/2010/main" val="42019494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321C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583900445"/>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 (100 </a:t>
                      </a:r>
                      <a:r>
                        <a:rPr kumimoji="0" lang="en-US" sz="900" b="0" i="0" u="none" strike="noStrike" cap="none" normalizeH="0" baseline="0" dirty="0" err="1" smtClean="0">
                          <a:ln>
                            <a:noFill/>
                          </a:ln>
                          <a:solidFill>
                            <a:srgbClr val="000000"/>
                          </a:solidFill>
                          <a:effectLst/>
                          <a:latin typeface="+mn-lt"/>
                        </a:rPr>
                        <a:t>mW</a:t>
                      </a: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3x3 MIMO</a:t>
                      </a:r>
                      <a:r>
                        <a:rPr lang="en-US" sz="900" b="0" i="0" baseline="0" dirty="0" smtClean="0">
                          <a:solidFill>
                            <a:srgbClr val="000000"/>
                          </a:solidFill>
                          <a:latin typeface="+mn-lt"/>
                        </a:rPr>
                        <a:t> with 3 spatial streams, </a:t>
                      </a:r>
                      <a:r>
                        <a:rPr lang="en-US" sz="900" dirty="0" smtClean="0">
                          <a:solidFill>
                            <a:srgbClr val="000000"/>
                          </a:solidFill>
                        </a:rPr>
                        <a:t>1750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10" name="Picture 9"/>
          <p:cNvPicPr>
            <a:picLocks noChangeAspect="1"/>
          </p:cNvPicPr>
          <p:nvPr/>
        </p:nvPicPr>
        <p:blipFill>
          <a:blip r:embed="rId2"/>
          <a:stretch>
            <a:fillRect/>
          </a:stretch>
        </p:blipFill>
        <p:spPr>
          <a:xfrm>
            <a:off x="1269960" y="1333459"/>
            <a:ext cx="3048000" cy="1524000"/>
          </a:xfrm>
          <a:prstGeom prst="rect">
            <a:avLst/>
          </a:prstGeom>
        </p:spPr>
      </p:pic>
    </p:spTree>
    <p:extLst>
      <p:ext uri="{BB962C8B-B14F-4D97-AF65-F5344CB8AC3E}">
        <p14:creationId xmlns:p14="http://schemas.microsoft.com/office/powerpoint/2010/main" val="209786827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223B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a:stretch>
            <a:fillRect/>
          </a:stretch>
        </p:blipFill>
        <p:spPr>
          <a:xfrm>
            <a:off x="1658037" y="610274"/>
            <a:ext cx="2762250" cy="2472690"/>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2739707907"/>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m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with Dual Spatial streams, 600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spTree>
    <p:extLst>
      <p:ext uri="{BB962C8B-B14F-4D97-AF65-F5344CB8AC3E}">
        <p14:creationId xmlns:p14="http://schemas.microsoft.com/office/powerpoint/2010/main" val="393397236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199573979"/>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802.3at &amp; proprietary</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2x2 MIMO</a:t>
                      </a:r>
                      <a:r>
                        <a:rPr lang="en-US" sz="900" b="0" i="0" baseline="0" dirty="0" smtClean="0">
                          <a:solidFill>
                            <a:srgbClr val="000000"/>
                          </a:solidFill>
                          <a:latin typeface="+mn-lt"/>
                        </a:rPr>
                        <a:t> with 2 spatial streams, </a:t>
                      </a:r>
                      <a:r>
                        <a:rPr lang="en-US" sz="900" dirty="0" smtClean="0">
                          <a:solidFill>
                            <a:srgbClr val="000000"/>
                          </a:solidFill>
                        </a:rPr>
                        <a:t>600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2" name="Picture 1" descr="FAP-222B_Ft.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2478108" y="164573"/>
            <a:ext cx="1361948" cy="3477768"/>
          </a:xfrm>
          <a:prstGeom prst="rect">
            <a:avLst/>
          </a:prstGeom>
        </p:spPr>
      </p:pic>
    </p:spTree>
    <p:extLst>
      <p:ext uri="{BB962C8B-B14F-4D97-AF65-F5344CB8AC3E}">
        <p14:creationId xmlns:p14="http://schemas.microsoft.com/office/powerpoint/2010/main" val="39265070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110941383"/>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26dBm (398mW)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802.3at &amp; proprietary</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2x2 MIMO</a:t>
                      </a:r>
                      <a:r>
                        <a:rPr lang="en-US" sz="900" b="0" i="0" baseline="0" dirty="0" smtClean="0">
                          <a:solidFill>
                            <a:srgbClr val="000000"/>
                          </a:solidFill>
                          <a:latin typeface="+mn-lt"/>
                        </a:rPr>
                        <a:t> with 2 spatial streams, </a:t>
                      </a:r>
                      <a:r>
                        <a:rPr lang="en-US" sz="900" dirty="0" smtClean="0">
                          <a:solidFill>
                            <a:srgbClr val="000000"/>
                          </a:solidFill>
                        </a:rPr>
                        <a:t>1167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3" name="Picture 2" descr="FortiAP222C_FrontSide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2138367" y="278932"/>
            <a:ext cx="1536192" cy="3287451"/>
          </a:xfrm>
          <a:prstGeom prst="rect">
            <a:avLst/>
          </a:prstGeom>
        </p:spPr>
      </p:pic>
    </p:spTree>
    <p:extLst>
      <p:ext uri="{BB962C8B-B14F-4D97-AF65-F5344CB8AC3E}">
        <p14:creationId xmlns:p14="http://schemas.microsoft.com/office/powerpoint/2010/main" val="88703124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224D</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640935038"/>
              </p:ext>
            </p:extLst>
          </p:nvPr>
        </p:nvGraphicFramePr>
        <p:xfrm>
          <a:off x="457200" y="2914650"/>
          <a:ext cx="8305800" cy="14472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20dBm (50mW)</a:t>
                      </a: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IEEE 802.3af, IEEE 802.3at</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2x2 MIMO</a:t>
                      </a:r>
                      <a:r>
                        <a:rPr lang="en-US" sz="900" b="0" i="0" baseline="0" dirty="0" smtClean="0">
                          <a:solidFill>
                            <a:srgbClr val="000000"/>
                          </a:solidFill>
                          <a:latin typeface="+mn-lt"/>
                        </a:rPr>
                        <a:t> with 2 spatial streams, 6</a:t>
                      </a:r>
                      <a:r>
                        <a:rPr lang="en-US" sz="900" dirty="0" smtClean="0">
                          <a:solidFill>
                            <a:srgbClr val="000000"/>
                          </a:solidFill>
                        </a:rPr>
                        <a:t>00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2" name="Picture 1" descr="Fortiap224d_FrontwithAnt-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6200000">
            <a:off x="1892193" y="136795"/>
            <a:ext cx="2450177" cy="3675265"/>
          </a:xfrm>
          <a:prstGeom prst="rect">
            <a:avLst/>
          </a:prstGeom>
        </p:spPr>
      </p:pic>
    </p:spTree>
    <p:extLst>
      <p:ext uri="{BB962C8B-B14F-4D97-AF65-F5344CB8AC3E}">
        <p14:creationId xmlns:p14="http://schemas.microsoft.com/office/powerpoint/2010/main" val="426244432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79" y="2229056"/>
            <a:ext cx="2819400" cy="313748"/>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FAN-612N/R</a:t>
            </a:r>
            <a:endParaRPr lang="en-US" sz="1600" b="1" dirty="0">
              <a:solidFill>
                <a:srgbClr val="444F51"/>
              </a:solidFill>
            </a:endParaRPr>
          </a:p>
        </p:txBody>
      </p:sp>
      <p:pic>
        <p:nvPicPr>
          <p:cNvPr id="10" name="Picture 9"/>
          <p:cNvPicPr>
            <a:picLocks noChangeAspect="1"/>
          </p:cNvPicPr>
          <p:nvPr/>
        </p:nvPicPr>
        <p:blipFill>
          <a:blip r:embed="rId2"/>
          <a:stretch>
            <a:fillRect/>
          </a:stretch>
        </p:blipFill>
        <p:spPr>
          <a:xfrm>
            <a:off x="1225815" y="1028905"/>
            <a:ext cx="1280160" cy="120904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1282652918"/>
              </p:ext>
            </p:extLst>
          </p:nvPr>
        </p:nvGraphicFramePr>
        <p:xfrm>
          <a:off x="3429923" y="1129747"/>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chemeClr val="accent4"/>
                    </a:solidFill>
                  </a:tcPr>
                </a:tc>
                <a:tc>
                  <a:txBody>
                    <a:bodyPr/>
                    <a:lstStyle/>
                    <a:p>
                      <a:r>
                        <a:rPr lang="en-US" sz="900" b="0" i="0" dirty="0" smtClean="0">
                          <a:solidFill>
                            <a:srgbClr val="36424A"/>
                          </a:solidFill>
                          <a:latin typeface="+mn-lt"/>
                        </a:rPr>
                        <a:t>FAP-222B</a:t>
                      </a:r>
                      <a:endParaRPr lang="en-US" sz="900" b="0" i="0" dirty="0">
                        <a:solidFill>
                          <a:srgbClr val="36424A"/>
                        </a:solidFill>
                        <a:latin typeface="+mn-lt"/>
                      </a:endParaRPr>
                    </a:p>
                  </a:txBody>
                  <a:tcPr marT="34290" marB="34290" anchor="ctr">
                    <a:solidFill>
                      <a:srgbClr val="C9C9C9"/>
                    </a:solidFill>
                  </a:tcPr>
                </a:tc>
              </a:tr>
              <a:tr h="320040">
                <a:tc>
                  <a:txBody>
                    <a:bodyPr/>
                    <a:lstStyle/>
                    <a:p>
                      <a:r>
                        <a:rPr lang="en-US" sz="900" dirty="0" smtClean="0"/>
                        <a:t>Type</a:t>
                      </a:r>
                      <a:endParaRPr lang="en-US"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36424A"/>
                          </a:solidFill>
                          <a:effectLst/>
                          <a:latin typeface="+mn-lt"/>
                        </a:rPr>
                        <a:t>Point to point antenna for 5Ghz bridging with N/R connectors.</a:t>
                      </a:r>
                    </a:p>
                  </a:txBody>
                  <a:tcPr marT="34290" marB="34290" anchor="ctr">
                    <a:solidFill>
                      <a:schemeClr val="accent4">
                        <a:lumMod val="20000"/>
                        <a:lumOff val="80000"/>
                      </a:schemeClr>
                    </a:solidFill>
                  </a:tcPr>
                </a:tc>
              </a:tr>
              <a:tr h="278130">
                <a:tc>
                  <a:txBody>
                    <a:bodyPr/>
                    <a:lstStyle/>
                    <a:p>
                      <a:r>
                        <a:rPr lang="fr-FR" sz="900" dirty="0" err="1" smtClean="0"/>
                        <a:t>Accessories</a:t>
                      </a:r>
                      <a:endParaRPr lang="fr-FR"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Mount Kit sold separately FAN-M22.</a:t>
                      </a:r>
                      <a:endParaRPr kumimoji="0" lang="en-GB" sz="900" b="0" i="0" u="none" strike="noStrike" cap="none" normalizeH="0" baseline="0" dirty="0" smtClean="0">
                        <a:ln>
                          <a:noFill/>
                        </a:ln>
                        <a:solidFill>
                          <a:srgbClr val="36424A"/>
                        </a:solidFill>
                        <a:effectLst/>
                        <a:latin typeface="+mn-lt"/>
                      </a:endParaRPr>
                    </a:p>
                  </a:txBody>
                  <a:tcPr marT="34290" marB="34290" anchor="ctr">
                    <a:solidFill>
                      <a:srgbClr val="C9C9C9"/>
                    </a:solidFill>
                  </a:tcPr>
                </a:tc>
              </a:tr>
            </a:tbl>
          </a:graphicData>
        </a:graphic>
      </p:graphicFrame>
      <p:sp>
        <p:nvSpPr>
          <p:cNvPr id="12" name="Content Placeholder 2"/>
          <p:cNvSpPr>
            <a:spLocks/>
          </p:cNvSpPr>
          <p:nvPr/>
        </p:nvSpPr>
        <p:spPr bwMode="auto">
          <a:xfrm>
            <a:off x="509548" y="3764189"/>
            <a:ext cx="2819400" cy="348701"/>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FAN-500N</a:t>
            </a:r>
            <a:endParaRPr lang="en-US" sz="1600" b="1" dirty="0">
              <a:solidFill>
                <a:srgbClr val="444F51"/>
              </a:solidFill>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59870" y="2784690"/>
            <a:ext cx="1050729" cy="987552"/>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4060887332"/>
              </p:ext>
            </p:extLst>
          </p:nvPr>
        </p:nvGraphicFramePr>
        <p:xfrm>
          <a:off x="3476531" y="2900809"/>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rgbClr val="777777"/>
                    </a:solidFill>
                  </a:tcPr>
                </a:tc>
                <a:tc>
                  <a:txBody>
                    <a:bodyPr/>
                    <a:lstStyle/>
                    <a:p>
                      <a:r>
                        <a:rPr lang="en-US" sz="900" b="0" i="0" dirty="0" smtClean="0">
                          <a:latin typeface="+mn-lt"/>
                        </a:rPr>
                        <a:t>FAP-222B</a:t>
                      </a:r>
                      <a:endParaRPr lang="en-US" sz="900" b="0" i="0" dirty="0">
                        <a:latin typeface="+mn-lt"/>
                      </a:endParaRPr>
                    </a:p>
                  </a:txBody>
                  <a:tcPr marT="34290" marB="34290" anchor="ctr">
                    <a:solidFill>
                      <a:srgbClr val="C9C9C9"/>
                    </a:solidFill>
                  </a:tcPr>
                </a:tc>
              </a:tr>
              <a:tr h="278130">
                <a:tc>
                  <a:txBody>
                    <a:bodyPr/>
                    <a:lstStyle/>
                    <a:p>
                      <a:r>
                        <a:rPr lang="en-US" sz="900" dirty="0" smtClean="0"/>
                        <a:t>Type</a:t>
                      </a:r>
                      <a:endParaRPr lang="en-US"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131313"/>
                          </a:solidFill>
                          <a:effectLst/>
                          <a:latin typeface="+mn-lt"/>
                        </a:rPr>
                        <a:t>Directional 120 degree outdoor panel antenna</a:t>
                      </a:r>
                    </a:p>
                  </a:txBody>
                  <a:tcPr marT="34290" marB="34290" anchor="ctr">
                    <a:solidFill>
                      <a:srgbClr val="E4E4E4"/>
                    </a:solidFill>
                  </a:tcPr>
                </a:tc>
              </a:tr>
              <a:tr h="320040">
                <a:tc>
                  <a:txBody>
                    <a:bodyPr/>
                    <a:lstStyle/>
                    <a:p>
                      <a:r>
                        <a:rPr lang="fr-FR" sz="900" dirty="0" err="1" smtClean="0"/>
                        <a:t>Accessories</a:t>
                      </a:r>
                      <a:endParaRPr lang="fr-FR"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Mount Kit sold separately FAN-22.</a:t>
                      </a:r>
                      <a:endParaRPr kumimoji="0" lang="en-GB" sz="9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99061524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824526155"/>
              </p:ext>
            </p:extLst>
          </p:nvPr>
        </p:nvGraphicFramePr>
        <p:xfrm>
          <a:off x="252000" y="1080000"/>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4445">
                <a:tc>
                  <a:txBody>
                    <a:bodyPr/>
                    <a:lstStyle/>
                    <a:p>
                      <a:endParaRPr lang="en-US" sz="1100" dirty="0"/>
                    </a:p>
                  </a:txBody>
                  <a:tcPr marT="34290" marB="34290" anchor="ctr">
                    <a:solidFill>
                      <a:schemeClr val="accent4">
                        <a:lumMod val="50000"/>
                      </a:schemeClr>
                    </a:solidFill>
                  </a:tcPr>
                </a:tc>
                <a:tc>
                  <a:txBody>
                    <a:bodyPr/>
                    <a:lstStyle/>
                    <a:p>
                      <a:pPr algn="ctr"/>
                      <a:r>
                        <a:rPr lang="en-US" sz="1000" dirty="0" smtClean="0"/>
                        <a:t>FAP-11C</a:t>
                      </a:r>
                    </a:p>
                  </a:txBody>
                  <a:tcPr marT="34290" marB="34290" anchor="ctr">
                    <a:solidFill>
                      <a:schemeClr val="accent4">
                        <a:lumMod val="50000"/>
                      </a:schemeClr>
                    </a:solidFill>
                  </a:tcPr>
                </a:tc>
                <a:tc>
                  <a:txBody>
                    <a:bodyPr/>
                    <a:lstStyle/>
                    <a:p>
                      <a:pPr algn="ctr"/>
                      <a:r>
                        <a:rPr lang="en-US" sz="1000" dirty="0" smtClean="0"/>
                        <a:t>FAP-14C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FAP-21D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FAP-28C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FAP-25D</a:t>
                      </a:r>
                    </a:p>
                  </a:txBody>
                  <a:tcPr marT="34290" marB="34290" anchor="ctr">
                    <a:solidFill>
                      <a:schemeClr val="accent4">
                        <a:lumMod val="50000"/>
                      </a:schemeClr>
                    </a:solidFill>
                  </a:tcPr>
                </a:tc>
              </a:tr>
              <a:tr h="525481">
                <a:tc>
                  <a:txBody>
                    <a:bodyPr/>
                    <a:lstStyle/>
                    <a:p>
                      <a:r>
                        <a:rPr lang="en-US" sz="900" b="1" dirty="0" smtClean="0">
                          <a:solidFill>
                            <a:srgbClr val="FFFFFF"/>
                          </a:solidFill>
                          <a:latin typeface="Arial"/>
                          <a:cs typeface="Aria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Arial"/>
                          <a:cs typeface="Arial"/>
                        </a:rPr>
                        <a:t>Portable AP for traveller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err="1" smtClean="0">
                          <a:ln>
                            <a:noFill/>
                          </a:ln>
                          <a:solidFill>
                            <a:srgbClr val="000000"/>
                          </a:solidFill>
                          <a:effectLst/>
                          <a:latin typeface="Arial"/>
                          <a:cs typeface="Arial"/>
                        </a:rPr>
                        <a:t>FortiPresence</a:t>
                      </a:r>
                      <a:r>
                        <a:rPr kumimoji="0" lang="en-GB" sz="900" b="0" i="0" u="none" strike="noStrike" cap="none" normalizeH="0" baseline="0" dirty="0" smtClean="0">
                          <a:ln>
                            <a:noFill/>
                          </a:ln>
                          <a:solidFill>
                            <a:srgbClr val="000000"/>
                          </a:solidFill>
                          <a:effectLst/>
                          <a:latin typeface="Arial"/>
                          <a:cs typeface="Arial"/>
                        </a:rPr>
                        <a:t> Sensor or Travel/SOHO (USB powered)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Hotels/Hospitality desktop</a:t>
                      </a:r>
                    </a:p>
                  </a:txBody>
                  <a:tcPr marT="34290" marB="34290" anchor="ctr"/>
                </a:tc>
              </a:tr>
              <a:tr h="375344">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i="0" u="none" strike="noStrike" kern="1200" cap="none" normalizeH="0" baseline="0" dirty="0" smtClean="0">
                          <a:ln>
                            <a:noFill/>
                          </a:ln>
                          <a:solidFill>
                            <a:srgbClr val="131313"/>
                          </a:solidFill>
                          <a:effectLst/>
                          <a:latin typeface="Arial"/>
                          <a:ea typeface="+mn-ea"/>
                          <a:cs typeface="Arial"/>
                        </a:rPr>
                        <a:t>Small, portable</a:t>
                      </a:r>
                      <a:endParaRPr kumimoji="0" lang="en-GB" sz="900" b="0" i="0" u="none" strike="noStrike" kern="1200" cap="none" normalizeH="0" baseline="0" dirty="0" smtClean="0">
                        <a:ln>
                          <a:noFill/>
                        </a:ln>
                        <a:solidFill>
                          <a:srgbClr val="131313"/>
                        </a:solidFill>
                        <a:effectLst/>
                        <a:latin typeface="Arial"/>
                        <a:ea typeface="+mn-ea"/>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Small, portable</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Powerstrip design</a:t>
                      </a:r>
                    </a:p>
                  </a:txBody>
                  <a:tcPr marT="34290" marB="34290" anchor="ctr"/>
                </a:tc>
              </a:tr>
              <a:tr h="246261">
                <a:tc>
                  <a:txBody>
                    <a:bodyPr/>
                    <a:lstStyle/>
                    <a:p>
                      <a:r>
                        <a:rPr lang="fr-FR" sz="900" dirty="0" smtClean="0">
                          <a:latin typeface="Arial"/>
                          <a:cs typeface="Arial"/>
                        </a:rPr>
                        <a:t>Rx / 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r>
              <a:tr h="375344">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 GHz b/g/n (300 Mbps)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smtClean="0">
                          <a:latin typeface="Arial"/>
                          <a:cs typeface="Arial"/>
                        </a:rPr>
                        <a:t>Radio 2</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u="none" strike="noStrike" cap="none" normalizeH="0" baseline="0" dirty="0" smtClean="0">
                          <a:ln>
                            <a:noFill/>
                          </a:ln>
                          <a:effectLst/>
                          <a:latin typeface="Arial"/>
                          <a:cs typeface="Arial"/>
                        </a:rPr>
                        <a:t>-</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dirty="0" smtClean="0">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latin typeface="Arial"/>
                          <a:cs typeface="Arial"/>
                        </a:rPr>
                        <a:t>NA</a:t>
                      </a:r>
                      <a:endParaRPr lang="en-US" sz="900" b="0" i="0" dirty="0">
                        <a:solidFill>
                          <a:srgbClr val="000000"/>
                        </a:solidFill>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dirty="0">
                        <a:latin typeface="Arial"/>
                        <a:cs typeface="Arial"/>
                      </a:endParaRPr>
                    </a:p>
                  </a:txBody>
                  <a:tcPr marT="34290" marB="34290" anchor="ctr"/>
                </a:tc>
              </a:tr>
              <a:tr h="304445">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375344">
                <a:tc>
                  <a:txBody>
                    <a:bodyPr/>
                    <a:lstStyle/>
                    <a:p>
                      <a:r>
                        <a:rPr lang="en-US" sz="900" dirty="0" smtClean="0">
                          <a:latin typeface="Arial"/>
                          <a:cs typeface="Arial"/>
                        </a:rPr>
                        <a:t>Ethernet Ports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2x FE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8x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344090205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2738025651"/>
              </p:ext>
            </p:extLst>
          </p:nvPr>
        </p:nvGraphicFramePr>
        <p:xfrm>
          <a:off x="252000" y="1080000"/>
          <a:ext cx="8640000" cy="2688047"/>
        </p:xfrm>
        <a:graphic>
          <a:graphicData uri="http://schemas.openxmlformats.org/drawingml/2006/table">
            <a:tbl>
              <a:tblPr firstRow="1" bandRow="1">
                <a:effectLst/>
                <a:tableStyleId>{073A0DAA-6AF3-43AB-8588-CEC1D06C72B9}</a:tableStyleId>
              </a:tblPr>
              <a:tblGrid>
                <a:gridCol w="1522025"/>
                <a:gridCol w="1423595"/>
                <a:gridCol w="1423595"/>
                <a:gridCol w="1423595"/>
                <a:gridCol w="1423595"/>
                <a:gridCol w="1423595"/>
              </a:tblGrid>
              <a:tr h="334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FWF30D</a:t>
                      </a: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FWF30E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FWF50E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FWF90D/92D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Thick AP</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Wireless Controller</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 (CLI)</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Yes (CLI)</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#of WiFi radios</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Supported Std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802.11n</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4506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Max wireless association rate total</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SSID’s (incl. reserved)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320040">
                <a:tc>
                  <a:txBody>
                    <a:bodyPr/>
                    <a:lstStyle/>
                    <a:p>
                      <a:r>
                        <a:rPr lang="en-US" sz="900" b="1" noProof="0" dirty="0" smtClean="0">
                          <a:solidFill>
                            <a:srgbClr val="FFFFFF"/>
                          </a:solidFill>
                        </a:rPr>
                        <a:t>Max FortiAP (Total/ Local Bridge)</a:t>
                      </a:r>
                      <a:endParaRPr lang="en-US" sz="900" b="1" noProof="0" dirty="0">
                        <a:solidFill>
                          <a:srgbClr val="FFFFFF"/>
                        </a:solidFill>
                      </a:endParaRPr>
                    </a:p>
                  </a:txBody>
                  <a:tcPr marT="34290" marB="34290" anchor="ctr">
                    <a:solidFill>
                      <a:schemeClr val="accent4"/>
                    </a:solidFill>
                  </a:tcPr>
                </a:tc>
                <a:tc>
                  <a:txBody>
                    <a:bodyPr/>
                    <a:lstStyle/>
                    <a:p>
                      <a:pPr algn="ctr"/>
                      <a:r>
                        <a:rPr lang="en-US" sz="900" i="0" dirty="0" smtClean="0">
                          <a:solidFill>
                            <a:schemeClr val="tx1"/>
                          </a:solidFill>
                        </a:rPr>
                        <a:t>2 /</a:t>
                      </a:r>
                      <a:r>
                        <a:rPr lang="en-US" sz="900" i="0" baseline="0" dirty="0" smtClean="0">
                          <a:solidFill>
                            <a:schemeClr val="tx1"/>
                          </a:solidFill>
                        </a:rPr>
                        <a:t> 2</a:t>
                      </a:r>
                      <a:endParaRPr lang="en-US" sz="900" i="0" dirty="0">
                        <a:solidFill>
                          <a:schemeClr val="tx1"/>
                        </a:solidFill>
                      </a:endParaRPr>
                    </a:p>
                  </a:txBody>
                  <a:tcPr marT="34290" marB="34290" anchor="ctr"/>
                </a:tc>
                <a:tc>
                  <a:txBody>
                    <a:bodyPr/>
                    <a:lstStyle/>
                    <a:p>
                      <a:pPr algn="ctr"/>
                      <a:r>
                        <a:rPr lang="en-US" sz="900" dirty="0" smtClean="0">
                          <a:solidFill>
                            <a:schemeClr val="tx1"/>
                          </a:solidFill>
                        </a:rPr>
                        <a:t>2 /</a:t>
                      </a:r>
                      <a:r>
                        <a:rPr lang="en-US" sz="900" baseline="0" dirty="0" smtClean="0">
                          <a:solidFill>
                            <a:schemeClr val="tx1"/>
                          </a:solidFill>
                        </a:rPr>
                        <a:t> 2 </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32</a:t>
                      </a:r>
                      <a:r>
                        <a:rPr lang="en-US" sz="900" baseline="0" dirty="0" smtClean="0">
                          <a:solidFill>
                            <a:schemeClr val="tx1"/>
                          </a:solidFill>
                        </a:rPr>
                        <a:t> /</a:t>
                      </a:r>
                      <a:r>
                        <a:rPr lang="en-US" sz="900" dirty="0" smtClean="0">
                          <a:solidFill>
                            <a:schemeClr val="tx1"/>
                          </a:solidFill>
                        </a:rPr>
                        <a:t> 16</a:t>
                      </a:r>
                      <a:endParaRPr lang="en-US" sz="900" dirty="0">
                        <a:solidFill>
                          <a:schemeClr val="tx1"/>
                        </a:solidFill>
                      </a:endParaRPr>
                    </a:p>
                  </a:txBody>
                  <a:tcPr marT="34290" marB="34290"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32352301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943876870"/>
              </p:ext>
            </p:extLst>
          </p:nvPr>
        </p:nvGraphicFramePr>
        <p:xfrm>
          <a:off x="252000" y="1080000"/>
          <a:ext cx="8640001" cy="3419998"/>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288946">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FAP-24D</a:t>
                      </a:r>
                    </a:p>
                  </a:txBody>
                  <a:tcPr marT="34290" marB="34290" anchor="ctr">
                    <a:solidFill>
                      <a:srgbClr val="3C3C3C"/>
                    </a:solidFill>
                  </a:tcPr>
                </a:tc>
                <a:tc>
                  <a:txBody>
                    <a:bodyPr/>
                    <a:lstStyle/>
                    <a:p>
                      <a:pPr algn="ctr"/>
                      <a:r>
                        <a:rPr lang="en-US" sz="1000" dirty="0" smtClean="0"/>
                        <a:t>FAP-221B/223B*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FAP-221C/223C*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FAP-321C</a:t>
                      </a:r>
                    </a:p>
                  </a:txBody>
                  <a:tcPr marT="34290" marB="34290" anchor="ctr">
                    <a:solidFill>
                      <a:srgbClr val="3C3C3C"/>
                    </a:solidFill>
                  </a:tcPr>
                </a:tc>
              </a:tr>
              <a:tr h="495335">
                <a:tc>
                  <a:txBody>
                    <a:bodyPr/>
                    <a:lstStyle/>
                    <a:p>
                      <a:r>
                        <a:rPr lang="en-US" sz="900" b="1" dirty="0" smtClean="0">
                          <a:solidFill>
                            <a:srgbClr val="FFFFFF"/>
                          </a:solidFil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 802.11ac</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802.11ac without resilience</a:t>
                      </a:r>
                    </a:p>
                  </a:txBody>
                  <a:tcPr marT="34290" marB="34290" anchor="ctr"/>
                </a:tc>
              </a:tr>
              <a:tr h="386980">
                <a:tc>
                  <a:txBody>
                    <a:bodyPr/>
                    <a:lstStyle/>
                    <a:p>
                      <a:r>
                        <a:rPr lang="en-US" sz="900" dirty="0" smtClean="0"/>
                        <a:t>Form Factor</a:t>
                      </a:r>
                      <a:endParaRPr lang="en-US" sz="900" b="1" dirty="0" smtClean="0">
                        <a:solidFill>
                          <a:srgbClr val="FFFFFF"/>
                        </a:solidFill>
                      </a:endParaRPr>
                    </a:p>
                  </a:txBody>
                  <a:tcPr marT="34290" marB="34290" anchor="ctr">
                    <a:solidFill>
                      <a:schemeClr val="accent4"/>
                    </a:solidFill>
                  </a:tcPr>
                </a:tc>
                <a:tc>
                  <a:txBody>
                    <a:bodyPr/>
                    <a:lstStyle/>
                    <a:p>
                      <a:pPr algn="ctr"/>
                      <a:r>
                        <a:rPr kumimoji="0" lang="de-DE" sz="900" b="0" u="none" strike="noStrike" cap="none" normalizeH="0" baseline="0" dirty="0" smtClean="0">
                          <a:ln>
                            <a:noFill/>
                          </a:ln>
                          <a:solidFill>
                            <a:srgbClr val="000000"/>
                          </a:solidFill>
                          <a:effectLst/>
                        </a:rPr>
                        <a:t>Desktop</a:t>
                      </a:r>
                      <a:endParaRPr lang="en-US" sz="900" b="0" dirty="0">
                        <a:solidFill>
                          <a:srgbClr val="000000"/>
                        </a:solidFil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Smoke Detector, wall or ceiling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r>
              <a:tr h="210085">
                <a:tc>
                  <a:txBody>
                    <a:bodyPr/>
                    <a:lstStyle/>
                    <a:p>
                      <a:r>
                        <a:rPr lang="fr-FR" sz="900" dirty="0" smtClean="0"/>
                        <a:t>Rx / </a:t>
                      </a:r>
                      <a:r>
                        <a:rPr lang="fr-FR" sz="900" dirty="0" err="1" smtClean="0"/>
                        <a:t>Tx</a:t>
                      </a:r>
                      <a:endParaRPr lang="fr-FR"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b="0" dirty="0" smtClean="0">
                          <a:solidFill>
                            <a:srgbClr val="000000"/>
                          </a:solidFill>
                        </a:rPr>
                        <a:t>3x3</a:t>
                      </a:r>
                      <a:endParaRPr lang="en-US" sz="900" b="0" i="0" dirty="0">
                        <a:solidFill>
                          <a:srgbClr val="000000"/>
                        </a:solidFill>
                        <a:latin typeface="+mn-lt"/>
                      </a:endParaRPr>
                    </a:p>
                  </a:txBody>
                  <a:tcPr marT="34290" marB="34290" anchor="ctr"/>
                </a:tc>
              </a:tr>
              <a:tr h="490198">
                <a:tc>
                  <a:txBody>
                    <a:bodyPr/>
                    <a:lstStyle/>
                    <a:p>
                      <a:r>
                        <a:rPr lang="en-US" sz="900" dirty="0" smtClean="0"/>
                        <a:t>Radio 1</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(300 mbps)</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kumimoji="0" lang="en-US" sz="900" u="none" strike="noStrike" cap="none" normalizeH="0" baseline="0" dirty="0" smtClean="0">
                          <a:ln>
                            <a:noFill/>
                          </a:ln>
                          <a:effectLst/>
                        </a:rPr>
                        <a:t>2.4 GHz b/g/n </a:t>
                      </a:r>
                    </a:p>
                    <a:p>
                      <a:pPr algn="ctr"/>
                      <a:r>
                        <a:rPr kumimoji="0" lang="en-US" sz="900" b="0" i="0" u="none" strike="noStrike" cap="none" normalizeH="0" baseline="0" dirty="0" smtClean="0">
                          <a:ln>
                            <a:noFill/>
                          </a:ln>
                          <a:effectLst/>
                          <a:latin typeface="+mn-lt"/>
                        </a:rPr>
                        <a:t>(300 Mbps)</a:t>
                      </a:r>
                      <a:endParaRPr lang="en-US" sz="900" b="0" i="0" dirty="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T="34290" marB="34290" anchor="ctr"/>
                </a:tc>
              </a:tr>
              <a:tr h="386980">
                <a:tc>
                  <a:txBody>
                    <a:bodyPr/>
                    <a:lstStyle/>
                    <a:p>
                      <a:r>
                        <a:rPr lang="en-US" sz="900" b="1" dirty="0" smtClean="0">
                          <a:solidFill>
                            <a:srgbClr val="FFFFFF"/>
                          </a:solidFill>
                        </a:rPr>
                        <a:t>Radio 2</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b="0" u="none" strike="noStrike" cap="none" normalizeH="0" baseline="0" dirty="0" smtClean="0">
                          <a:ln>
                            <a:noFill/>
                          </a:ln>
                          <a:solidFill>
                            <a:srgbClr val="000000"/>
                          </a:solidFill>
                          <a:effectLst/>
                        </a:rPr>
                        <a:t>-</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r>
                        <a:rPr kumimoji="0" lang="en-US" sz="900" b="0" i="0" u="none" strike="noStrike" cap="none" normalizeH="0" baseline="0" dirty="0" smtClean="0">
                          <a:ln>
                            <a:noFill/>
                          </a:ln>
                          <a:effectLst/>
                          <a:latin typeface="+mn-lt"/>
                        </a:rPr>
                        <a:t>(300 Mbps)</a:t>
                      </a:r>
                      <a:endParaRPr lang="en-US" sz="900" b="0" i="0" dirty="0" smtClean="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T="34290" marB="34290" anchor="ctr"/>
                </a:tc>
              </a:tr>
              <a:tr h="251107">
                <a:tc>
                  <a:txBody>
                    <a:bodyPr/>
                    <a:lstStyle/>
                    <a:p>
                      <a:r>
                        <a:rPr lang="en-US" sz="900" dirty="0" err="1" smtClean="0"/>
                        <a:t>PoE</a:t>
                      </a:r>
                      <a:endParaRPr lang="en-US" sz="9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802.3af</a:t>
                      </a:r>
                      <a:endParaRPr lang="en-US" sz="900" b="0" i="0" dirty="0">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r>
              <a:tr h="350141">
                <a:tc>
                  <a:txBody>
                    <a:bodyPr/>
                    <a:lstStyle/>
                    <a:p>
                      <a:r>
                        <a:rPr lang="en-US" sz="900" dirty="0" smtClean="0"/>
                        <a:t>Antennas</a:t>
                      </a:r>
                      <a:endParaRPr lang="en-US"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2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internal /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r>
              <a:tr h="350141">
                <a:tc>
                  <a:txBody>
                    <a:bodyPr/>
                    <a:lstStyle/>
                    <a:p>
                      <a:r>
                        <a:rPr lang="en-US" sz="900" dirty="0" smtClean="0"/>
                        <a:t>Ethernet Interfaces</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4x FE LAN</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r>
              <a:tr h="210085">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94310627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700025659"/>
              </p:ext>
            </p:extLst>
          </p:nvPr>
        </p:nvGraphicFramePr>
        <p:xfrm>
          <a:off x="252000" y="1080000"/>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8204">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FAP-112B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FAP-112D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FAP-224D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FAP-222B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FAP-222C</a:t>
                      </a:r>
                    </a:p>
                  </a:txBody>
                  <a:tcPr marT="34290" marB="34290" anchor="ctr">
                    <a:solidFill>
                      <a:srgbClr val="3C3C3C"/>
                    </a:solidFill>
                  </a:tcPr>
                </a:tc>
              </a:tr>
              <a:tr h="481305">
                <a:tc>
                  <a:txBody>
                    <a:bodyPr/>
                    <a:lstStyle/>
                    <a:p>
                      <a:r>
                        <a:rPr lang="en-US" sz="900" b="1" dirty="0" smtClean="0">
                          <a:solidFill>
                            <a:srgbClr val="FFFFFF"/>
                          </a:solidFill>
                        </a:rPr>
                        <a:t>Use Case</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802.11ac outdoor</a:t>
                      </a:r>
                    </a:p>
                  </a:txBody>
                  <a:tcPr marT="34290" marB="34290" anchor="ctr"/>
                </a:tc>
              </a:tr>
              <a:tr h="346201">
                <a:tc>
                  <a:txBody>
                    <a:bodyPr/>
                    <a:lstStyle/>
                    <a:p>
                      <a:r>
                        <a:rPr lang="en-US" sz="900" dirty="0" smtClean="0"/>
                        <a:t>Form Factor</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IP55 rated, wall or pole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IP55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IP66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algn="ctr"/>
                      <a:r>
                        <a:rPr kumimoji="0" lang="de-DE" sz="900" b="0" u="none" strike="noStrike" cap="none" normalizeH="0" baseline="0" dirty="0" smtClean="0">
                          <a:ln>
                            <a:noFill/>
                          </a:ln>
                          <a:solidFill>
                            <a:srgbClr val="000000"/>
                          </a:solidFill>
                          <a:effectLst/>
                        </a:rPr>
                        <a:t>Outdoor IP67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IP67 rated, wall or pole mount</a:t>
                      </a:r>
                    </a:p>
                  </a:txBody>
                  <a:tcPr marT="34290" marB="34290" anchor="ctr"/>
                </a:tc>
              </a:tr>
              <a:tr h="249301">
                <a:tc>
                  <a:txBody>
                    <a:bodyPr/>
                    <a:lstStyle/>
                    <a:p>
                      <a:r>
                        <a:rPr lang="fr-FR" sz="900" dirty="0" err="1" smtClean="0"/>
                        <a:t>Rx</a:t>
                      </a:r>
                      <a:r>
                        <a:rPr lang="fr-FR" sz="900" dirty="0" smtClean="0"/>
                        <a:t> / </a:t>
                      </a:r>
                      <a:r>
                        <a:rPr lang="fr-FR" sz="900" dirty="0" err="1" smtClean="0"/>
                        <a:t>Tx</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kern="1200" cap="none" normalizeH="0" baseline="0" noProof="0" dirty="0" smtClean="0">
                          <a:ln>
                            <a:noFill/>
                          </a:ln>
                          <a:solidFill>
                            <a:srgbClr val="000000"/>
                          </a:solidFill>
                          <a:effectLst/>
                          <a:latin typeface="+mn-lt"/>
                          <a:ea typeface="+mn-ea"/>
                          <a:cs typeface="+mn-cs"/>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algn="ctr"/>
                      <a:r>
                        <a:rPr lang="en-US" sz="900" b="0" i="0" dirty="0" smtClean="0">
                          <a:latin typeface="+mn-lt"/>
                        </a:rPr>
                        <a:t>2x2</a:t>
                      </a:r>
                      <a:endParaRPr lang="en-US" sz="900" b="0" i="0" dirty="0">
                        <a:latin typeface="+mn-lt"/>
                      </a:endParaRPr>
                    </a:p>
                  </a:txBody>
                  <a:tcPr marT="34290" marB="34290" anchor="ctr"/>
                </a:tc>
              </a:tr>
              <a:tr h="346201">
                <a:tc>
                  <a:txBody>
                    <a:bodyPr/>
                    <a:lstStyle/>
                    <a:p>
                      <a:r>
                        <a:rPr lang="en-US" sz="900" dirty="0" smtClean="0"/>
                        <a:t>Radio 1</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T="34290" marB="34290" anchor="ct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T="34290" marB="34290" anchor="ctr"/>
                </a:tc>
              </a:tr>
              <a:tr h="346201">
                <a:tc>
                  <a:txBody>
                    <a:bodyPr/>
                    <a:lstStyle/>
                    <a:p>
                      <a:r>
                        <a:rPr lang="en-US" sz="900" b="1" dirty="0" smtClean="0">
                          <a:solidFill>
                            <a:srgbClr val="FFFFFF"/>
                          </a:solidFill>
                        </a:rPr>
                        <a:t>Radio 2</a:t>
                      </a: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T="34290" marB="34290" anchor="ctr"/>
                </a:tc>
              </a:tr>
              <a:tr h="308204">
                <a:tc>
                  <a:txBody>
                    <a:bodyPr/>
                    <a:lstStyle/>
                    <a:p>
                      <a:r>
                        <a:rPr lang="en-US" sz="900" dirty="0" err="1" smtClean="0"/>
                        <a:t>PoE</a:t>
                      </a:r>
                      <a:endParaRPr lang="en-US" sz="900" b="1" dirty="0" smtClean="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tc>
              </a:tr>
              <a:tr h="346201">
                <a:tc>
                  <a:txBody>
                    <a:bodyPr/>
                    <a:lstStyle/>
                    <a:p>
                      <a:r>
                        <a:rPr lang="en-US" sz="900" dirty="0" smtClean="0"/>
                        <a:t>Antennas</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(RP-SMA )</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external </a:t>
                      </a:r>
                      <a:br>
                        <a:rPr kumimoji="0" lang="en-GB" sz="900" u="none" strike="noStrike" cap="none" normalizeH="0" baseline="0" dirty="0" smtClean="0">
                          <a:ln>
                            <a:noFill/>
                          </a:ln>
                          <a:effectLst/>
                        </a:rPr>
                      </a:br>
                      <a:r>
                        <a:rPr kumimoji="0" lang="en-GB" sz="900" u="none" strike="noStrike" cap="none" normalizeH="0" baseline="0" dirty="0" smtClean="0">
                          <a:ln>
                            <a:noFill/>
                          </a:ln>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r>
              <a:tr h="379977">
                <a:tc>
                  <a:txBody>
                    <a:bodyPr/>
                    <a:lstStyle/>
                    <a:p>
                      <a:r>
                        <a:rPr lang="en-US" sz="900" dirty="0" smtClean="0"/>
                        <a:t>Ethernet Interfaces</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 FE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 FE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r>
              <a:tr h="308204">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32622660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S-Series Family Overview</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621390185"/>
              </p:ext>
            </p:extLst>
          </p:nvPr>
        </p:nvGraphicFramePr>
        <p:xfrm>
          <a:off x="241396" y="960119"/>
          <a:ext cx="8763002" cy="3707101"/>
        </p:xfrm>
        <a:graphic>
          <a:graphicData uri="http://schemas.openxmlformats.org/drawingml/2006/table">
            <a:tbl>
              <a:tblPr firstCol="1" lastRow="1">
                <a:tableStyleId>{073A0DAA-6AF3-43AB-8588-CEC1D06C72B9}</a:tableStyleId>
              </a:tblPr>
              <a:tblGrid>
                <a:gridCol w="1697889"/>
                <a:gridCol w="471637"/>
                <a:gridCol w="471637"/>
                <a:gridCol w="2040613"/>
                <a:gridCol w="2040613"/>
                <a:gridCol w="2040613"/>
              </a:tblGrid>
              <a:tr h="678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4x4:4</a:t>
                      </a:r>
                    </a:p>
                  </a:txBody>
                  <a:tcPr marL="0" marR="0" marT="0" marB="0" anchor="ctr">
                    <a:solidFill>
                      <a:schemeClr val="accent4">
                        <a:lumMod val="50000"/>
                      </a:schemeClr>
                    </a:solidFill>
                  </a:tcPr>
                </a:tc>
                <a:tc rowSpan="3">
                  <a:txBody>
                    <a:bodyPr/>
                    <a:lstStyle/>
                    <a:p>
                      <a:pPr algn="ctr"/>
                      <a:r>
                        <a:rPr lang="en-US" sz="1000" dirty="0" smtClean="0">
                          <a:solidFill>
                            <a:schemeClr val="bg1"/>
                          </a:solidFill>
                        </a:rPr>
                        <a:t>Dual Radio</a:t>
                      </a:r>
                    </a:p>
                  </a:txBody>
                  <a:tcPr marL="0" marR="0" marT="0" marB="0" vert="vert270" anchor="ctr">
                    <a:solidFill>
                      <a:schemeClr val="accent4"/>
                    </a:solidFill>
                  </a:tcPr>
                </a:tc>
                <a:tc rowSpan="2">
                  <a:txBody>
                    <a:bodyPr/>
                    <a:lstStyle/>
                    <a:p>
                      <a:pPr algn="ctr"/>
                      <a:r>
                        <a:rPr lang="en-US" sz="1000" dirty="0" smtClean="0">
                          <a:solidFill>
                            <a:schemeClr val="bg1"/>
                          </a:solidFill>
                        </a:rPr>
                        <a:t>Resiliency</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rowSpan="3">
                  <a:txBody>
                    <a:bodyPr/>
                    <a:lstStyle/>
                    <a:p>
                      <a:pPr algn="ctr"/>
                      <a:r>
                        <a:rPr lang="en-US" sz="1000" dirty="0" smtClean="0"/>
                        <a:t>3x3:3</a:t>
                      </a:r>
                    </a:p>
                  </a:txBody>
                  <a:tcPr marL="0" marR="0" marT="0" marB="0" anchor="ctr">
                    <a:solidFill>
                      <a:schemeClr val="accent4">
                        <a:lumMod val="50000"/>
                      </a:schemeClr>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vMerge="1">
                  <a:txBody>
                    <a:bodyPr/>
                    <a:lstStyle/>
                    <a:p>
                      <a:endParaRPr lang="en-US"/>
                    </a:p>
                  </a:txBody>
                  <a:tcPr/>
                </a:tc>
                <a:tc vMerge="1">
                  <a:txBody>
                    <a:bodyPr/>
                    <a:lstStyle/>
                    <a:p>
                      <a:endParaRPr lang="en-US"/>
                    </a:p>
                  </a:txBody>
                  <a:tcPr/>
                </a:tc>
                <a:tc rowSpan="3">
                  <a:txBody>
                    <a:bodyPr/>
                    <a:lstStyle/>
                    <a:p>
                      <a:pPr algn="ctr"/>
                      <a:endParaRPr lang="en-US" sz="1000"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vMerge="1">
                  <a:txBody>
                    <a:bodyPr/>
                    <a:lstStyle/>
                    <a:p>
                      <a:pPr algn="ctr"/>
                      <a:endParaRPr lang="en-US" dirty="0">
                        <a:solidFill>
                          <a:schemeClr val="tx1">
                            <a:lumMod val="50000"/>
                            <a:lumOff val="50000"/>
                          </a:schemeClr>
                        </a:solidFill>
                      </a:endParaRPr>
                    </a:p>
                  </a:txBody>
                  <a:tcPr/>
                </a:tc>
                <a:tc row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tc>
                <a:tc>
                  <a:txBody>
                    <a:bodyPr/>
                    <a:lstStyle/>
                    <a:p>
                      <a:pPr algn="l"/>
                      <a:endParaRPr lang="en-US" sz="1000" dirty="0" smtClean="0">
                        <a:solidFill>
                          <a:schemeClr val="tx1">
                            <a:lumMod val="50000"/>
                            <a:lumOff val="50000"/>
                          </a:schemeClr>
                        </a:solidFill>
                      </a:endParaRPr>
                    </a:p>
                  </a:txBody>
                  <a:tcPr marL="0" marR="0" marT="0" marB="0" anchor="ctr"/>
                </a:tc>
              </a:tr>
              <a:tr h="678760">
                <a:tc>
                  <a:txBody>
                    <a:bodyPr/>
                    <a:lstStyle/>
                    <a:p>
                      <a:pPr algn="ctr"/>
                      <a:r>
                        <a:rPr lang="en-US" sz="1000" dirty="0" smtClean="0"/>
                        <a:t>2x2:2</a:t>
                      </a: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a:txBody>
                    <a:bodyPr/>
                    <a:lstStyle/>
                    <a:p>
                      <a:endParaRPr lang="en-US" sz="1000" dirty="0"/>
                    </a:p>
                  </a:txBody>
                  <a:tcPr marL="0" marR="0" marT="0" marB="0" anchor="b"/>
                </a:tc>
                <a:tc>
                  <a:txBody>
                    <a:bodyPr/>
                    <a:lstStyle/>
                    <a:p>
                      <a:endParaRPr lang="en-US" sz="1000" dirty="0"/>
                    </a:p>
                  </a:txBody>
                  <a:tcPr marL="0" marR="0" marT="0" marB="0" anchor="ctr"/>
                </a:tc>
                <a:tc>
                  <a:txBody>
                    <a:bodyPr/>
                    <a:lstStyle/>
                    <a:p>
                      <a:endParaRPr lang="en-US" sz="1000" dirty="0"/>
                    </a:p>
                  </a:txBody>
                  <a:tcPr marL="0" marR="0" marT="0" marB="0" anchor="ctr"/>
                </a:tc>
              </a:tr>
              <a:tr h="313301">
                <a:tc gridSpan="3">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hMerge="1">
                  <a:txBody>
                    <a:bodyPr/>
                    <a:lstStyle/>
                    <a:p>
                      <a:endParaRPr lang="en-US"/>
                    </a:p>
                  </a:txBody>
                  <a:tcPr/>
                </a:tc>
                <a:tc>
                  <a:txBody>
                    <a:bodyPr/>
                    <a:lstStyle/>
                    <a:p>
                      <a:pPr algn="ctr"/>
                      <a:r>
                        <a:rPr lang="en-US" sz="1000" dirty="0" smtClean="0"/>
                        <a:t>Personal</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68" name="TextBox 67"/>
          <p:cNvSpPr txBox="1"/>
          <p:nvPr/>
        </p:nvSpPr>
        <p:spPr>
          <a:xfrm>
            <a:off x="7899538" y="2681890"/>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a:t>
            </a:r>
            <a:endParaRPr lang="en-US" sz="1200" b="1" dirty="0">
              <a:latin typeface="Arial Narrow"/>
              <a:cs typeface="Arial Narrow"/>
            </a:endParaRPr>
          </a:p>
        </p:txBody>
      </p:sp>
      <p:sp>
        <p:nvSpPr>
          <p:cNvPr id="70" name="TextBox 69"/>
          <p:cNvSpPr txBox="1"/>
          <p:nvPr/>
        </p:nvSpPr>
        <p:spPr>
          <a:xfrm>
            <a:off x="7899539" y="2432440"/>
            <a:ext cx="1120065"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-S323C</a:t>
            </a:r>
            <a:endParaRPr lang="en-US" sz="1200" b="1" dirty="0">
              <a:solidFill>
                <a:srgbClr val="000000"/>
              </a:solidFill>
              <a:latin typeface="Arial Narrow"/>
              <a:cs typeface="Arial Narrow"/>
            </a:endParaRPr>
          </a:p>
        </p:txBody>
      </p:sp>
      <p:grpSp>
        <p:nvGrpSpPr>
          <p:cNvPr id="72" name="Group 71"/>
          <p:cNvGrpSpPr/>
          <p:nvPr/>
        </p:nvGrpSpPr>
        <p:grpSpPr>
          <a:xfrm>
            <a:off x="7134779" y="2485066"/>
            <a:ext cx="674427" cy="437329"/>
            <a:chOff x="6417985" y="3652778"/>
            <a:chExt cx="674427" cy="583105"/>
          </a:xfrm>
        </p:grpSpPr>
        <p:pic>
          <p:nvPicPr>
            <p:cNvPr id="75" name="Picture 7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80" name="Rounded Rectangle 79"/>
          <p:cNvSpPr/>
          <p:nvPr/>
        </p:nvSpPr>
        <p:spPr bwMode="auto">
          <a:xfrm>
            <a:off x="7129092" y="237528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83" name="Rounded Rectangle 82"/>
          <p:cNvSpPr/>
          <p:nvPr/>
        </p:nvSpPr>
        <p:spPr bwMode="auto">
          <a:xfrm>
            <a:off x="7129092" y="266103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06" name="TextBox 105"/>
          <p:cNvSpPr txBox="1"/>
          <p:nvPr/>
        </p:nvSpPr>
        <p:spPr>
          <a:xfrm>
            <a:off x="7899538" y="3348107"/>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-S311C</a:t>
            </a:r>
            <a:endParaRPr lang="en-US" sz="1200" b="1" dirty="0">
              <a:latin typeface="Arial Narrow"/>
              <a:cs typeface="Arial Narrow"/>
            </a:endParaRPr>
          </a:p>
        </p:txBody>
      </p:sp>
      <p:sp>
        <p:nvSpPr>
          <p:cNvPr id="107" name="TextBox 106"/>
          <p:cNvSpPr txBox="1"/>
          <p:nvPr/>
        </p:nvSpPr>
        <p:spPr>
          <a:xfrm>
            <a:off x="7899539" y="3098656"/>
            <a:ext cx="1120065"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-S313C</a:t>
            </a:r>
            <a:endParaRPr lang="en-US" sz="1200" b="1" dirty="0">
              <a:solidFill>
                <a:srgbClr val="000000"/>
              </a:solidFill>
              <a:latin typeface="Arial Narrow"/>
              <a:cs typeface="Arial Narrow"/>
            </a:endParaRPr>
          </a:p>
        </p:txBody>
      </p:sp>
      <p:grpSp>
        <p:nvGrpSpPr>
          <p:cNvPr id="108" name="Group 107"/>
          <p:cNvGrpSpPr/>
          <p:nvPr/>
        </p:nvGrpSpPr>
        <p:grpSpPr>
          <a:xfrm>
            <a:off x="7134779" y="3151283"/>
            <a:ext cx="674427" cy="437329"/>
            <a:chOff x="6417985" y="3652778"/>
            <a:chExt cx="674427" cy="583105"/>
          </a:xfrm>
        </p:grpSpPr>
        <p:pic>
          <p:nvPicPr>
            <p:cNvPr id="109" name="Picture 10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110" name="Picture 10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111" name="Rounded Rectangle 110"/>
          <p:cNvSpPr/>
          <p:nvPr/>
        </p:nvSpPr>
        <p:spPr bwMode="auto">
          <a:xfrm>
            <a:off x="7129092" y="3041506"/>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2" name="Rounded Rectangle 111"/>
          <p:cNvSpPr/>
          <p:nvPr/>
        </p:nvSpPr>
        <p:spPr bwMode="auto">
          <a:xfrm>
            <a:off x="7129092" y="3327256"/>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02289571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7632" y="800102"/>
            <a:ext cx="2962536" cy="1975024"/>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2900" y="2075906"/>
            <a:ext cx="4572000" cy="3048000"/>
          </a:xfrm>
          <a:prstGeom prst="rect">
            <a:avLst/>
          </a:prstGeom>
        </p:spPr>
      </p:pic>
      <p:graphicFrame>
        <p:nvGraphicFramePr>
          <p:cNvPr id="13" name="Content Placeholder 4"/>
          <p:cNvGraphicFramePr>
            <a:graphicFrameLocks/>
          </p:cNvGraphicFramePr>
          <p:nvPr>
            <p:extLst>
              <p:ext uri="{D42A27DB-BD31-4B8C-83A1-F6EECF244321}">
                <p14:modId xmlns:p14="http://schemas.microsoft.com/office/powerpoint/2010/main" val="2593291834"/>
              </p:ext>
            </p:extLst>
          </p:nvPr>
        </p:nvGraphicFramePr>
        <p:xfrm>
          <a:off x="4400550" y="1314452"/>
          <a:ext cx="4302292" cy="2714021"/>
        </p:xfrm>
        <a:graphic>
          <a:graphicData uri="http://schemas.openxmlformats.org/drawingml/2006/table">
            <a:tbl>
              <a:tblPr firstRow="1" bandRow="1">
                <a:tableStyleId>{073A0DAA-6AF3-43AB-8588-CEC1D06C72B9}</a:tableStyleId>
              </a:tblPr>
              <a:tblGrid>
                <a:gridCol w="1564469"/>
                <a:gridCol w="2737823"/>
              </a:tblGrid>
              <a:tr h="251460">
                <a:tc gridSpan="2">
                  <a:txBody>
                    <a:bodyPr/>
                    <a:lstStyle/>
                    <a:p>
                      <a:pPr algn="l"/>
                      <a:r>
                        <a:rPr kumimoji="0" lang="en-US" sz="1200" u="none" strike="noStrike" cap="none" normalizeH="0" baseline="0" dirty="0" smtClean="0">
                          <a:ln>
                            <a:noFill/>
                          </a:ln>
                          <a:effectLst/>
                        </a:rPr>
                        <a:t>Specification </a:t>
                      </a:r>
                      <a:endParaRPr lang="en-US" sz="1200" dirty="0">
                        <a:latin typeface="+mj-lt"/>
                      </a:endParaRPr>
                    </a:p>
                  </a:txBody>
                  <a:tcPr marL="68580" marR="68580" marT="34290" marB="34290" anchor="ctr">
                    <a:solidFill>
                      <a:schemeClr val="accent4">
                        <a:lumMod val="50000"/>
                      </a:schemeClr>
                    </a:solidFill>
                  </a:tcPr>
                </a:tc>
                <a:tc hMerge="1">
                  <a:txBody>
                    <a:bodyPr/>
                    <a:lstStyle/>
                    <a:p>
                      <a:pPr algn="ctr"/>
                      <a:endParaRPr lang="en-US" sz="1100" dirty="0"/>
                    </a:p>
                  </a:txBody>
                  <a:tcPr anchor="ctr"/>
                </a:tc>
              </a:tr>
              <a:tr h="219275">
                <a:tc>
                  <a:txBody>
                    <a:bodyPr/>
                    <a:lstStyle/>
                    <a:p>
                      <a:r>
                        <a:rPr lang="en-US" sz="900" b="1" dirty="0" smtClean="0">
                          <a:solidFill>
                            <a:schemeClr val="bg1"/>
                          </a:solidFill>
                        </a:rPr>
                        <a:t>Form Factor</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rPr>
                        <a:t>Smoke Detector Form Factor</a:t>
                      </a:r>
                      <a:endParaRPr kumimoji="0" lang="en-GB" sz="900" b="0" i="0" u="none" strike="noStrike" cap="none" normalizeH="0" baseline="0" dirty="0" smtClean="0">
                        <a:ln>
                          <a:noFill/>
                        </a:ln>
                        <a:solidFill>
                          <a:srgbClr val="131313"/>
                        </a:solidFill>
                        <a:effectLst/>
                        <a:latin typeface="+mj-lt"/>
                      </a:endParaRPr>
                    </a:p>
                  </a:txBody>
                  <a:tcPr marL="68580" marR="68580" marT="34290" marB="34290" anchor="ctr"/>
                </a:tc>
              </a:tr>
              <a:tr h="219275">
                <a:tc>
                  <a:txBody>
                    <a:bodyPr/>
                    <a:lstStyle/>
                    <a:p>
                      <a:r>
                        <a:rPr lang="fr-FR" sz="900" b="1" dirty="0" smtClean="0">
                          <a:solidFill>
                            <a:schemeClr val="bg1"/>
                          </a:solidFill>
                        </a:rPr>
                        <a:t>Rx / </a:t>
                      </a:r>
                      <a:r>
                        <a:rPr lang="fr-FR" sz="900" b="1" dirty="0" err="1" smtClean="0">
                          <a:solidFill>
                            <a:schemeClr val="bg1"/>
                          </a:solidFill>
                        </a:rPr>
                        <a:t>Tx</a:t>
                      </a:r>
                      <a:endParaRPr lang="fr-FR"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3x3: 3 stream</a:t>
                      </a:r>
                      <a:endParaRPr kumimoji="0" lang="en-GB" sz="900" b="0" i="0" u="none" strike="noStrike" cap="none" normalizeH="0" baseline="0" dirty="0" smtClean="0">
                        <a:ln>
                          <a:noFill/>
                        </a:ln>
                        <a:solidFill>
                          <a:srgbClr val="000000"/>
                        </a:solidFill>
                        <a:effectLst/>
                        <a:latin typeface="+mj-lt"/>
                      </a:endParaRPr>
                    </a:p>
                  </a:txBody>
                  <a:tcPr marL="68580" marR="68580" marT="34290" marB="34290" anchor="ctr"/>
                </a:tc>
              </a:tr>
              <a:tr h="365459">
                <a:tc>
                  <a:txBody>
                    <a:bodyPr/>
                    <a:lstStyle/>
                    <a:p>
                      <a:r>
                        <a:rPr lang="en-US" sz="900" b="1" dirty="0" smtClean="0">
                          <a:solidFill>
                            <a:schemeClr val="bg1"/>
                          </a:solidFill>
                        </a:rPr>
                        <a:t>Radio 1</a:t>
                      </a:r>
                      <a:endParaRPr lang="en-US" sz="9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kern="1200" cap="none" normalizeH="0" baseline="0" smtClean="0">
                          <a:ln>
                            <a:noFill/>
                          </a:ln>
                          <a:effectLst/>
                        </a:rPr>
                        <a:t>Dual band 2.4/5GHz a/b/g/n/ac selectable</a:t>
                      </a:r>
                      <a:r>
                        <a:rPr kumimoji="0" lang="en-US" sz="900" u="none" strike="noStrike" kern="1200" cap="none" normalizeH="0" baseline="0" dirty="0" smtClean="0">
                          <a:ln>
                            <a:noFill/>
                          </a:ln>
                          <a:effectLst/>
                        </a:rPr>
                        <a:t> </a:t>
                      </a:r>
                      <a:r>
                        <a:rPr kumimoji="0" lang="en-US" sz="900" u="none" strike="noStrike" kern="1200" cap="none" normalizeH="0" baseline="0" smtClean="0">
                          <a:ln>
                            <a:noFill/>
                          </a:ln>
                          <a:effectLst/>
                        </a:rPr>
                        <a:t>(up </a:t>
                      </a:r>
                      <a:r>
                        <a:rPr kumimoji="0" lang="en-US" sz="900" u="none" strike="noStrike" kern="1200" cap="none" normalizeH="0" baseline="0" dirty="0" smtClean="0">
                          <a:ln>
                            <a:noFill/>
                          </a:ln>
                          <a:effectLst/>
                        </a:rPr>
                        <a:t>to 1300 Mbps)</a:t>
                      </a:r>
                      <a:endParaRPr kumimoji="0" lang="en-US" sz="900" u="none" strike="noStrike" kern="1200" cap="none" normalizeH="0" baseline="0" dirty="0" smtClean="0">
                        <a:ln>
                          <a:noFill/>
                        </a:ln>
                        <a:solidFill>
                          <a:schemeClr val="dk1"/>
                        </a:solidFill>
                        <a:effectLst/>
                        <a:latin typeface="+mn-lt"/>
                        <a:ea typeface="+mn-ea"/>
                        <a:cs typeface="+mn-cs"/>
                      </a:endParaRPr>
                    </a:p>
                  </a:txBody>
                  <a:tcPr marL="68580" marR="68580" marT="34290" marB="34290" anchor="ctr"/>
                </a:tc>
              </a:tr>
              <a:tr h="365459">
                <a:tc>
                  <a:txBody>
                    <a:bodyPr/>
                    <a:lstStyle/>
                    <a:p>
                      <a:r>
                        <a:rPr lang="en-US" sz="900" b="1" dirty="0" smtClean="0">
                          <a:solidFill>
                            <a:schemeClr val="bg1"/>
                          </a:solidFill>
                        </a:rPr>
                        <a:t>Radio 2</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a:t>
                      </a:r>
                      <a:endParaRPr kumimoji="0" lang="en-US" sz="900" u="none" strike="noStrike" cap="none" normalizeH="0" baseline="0" dirty="0" smtClean="0">
                        <a:ln>
                          <a:noFill/>
                        </a:ln>
                        <a:effectLst/>
                        <a:latin typeface="+mj-lt"/>
                      </a:endParaRPr>
                    </a:p>
                  </a:txBody>
                  <a:tcPr marL="68580" marR="68580" marT="34290" marB="34290" anchor="ctr"/>
                </a:tc>
              </a:tr>
              <a:tr h="365459">
                <a:tc>
                  <a:txBody>
                    <a:bodyPr/>
                    <a:lstStyle/>
                    <a:p>
                      <a:r>
                        <a:rPr lang="en-US" sz="900" b="1" dirty="0" err="1" smtClean="0">
                          <a:solidFill>
                            <a:schemeClr val="bg1"/>
                          </a:solidFill>
                        </a:rPr>
                        <a:t>PoE</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algn="l"/>
                      <a:r>
                        <a:rPr kumimoji="0" lang="en-US" sz="900" u="none" strike="noStrike" cap="none" normalizeH="0" baseline="0" dirty="0" smtClean="0">
                          <a:ln>
                            <a:noFill/>
                          </a:ln>
                          <a:effectLst/>
                        </a:rPr>
                        <a:t>802.3at</a:t>
                      </a:r>
                      <a:endParaRPr kumimoji="0" lang="en-US" sz="900" u="none" strike="noStrike" cap="none" normalizeH="0" baseline="0" dirty="0" smtClean="0">
                        <a:ln>
                          <a:noFill/>
                        </a:ln>
                        <a:effectLst/>
                        <a:latin typeface="+mj-lt"/>
                      </a:endParaRPr>
                    </a:p>
                  </a:txBody>
                  <a:tcPr marL="68580" marR="68580" marT="34290" marB="34290" anchor="ctr"/>
                </a:tc>
              </a:tr>
              <a:tr h="297180">
                <a:tc>
                  <a:txBody>
                    <a:bodyPr/>
                    <a:lstStyle/>
                    <a:p>
                      <a:r>
                        <a:rPr lang="en-US" sz="900" b="1" dirty="0" smtClean="0">
                          <a:solidFill>
                            <a:schemeClr val="bg1"/>
                          </a:solidFill>
                        </a:rPr>
                        <a:t>Antennas</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311C: 3 internal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313C: 3 external</a:t>
                      </a:r>
                    </a:p>
                  </a:txBody>
                  <a:tcPr marL="68580" marR="68580" marT="34290" marB="34290" anchor="ctr"/>
                </a:tc>
              </a:tr>
              <a:tr h="365459">
                <a:tc>
                  <a:txBody>
                    <a:bodyPr/>
                    <a:lstStyle/>
                    <a:p>
                      <a:r>
                        <a:rPr lang="en-US" sz="900" b="1" dirty="0" smtClean="0">
                          <a:solidFill>
                            <a:schemeClr val="bg1"/>
                          </a:solidFill>
                        </a:rPr>
                        <a:t>Ethernet Interfaces</a:t>
                      </a:r>
                      <a:endParaRPr lang="en-US" sz="9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u="none" strike="noStrike" cap="none" normalizeH="0" baseline="0" dirty="0" smtClean="0">
                        <a:ln>
                          <a:noFill/>
                        </a:ln>
                        <a:effectLst/>
                        <a:latin typeface="+mj-lt"/>
                      </a:endParaRPr>
                    </a:p>
                  </a:txBody>
                  <a:tcPr marL="68580" marR="68580" marT="34290" marB="34290" anchor="ctr"/>
                </a:tc>
              </a:tr>
              <a:tr h="219275">
                <a:tc>
                  <a:txBody>
                    <a:bodyPr/>
                    <a:lstStyle/>
                    <a:p>
                      <a:r>
                        <a:rPr lang="en-US" sz="900" b="1" dirty="0" smtClean="0">
                          <a:solidFill>
                            <a:schemeClr val="bg1"/>
                          </a:solidFill>
                        </a:rPr>
                        <a:t>USB</a:t>
                      </a:r>
                      <a:endParaRPr lang="en-US" sz="9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Yes</a:t>
                      </a:r>
                      <a:endParaRPr kumimoji="0" lang="en-US" sz="900" b="0" i="0" u="none" strike="noStrike" cap="none" normalizeH="0" baseline="0" dirty="0" smtClean="0">
                        <a:ln>
                          <a:noFill/>
                        </a:ln>
                        <a:solidFill>
                          <a:srgbClr val="131313"/>
                        </a:solidFill>
                        <a:effectLst/>
                        <a:latin typeface="+mj-lt"/>
                      </a:endParaRPr>
                    </a:p>
                  </a:txBody>
                  <a:tcPr marL="68580" marR="68580" marT="34290" marB="34290" anchor="ctr"/>
                </a:tc>
              </a:tr>
            </a:tbl>
          </a:graphicData>
        </a:graphic>
      </p:graphicFrame>
      <p:sp>
        <p:nvSpPr>
          <p:cNvPr id="2" name="Title 1"/>
          <p:cNvSpPr>
            <a:spLocks noGrp="1"/>
          </p:cNvSpPr>
          <p:nvPr>
            <p:ph type="title"/>
          </p:nvPr>
        </p:nvSpPr>
        <p:spPr/>
        <p:txBody>
          <a:bodyPr anchor="ctr"/>
          <a:lstStyle/>
          <a:p>
            <a:r>
              <a:rPr lang="en-US" dirty="0" smtClean="0"/>
              <a:t>FortiAP S311C/S313C</a:t>
            </a:r>
            <a:endParaRPr lang="en-US" dirty="0"/>
          </a:p>
        </p:txBody>
      </p:sp>
      <p:sp>
        <p:nvSpPr>
          <p:cNvPr id="15" name="TextBox 14"/>
          <p:cNvSpPr txBox="1"/>
          <p:nvPr/>
        </p:nvSpPr>
        <p:spPr>
          <a:xfrm>
            <a:off x="1516234" y="2743201"/>
            <a:ext cx="1279417" cy="338554"/>
          </a:xfrm>
          <a:prstGeom prst="rect">
            <a:avLst/>
          </a:prstGeom>
          <a:noFill/>
        </p:spPr>
        <p:txBody>
          <a:bodyPr wrap="none" rtlCol="0">
            <a:spAutoFit/>
          </a:bodyPr>
          <a:lstStyle/>
          <a:p>
            <a:r>
              <a:rPr lang="en-US" sz="1600" b="1" dirty="0">
                <a:latin typeface="Arial"/>
                <a:cs typeface="Arial"/>
              </a:rPr>
              <a:t>FAP-S313C</a:t>
            </a:r>
          </a:p>
        </p:txBody>
      </p:sp>
      <p:sp>
        <p:nvSpPr>
          <p:cNvPr id="16" name="TextBox 15"/>
          <p:cNvSpPr txBox="1"/>
          <p:nvPr/>
        </p:nvSpPr>
        <p:spPr>
          <a:xfrm>
            <a:off x="1511806" y="1088473"/>
            <a:ext cx="1268095" cy="338554"/>
          </a:xfrm>
          <a:prstGeom prst="rect">
            <a:avLst/>
          </a:prstGeom>
          <a:noFill/>
        </p:spPr>
        <p:txBody>
          <a:bodyPr wrap="none" rtlCol="0">
            <a:spAutoFit/>
          </a:bodyPr>
          <a:lstStyle>
            <a:defPPr>
              <a:defRPr lang="en-US"/>
            </a:defPPr>
            <a:lvl1pPr>
              <a:defRPr sz="1000" b="1">
                <a:latin typeface="Helvetica 55 Roman"/>
                <a:cs typeface="Helvetica 55 Roman"/>
              </a:defRPr>
            </a:lvl1pPr>
          </a:lstStyle>
          <a:p>
            <a:r>
              <a:rPr lang="en-US" sz="1600" dirty="0">
                <a:latin typeface="Arial"/>
                <a:cs typeface="Arial"/>
              </a:rPr>
              <a:t>FAP-S311C</a:t>
            </a:r>
          </a:p>
        </p:txBody>
      </p:sp>
    </p:spTree>
    <p:extLst>
      <p:ext uri="{BB962C8B-B14F-4D97-AF65-F5344CB8AC3E}">
        <p14:creationId xmlns:p14="http://schemas.microsoft.com/office/powerpoint/2010/main" val="79464327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1450" y="1600200"/>
            <a:ext cx="5772150" cy="3848100"/>
          </a:xfrm>
          <a:prstGeom prst="rect">
            <a:avLst/>
          </a:prstGeom>
        </p:spPr>
      </p:pic>
      <p:pic>
        <p:nvPicPr>
          <p:cNvPr id="21" name="Picture 2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8102" y="776344"/>
            <a:ext cx="3028950" cy="2019300"/>
          </a:xfrm>
          <a:prstGeom prst="rect">
            <a:avLst/>
          </a:prstGeom>
        </p:spPr>
      </p:pic>
      <p:sp>
        <p:nvSpPr>
          <p:cNvPr id="2" name="Title 1"/>
          <p:cNvSpPr>
            <a:spLocks noGrp="1"/>
          </p:cNvSpPr>
          <p:nvPr>
            <p:ph type="title"/>
          </p:nvPr>
        </p:nvSpPr>
        <p:spPr/>
        <p:txBody>
          <a:bodyPr anchor="ctr"/>
          <a:lstStyle/>
          <a:p>
            <a:r>
              <a:rPr lang="en-US" dirty="0" smtClean="0"/>
              <a:t>FortiAP S321C/S323C</a:t>
            </a:r>
            <a:endParaRPr lang="en-US" dirty="0"/>
          </a:p>
        </p:txBody>
      </p:sp>
      <p:sp>
        <p:nvSpPr>
          <p:cNvPr id="22" name="TextBox 21"/>
          <p:cNvSpPr txBox="1"/>
          <p:nvPr/>
        </p:nvSpPr>
        <p:spPr>
          <a:xfrm>
            <a:off x="1516234" y="2743201"/>
            <a:ext cx="1279417" cy="338554"/>
          </a:xfrm>
          <a:prstGeom prst="rect">
            <a:avLst/>
          </a:prstGeom>
          <a:noFill/>
        </p:spPr>
        <p:txBody>
          <a:bodyPr wrap="none" rtlCol="0">
            <a:spAutoFit/>
          </a:bodyPr>
          <a:lstStyle/>
          <a:p>
            <a:r>
              <a:rPr lang="en-US" sz="1600" b="1" dirty="0">
                <a:latin typeface="Arial"/>
                <a:cs typeface="Arial"/>
              </a:rPr>
              <a:t>FAP-S323C</a:t>
            </a:r>
          </a:p>
        </p:txBody>
      </p:sp>
      <p:sp>
        <p:nvSpPr>
          <p:cNvPr id="23" name="TextBox 22"/>
          <p:cNvSpPr txBox="1"/>
          <p:nvPr/>
        </p:nvSpPr>
        <p:spPr>
          <a:xfrm>
            <a:off x="1511806" y="1088473"/>
            <a:ext cx="1279417" cy="338554"/>
          </a:xfrm>
          <a:prstGeom prst="rect">
            <a:avLst/>
          </a:prstGeom>
          <a:noFill/>
        </p:spPr>
        <p:txBody>
          <a:bodyPr wrap="none" rtlCol="0">
            <a:spAutoFit/>
          </a:bodyPr>
          <a:lstStyle>
            <a:defPPr>
              <a:defRPr lang="en-US"/>
            </a:defPPr>
            <a:lvl1pPr>
              <a:defRPr sz="1000" b="1">
                <a:latin typeface="Helvetica 55 Roman"/>
                <a:cs typeface="Helvetica 55 Roman"/>
              </a:defRPr>
            </a:lvl1pPr>
          </a:lstStyle>
          <a:p>
            <a:r>
              <a:rPr lang="en-US" sz="1600" dirty="0">
                <a:latin typeface="Arial"/>
                <a:cs typeface="Arial"/>
              </a:rPr>
              <a:t>FAP-S321C</a:t>
            </a:r>
          </a:p>
        </p:txBody>
      </p:sp>
      <p:graphicFrame>
        <p:nvGraphicFramePr>
          <p:cNvPr id="14" name="Content Placeholder 4"/>
          <p:cNvGraphicFramePr>
            <a:graphicFrameLocks/>
          </p:cNvGraphicFramePr>
          <p:nvPr>
            <p:extLst>
              <p:ext uri="{D42A27DB-BD31-4B8C-83A1-F6EECF244321}">
                <p14:modId xmlns:p14="http://schemas.microsoft.com/office/powerpoint/2010/main" val="3950546606"/>
              </p:ext>
            </p:extLst>
          </p:nvPr>
        </p:nvGraphicFramePr>
        <p:xfrm>
          <a:off x="4400550" y="1314452"/>
          <a:ext cx="4302292" cy="2714021"/>
        </p:xfrm>
        <a:graphic>
          <a:graphicData uri="http://schemas.openxmlformats.org/drawingml/2006/table">
            <a:tbl>
              <a:tblPr firstRow="1" bandRow="1">
                <a:tableStyleId>{073A0DAA-6AF3-43AB-8588-CEC1D06C72B9}</a:tableStyleId>
              </a:tblPr>
              <a:tblGrid>
                <a:gridCol w="1564469"/>
                <a:gridCol w="2737823"/>
              </a:tblGrid>
              <a:tr h="251460">
                <a:tc gridSpan="2">
                  <a:txBody>
                    <a:bodyPr/>
                    <a:lstStyle/>
                    <a:p>
                      <a:pPr algn="l"/>
                      <a:r>
                        <a:rPr kumimoji="0" lang="en-US" sz="1200" u="none" strike="noStrike" cap="none" normalizeH="0" baseline="0" dirty="0" smtClean="0">
                          <a:ln>
                            <a:noFill/>
                          </a:ln>
                          <a:effectLst/>
                        </a:rPr>
                        <a:t>Specification </a:t>
                      </a:r>
                      <a:endParaRPr lang="en-US" sz="1200" dirty="0">
                        <a:latin typeface="+mj-lt"/>
                      </a:endParaRPr>
                    </a:p>
                  </a:txBody>
                  <a:tcPr marL="68580" marR="68580" marT="34290" marB="34290" anchor="ctr">
                    <a:solidFill>
                      <a:schemeClr val="accent4">
                        <a:lumMod val="50000"/>
                      </a:schemeClr>
                    </a:solidFill>
                  </a:tcPr>
                </a:tc>
                <a:tc hMerge="1">
                  <a:txBody>
                    <a:bodyPr/>
                    <a:lstStyle/>
                    <a:p>
                      <a:pPr algn="ctr"/>
                      <a:endParaRPr lang="en-US" sz="1100" dirty="0"/>
                    </a:p>
                  </a:txBody>
                  <a:tcPr anchor="ctr"/>
                </a:tc>
              </a:tr>
              <a:tr h="219275">
                <a:tc>
                  <a:txBody>
                    <a:bodyPr/>
                    <a:lstStyle/>
                    <a:p>
                      <a:r>
                        <a:rPr lang="en-US" sz="800" b="1" dirty="0" smtClean="0">
                          <a:solidFill>
                            <a:schemeClr val="bg1"/>
                          </a:solidFill>
                        </a:rPr>
                        <a:t>Form Factor</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rPr>
                        <a:t>Smoke Detector Form Factor</a:t>
                      </a:r>
                      <a:endParaRPr kumimoji="0" lang="en-GB" sz="900" b="0" i="0" u="none" strike="noStrike" cap="none" normalizeH="0" baseline="0" dirty="0" smtClean="0">
                        <a:ln>
                          <a:noFill/>
                        </a:ln>
                        <a:solidFill>
                          <a:srgbClr val="131313"/>
                        </a:solidFill>
                        <a:effectLst/>
                        <a:latin typeface="+mj-lt"/>
                      </a:endParaRPr>
                    </a:p>
                  </a:txBody>
                  <a:tcPr marL="68580" marR="68580" marT="34290" marB="34290" anchor="ctr"/>
                </a:tc>
              </a:tr>
              <a:tr h="219275">
                <a:tc>
                  <a:txBody>
                    <a:bodyPr/>
                    <a:lstStyle/>
                    <a:p>
                      <a:r>
                        <a:rPr lang="fr-FR" sz="800" b="1" dirty="0" smtClean="0">
                          <a:solidFill>
                            <a:schemeClr val="bg1"/>
                          </a:solidFill>
                        </a:rPr>
                        <a:t>Rx / </a:t>
                      </a:r>
                      <a:r>
                        <a:rPr lang="fr-FR" sz="800" b="1" dirty="0" err="1" smtClean="0">
                          <a:solidFill>
                            <a:schemeClr val="bg1"/>
                          </a:solidFill>
                        </a:rPr>
                        <a:t>Tx</a:t>
                      </a:r>
                      <a:endParaRPr lang="fr-FR"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3x3: 3 stream</a:t>
                      </a:r>
                      <a:endParaRPr kumimoji="0" lang="en-GB" sz="900" b="0" i="0" u="none" strike="noStrike" cap="none" normalizeH="0" baseline="0" dirty="0" smtClean="0">
                        <a:ln>
                          <a:noFill/>
                        </a:ln>
                        <a:solidFill>
                          <a:srgbClr val="000000"/>
                        </a:solidFill>
                        <a:effectLst/>
                        <a:latin typeface="+mj-lt"/>
                      </a:endParaRPr>
                    </a:p>
                  </a:txBody>
                  <a:tcPr marL="68580" marR="68580" marT="34290" marB="34290" anchor="ctr"/>
                </a:tc>
              </a:tr>
              <a:tr h="365459">
                <a:tc>
                  <a:txBody>
                    <a:bodyPr/>
                    <a:lstStyle/>
                    <a:p>
                      <a:r>
                        <a:rPr lang="en-US" sz="800" b="1" dirty="0" smtClean="0">
                          <a:solidFill>
                            <a:schemeClr val="bg1"/>
                          </a:solidFill>
                        </a:rPr>
                        <a:t>Radio 1</a:t>
                      </a:r>
                      <a:endParaRPr lang="en-US" sz="8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kern="1200" cap="none" normalizeH="0" baseline="0" dirty="0" smtClean="0">
                          <a:ln>
                            <a:noFill/>
                          </a:ln>
                          <a:solidFill>
                            <a:schemeClr val="dk1"/>
                          </a:solidFill>
                          <a:effectLst/>
                          <a:latin typeface="+mn-lt"/>
                          <a:ea typeface="+mn-ea"/>
                          <a:cs typeface="+mn-cs"/>
                        </a:rPr>
                        <a:t>2.4 GHz b/g/n</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0" i="0" u="none" strike="noStrike" kern="1200" cap="none" normalizeH="0" baseline="0" dirty="0" smtClean="0">
                          <a:ln>
                            <a:noFill/>
                          </a:ln>
                          <a:solidFill>
                            <a:schemeClr val="dk1"/>
                          </a:solidFill>
                          <a:effectLst/>
                          <a:latin typeface="+mn-lt"/>
                          <a:ea typeface="+mn-ea"/>
                          <a:cs typeface="+mn-cs"/>
                        </a:rPr>
                        <a:t>(450 Mbps)</a:t>
                      </a:r>
                      <a:endParaRPr lang="en-US" sz="900" b="0" i="0" kern="1200" dirty="0" smtClean="0">
                        <a:solidFill>
                          <a:schemeClr val="dk1"/>
                        </a:solidFill>
                        <a:latin typeface="+mn-lt"/>
                        <a:ea typeface="+mn-ea"/>
                        <a:cs typeface="+mn-cs"/>
                      </a:endParaRPr>
                    </a:p>
                  </a:txBody>
                  <a:tcPr marL="68580" marR="68580" marT="34290" marB="34290" anchor="ctr"/>
                </a:tc>
              </a:tr>
              <a:tr h="365459">
                <a:tc>
                  <a:txBody>
                    <a:bodyPr/>
                    <a:lstStyle/>
                    <a:p>
                      <a:r>
                        <a:rPr lang="en-US" sz="800" b="1" dirty="0" smtClean="0">
                          <a:solidFill>
                            <a:schemeClr val="bg1"/>
                          </a:solidFill>
                        </a:rPr>
                        <a:t>Radio 2</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kern="1200" cap="none" normalizeH="0" baseline="0" dirty="0" smtClean="0">
                          <a:ln>
                            <a:noFill/>
                          </a:ln>
                          <a:solidFill>
                            <a:schemeClr val="dk1"/>
                          </a:solidFill>
                          <a:effectLst/>
                          <a:latin typeface="+mn-lt"/>
                          <a:ea typeface="+mn-ea"/>
                          <a:cs typeface="+mn-cs"/>
                        </a:rPr>
                        <a:t>5GHz a/n/ac</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0" i="0" u="none" strike="noStrike" kern="1200" cap="none" normalizeH="0" baseline="0" dirty="0" smtClean="0">
                          <a:ln>
                            <a:noFill/>
                          </a:ln>
                          <a:solidFill>
                            <a:schemeClr val="dk1"/>
                          </a:solidFill>
                          <a:effectLst/>
                          <a:latin typeface="+mn-lt"/>
                          <a:ea typeface="+mn-ea"/>
                          <a:cs typeface="+mn-cs"/>
                        </a:rPr>
                        <a:t>(1300 Mbps)</a:t>
                      </a:r>
                      <a:endParaRPr lang="en-US" sz="900" b="0" i="0" kern="1200" dirty="0" smtClean="0">
                        <a:solidFill>
                          <a:schemeClr val="dk1"/>
                        </a:solidFill>
                        <a:latin typeface="+mn-lt"/>
                        <a:ea typeface="+mn-ea"/>
                        <a:cs typeface="+mn-cs"/>
                      </a:endParaRPr>
                    </a:p>
                  </a:txBody>
                  <a:tcPr marL="68580" marR="68580" marT="34290" marB="34290" anchor="ctr"/>
                </a:tc>
              </a:tr>
              <a:tr h="365459">
                <a:tc>
                  <a:txBody>
                    <a:bodyPr/>
                    <a:lstStyle/>
                    <a:p>
                      <a:r>
                        <a:rPr lang="en-US" sz="800" b="1" dirty="0" err="1" smtClean="0">
                          <a:solidFill>
                            <a:schemeClr val="bg1"/>
                          </a:solidFill>
                        </a:rPr>
                        <a:t>PoE</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algn="l"/>
                      <a:r>
                        <a:rPr kumimoji="0" lang="en-US" sz="900" u="none" strike="noStrike" kern="1200" cap="none" normalizeH="0" baseline="0" dirty="0" smtClean="0">
                          <a:ln>
                            <a:noFill/>
                          </a:ln>
                          <a:solidFill>
                            <a:schemeClr val="dk1"/>
                          </a:solidFill>
                          <a:effectLst/>
                          <a:latin typeface="+mn-lt"/>
                          <a:ea typeface="+mn-ea"/>
                          <a:cs typeface="+mn-cs"/>
                        </a:rPr>
                        <a:t>802.3at</a:t>
                      </a:r>
                      <a:endParaRPr lang="en-US" sz="900" b="0" i="0" kern="1200" dirty="0">
                        <a:solidFill>
                          <a:schemeClr val="dk1"/>
                        </a:solidFill>
                        <a:latin typeface="+mn-lt"/>
                        <a:ea typeface="+mn-ea"/>
                        <a:cs typeface="+mn-cs"/>
                      </a:endParaRPr>
                    </a:p>
                  </a:txBody>
                  <a:tcPr marL="68580" marR="68580" marT="34290" marB="34290" anchor="ctr"/>
                </a:tc>
              </a:tr>
              <a:tr h="297180">
                <a:tc>
                  <a:txBody>
                    <a:bodyPr/>
                    <a:lstStyle/>
                    <a:p>
                      <a:r>
                        <a:rPr lang="en-US" sz="800" b="1" dirty="0" smtClean="0">
                          <a:solidFill>
                            <a:schemeClr val="bg1"/>
                          </a:solidFill>
                        </a:rPr>
                        <a:t>Antennas</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311C: 6 internal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313C: 3 external</a:t>
                      </a:r>
                    </a:p>
                  </a:txBody>
                  <a:tcPr marL="68580" marR="68580" marT="34290" marB="34290" anchor="ctr"/>
                </a:tc>
              </a:tr>
              <a:tr h="365459">
                <a:tc>
                  <a:txBody>
                    <a:bodyPr/>
                    <a:lstStyle/>
                    <a:p>
                      <a:r>
                        <a:rPr lang="en-US" sz="800" b="1" dirty="0" smtClean="0">
                          <a:solidFill>
                            <a:schemeClr val="bg1"/>
                          </a:solidFill>
                        </a:rPr>
                        <a:t>Ethernet Interfaces</a:t>
                      </a:r>
                      <a:endParaRPr lang="en-US" sz="8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u="none" strike="noStrike" cap="none" normalizeH="0" baseline="0" dirty="0" smtClean="0">
                        <a:ln>
                          <a:noFill/>
                        </a:ln>
                        <a:effectLst/>
                        <a:latin typeface="+mj-lt"/>
                      </a:endParaRPr>
                    </a:p>
                  </a:txBody>
                  <a:tcPr marL="68580" marR="68580" marT="34290" marB="34290" anchor="ctr"/>
                </a:tc>
              </a:tr>
              <a:tr h="219275">
                <a:tc>
                  <a:txBody>
                    <a:bodyPr/>
                    <a:lstStyle/>
                    <a:p>
                      <a:r>
                        <a:rPr lang="en-US" sz="800" b="1" dirty="0" smtClean="0">
                          <a:solidFill>
                            <a:schemeClr val="bg1"/>
                          </a:solidFill>
                        </a:rPr>
                        <a:t>USB</a:t>
                      </a:r>
                      <a:endParaRPr lang="en-US" sz="8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Yes</a:t>
                      </a:r>
                      <a:endParaRPr kumimoji="0" lang="en-US" sz="900" b="0" i="0" u="none" strike="noStrike" cap="none" normalizeH="0" baseline="0" dirty="0" smtClean="0">
                        <a:ln>
                          <a:noFill/>
                        </a:ln>
                        <a:solidFill>
                          <a:srgbClr val="131313"/>
                        </a:solidFill>
                        <a:effectLst/>
                        <a:latin typeface="+mj-lt"/>
                      </a:endParaRPr>
                    </a:p>
                  </a:txBody>
                  <a:tcPr marL="68580" marR="68580" marT="34290" marB="34290" anchor="ctr"/>
                </a:tc>
              </a:tr>
            </a:tbl>
          </a:graphicData>
        </a:graphic>
      </p:graphicFrame>
    </p:spTree>
    <p:extLst>
      <p:ext uri="{BB962C8B-B14F-4D97-AF65-F5344CB8AC3E}">
        <p14:creationId xmlns:p14="http://schemas.microsoft.com/office/powerpoint/2010/main" val="412374171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S-Series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392951100"/>
              </p:ext>
            </p:extLst>
          </p:nvPr>
        </p:nvGraphicFramePr>
        <p:xfrm>
          <a:off x="252001" y="1080000"/>
          <a:ext cx="8640000" cy="3059614"/>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FAP-S311/313C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FAP-S321/323C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Detector Form 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a:t>
                      </a:r>
                      <a:r>
                        <a:rPr kumimoji="0" lang="de-DE" sz="900" b="0" u="none" strike="noStrike" cap="none" normalizeH="0" baseline="0" dirty="0" err="1" smtClean="0">
                          <a:ln>
                            <a:noFill/>
                          </a:ln>
                          <a:solidFill>
                            <a:srgbClr val="000000"/>
                          </a:solidFill>
                          <a:effectLst/>
                          <a:latin typeface="Arial"/>
                          <a:cs typeface="Arial"/>
                        </a:rPr>
                        <a:t>Detector</a:t>
                      </a:r>
                      <a:r>
                        <a:rPr kumimoji="0" lang="de-DE" sz="900" b="0" u="none" strike="noStrike" cap="none" normalizeH="0" baseline="0" dirty="0" smtClean="0">
                          <a:ln>
                            <a:noFill/>
                          </a:ln>
                          <a:solidFill>
                            <a:srgbClr val="000000"/>
                          </a:solidFill>
                          <a:effectLst/>
                          <a:latin typeface="Arial"/>
                          <a:cs typeface="Arial"/>
                        </a:rPr>
                        <a:t> Form </a:t>
                      </a:r>
                      <a:r>
                        <a:rPr kumimoji="0" lang="de-DE" sz="900" b="0" u="none" strike="noStrike" cap="none" normalizeH="0" baseline="0" dirty="0" err="1" smtClean="0">
                          <a:ln>
                            <a:noFill/>
                          </a:ln>
                          <a:solidFill>
                            <a:srgbClr val="000000"/>
                          </a:solidFill>
                          <a:effectLst/>
                          <a:latin typeface="Arial"/>
                          <a:cs typeface="Arial"/>
                        </a:rPr>
                        <a:t>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dirty="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c>
                  <a:txBody>
                    <a:bodyPr/>
                    <a:lstStyle/>
                    <a:p>
                      <a:pPr algn="ctr"/>
                      <a:r>
                        <a:rPr lang="en-US" sz="900" b="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r>
              <a:tr h="44577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2.4/5GHz b/g/n </a:t>
                      </a:r>
                      <a:r>
                        <a:rPr kumimoji="0" lang="en-US" sz="900" b="0" i="0" u="none" strike="noStrike" cap="none" normalizeH="0" baseline="0" dirty="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or a/n/ac dual-band</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(1300 Mbps) </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32004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p>
                  </a:txBody>
                  <a:tcPr marT="34290" marB="34290" anchor="ctr"/>
                </a:tc>
                <a:tc>
                  <a:txBody>
                    <a:bodyPr/>
                    <a:lstStyle/>
                    <a:p>
                      <a:pPr algn="ctr"/>
                      <a:r>
                        <a:rPr kumimoji="0" lang="en-US" sz="900" b="0" u="none" strike="noStrike" cap="none" normalizeH="0" baseline="0" smtClean="0">
                          <a:ln>
                            <a:noFill/>
                          </a:ln>
                          <a:solidFill>
                            <a:srgbClr val="000000"/>
                          </a:solidFill>
                          <a:effectLst/>
                          <a:latin typeface="Arial"/>
                          <a:cs typeface="Arial"/>
                        </a:rPr>
                        <a:t>2.4 GHz b/g/n</a:t>
                      </a:r>
                      <a:endParaRPr kumimoji="0" lang="en-US" sz="900" b="0" i="0" u="none" strike="noStrike" cap="none" normalizeH="0" baseline="0" smtClean="0">
                        <a:ln>
                          <a:noFill/>
                        </a:ln>
                        <a:solidFill>
                          <a:srgbClr val="000000"/>
                        </a:solidFill>
                        <a:effectLst/>
                        <a:latin typeface="Arial"/>
                        <a:cs typeface="Arial"/>
                      </a:endParaRPr>
                    </a:p>
                    <a:p>
                      <a:pPr algn="ctr"/>
                      <a:r>
                        <a:rPr kumimoji="0" lang="en-US" sz="900" b="0" i="0" u="none" strike="noStrike" cap="none" normalizeH="0" baseline="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r>
              <a:tr h="32004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3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6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smtClean="0">
                          <a:ln>
                            <a:noFill/>
                          </a:ln>
                          <a:solidFill>
                            <a:srgbClr val="000000"/>
                          </a:solidFill>
                          <a:effectLst/>
                          <a:latin typeface="Arial"/>
                          <a:cs typeface="Arial"/>
                        </a:rPr>
                        <a:t>Yes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379785967"/>
      </p:ext>
    </p:extLst>
  </p:cSld>
  <p:clrMapOvr>
    <a:masterClrMapping/>
  </p:clrMapOvr>
  <p:transition xmlns:p14="http://schemas.microsoft.com/office/powerpoint/2010/main" spd="slow">
    <p:wipe/>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435108271"/>
              </p:ext>
            </p:extLst>
          </p:nvPr>
        </p:nvGraphicFramePr>
        <p:xfrm>
          <a:off x="304797" y="1080000"/>
          <a:ext cx="8480899" cy="353217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405180">
                <a:tc>
                  <a:txBody>
                    <a:bodyPr/>
                    <a:lstStyle/>
                    <a:p>
                      <a:endParaRPr lang="en-US" sz="11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cs typeface="Arial"/>
                        </a:rPr>
                        <a:t>FAP-11C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FAP-14C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SP-FAP14C-PA-XX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FAP-21D</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 - USB powered</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FAP-25D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FAP-28C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FAP-112B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Arial"/>
                          <a:cs typeface="Arial"/>
                        </a:rPr>
                        <a:t>SP-FAP112B-PA</a:t>
                      </a:r>
                      <a:r>
                        <a:rPr lang="en-US" sz="900" b="0" i="0" u="none" strike="noStrike" dirty="0" smtClean="0">
                          <a:solidFill>
                            <a:srgbClr val="000000"/>
                          </a:solidFill>
                          <a:effectLst/>
                          <a:latin typeface="Arial"/>
                          <a:cs typeface="Arial"/>
                        </a:rPr>
                        <a:t> </a:t>
                      </a:r>
                      <a:r>
                        <a:rPr lang="x-none" sz="900" b="0" i="0" u="none" strike="noStrike" dirty="0" smtClean="0">
                          <a:solidFill>
                            <a:srgbClr val="000000"/>
                          </a:solidFill>
                          <a:effectLst/>
                          <a:latin typeface="Arial"/>
                          <a:cs typeface="Arial"/>
                        </a:rPr>
                        <a:t>(includes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FAP-112D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SP-FAP222B-PA (includes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33730">
                <a:tc>
                  <a:txBody>
                    <a:bodyPr/>
                    <a:lstStyle/>
                    <a:p>
                      <a:pPr algn="l" fontAlgn="ctr"/>
                      <a:r>
                        <a:rPr lang="x-none" sz="900" b="1" i="0" u="none" strike="noStrike">
                          <a:solidFill>
                            <a:srgbClr val="FFFFFF"/>
                          </a:solidFill>
                          <a:effectLst/>
                          <a:latin typeface="Arial"/>
                          <a:cs typeface="Arial"/>
                        </a:rPr>
                        <a:t>FAP-210B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FAP-220B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r>
            </a:tbl>
          </a:graphicData>
        </a:graphic>
      </p:graphicFrame>
    </p:spTree>
    <p:extLst>
      <p:ext uri="{BB962C8B-B14F-4D97-AF65-F5344CB8AC3E}">
        <p14:creationId xmlns:p14="http://schemas.microsoft.com/office/powerpoint/2010/main" val="3004879363"/>
      </p:ext>
    </p:extLst>
  </p:cSld>
  <p:clrMapOvr>
    <a:masterClrMapping/>
  </p:clrMapOvr>
  <p:transition xmlns:p14="http://schemas.microsoft.com/office/powerpoint/2010/main" spd="slow">
    <p:wip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13720781"/>
              </p:ext>
            </p:extLst>
          </p:nvPr>
        </p:nvGraphicFramePr>
        <p:xfrm>
          <a:off x="304797" y="1080000"/>
          <a:ext cx="8480899" cy="32285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405180">
                <a:tc>
                  <a:txBody>
                    <a:bodyPr/>
                    <a:lstStyle/>
                    <a:p>
                      <a:endParaRPr lang="en-US" sz="10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rPr>
                        <a:t>FAP-221B/223B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FAP-221C/223C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359460">
                <a:tc>
                  <a:txBody>
                    <a:bodyPr/>
                    <a:lstStyle/>
                    <a:p>
                      <a:pPr algn="l" fontAlgn="ctr"/>
                      <a:r>
                        <a:rPr lang="x-none" sz="900" b="1" i="0" u="none" strike="noStrike" dirty="0">
                          <a:solidFill>
                            <a:srgbClr val="FFFFFF"/>
                          </a:solidFill>
                          <a:effectLst/>
                          <a:latin typeface="Arial"/>
                        </a:rPr>
                        <a:t>FAP-222B/222C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802.3at/POE Proprietary</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SP-FAP222B-PA (includes PoE injector) + SP-ADAPTORPLUG-01-XX</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r>
              <a:tr h="359460">
                <a:tc>
                  <a:txBody>
                    <a:bodyPr/>
                    <a:lstStyle/>
                    <a:p>
                      <a:pPr algn="l" fontAlgn="ctr"/>
                      <a:r>
                        <a:rPr lang="x-none" sz="900" b="1" i="0" u="none" strike="noStrike" dirty="0">
                          <a:solidFill>
                            <a:srgbClr val="FFFFFF"/>
                          </a:solidFill>
                          <a:effectLst/>
                          <a:latin typeface="Arial"/>
                        </a:rPr>
                        <a:t>FAP-224D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FAP-321C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S311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313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S321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323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bl>
          </a:graphicData>
        </a:graphic>
      </p:graphicFrame>
    </p:spTree>
    <p:extLst>
      <p:ext uri="{BB962C8B-B14F-4D97-AF65-F5344CB8AC3E}">
        <p14:creationId xmlns:p14="http://schemas.microsoft.com/office/powerpoint/2010/main" val="2129154871"/>
      </p:ext>
    </p:extLst>
  </p:cSld>
  <p:clrMapOvr>
    <a:masterClrMapping/>
  </p:clrMapOvr>
  <p:transition xmlns:p14="http://schemas.microsoft.com/office/powerpoint/2010/main" spd="slow">
    <p:wip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FortiSwitch</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51900"/>
            <a:ext cx="585216" cy="585216"/>
          </a:xfrm>
          <a:prstGeom prst="rect">
            <a:avLst/>
          </a:prstGeom>
        </p:spPr>
      </p:pic>
    </p:spTree>
    <p:extLst>
      <p:ext uri="{BB962C8B-B14F-4D97-AF65-F5344CB8AC3E}">
        <p14:creationId xmlns:p14="http://schemas.microsoft.com/office/powerpoint/2010/main" val="298604284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SW-348B_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7145" y="3724831"/>
            <a:ext cx="2989257" cy="575241"/>
          </a:xfrm>
          <a:prstGeom prst="rect">
            <a:avLst/>
          </a:prstGeom>
        </p:spPr>
      </p:pic>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024573"/>
            <a:ext cx="3987800" cy="937549"/>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a:t>
            </a:r>
            <a:r>
              <a:rPr lang="en-US" sz="1600" b="1" dirty="0" smtClean="0">
                <a:latin typeface="Arial"/>
                <a:cs typeface="Arial"/>
              </a:rPr>
              <a:t>utstanding </a:t>
            </a:r>
            <a:r>
              <a:rPr lang="en-US" sz="1600" b="1" dirty="0">
                <a:latin typeface="Arial"/>
                <a:cs typeface="Arial"/>
              </a:rPr>
              <a:t>price, performance, and scalability to organizations with diverse operational needs.</a:t>
            </a:r>
            <a:endParaRPr lang="en-US" sz="1500" b="1" dirty="0" smtClean="0">
              <a:latin typeface="Arial"/>
              <a:ea typeface="ＭＳ Ｐゴシック" pitchFamily="34" charset="-128"/>
              <a:cs typeface="Arial"/>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5079996" y="2754954"/>
            <a:ext cx="3644273" cy="169738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accent3"/>
              </a:buClr>
              <a:buFont typeface="Lucida Grande"/>
              <a:buChar char="✓"/>
            </a:pPr>
            <a:r>
              <a:rPr lang="en-US" sz="1400" dirty="0" smtClean="0">
                <a:latin typeface="+mj-lt"/>
                <a:cs typeface="Arial Narrow"/>
              </a:rPr>
              <a:t>High Port Density</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Integrated Power Over Ethernet</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Connect Access Points, Peripherals, Cameras, Phones</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Create an integrated, secure network</a:t>
            </a:r>
            <a:endParaRPr lang="en-US" sz="1400" dirty="0">
              <a:latin typeface="+mj-lt"/>
              <a:cs typeface="Arial Narrow"/>
            </a:endParaRPr>
          </a:p>
        </p:txBody>
      </p:sp>
      <p:pic>
        <p:nvPicPr>
          <p:cNvPr id="37"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968326" y="2173994"/>
            <a:ext cx="1290135" cy="289283"/>
          </a:xfrm>
          <a:prstGeom prst="rect">
            <a:avLst/>
          </a:prstGeom>
          <a:noFill/>
          <a:ln w="9525">
            <a:noFill/>
            <a:miter lim="800000"/>
            <a:headEnd/>
            <a:tailEnd/>
          </a:ln>
        </p:spPr>
      </p:pic>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8784" y="2595349"/>
            <a:ext cx="2819677" cy="319209"/>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38784" y="3042288"/>
            <a:ext cx="2819677" cy="329184"/>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38784" y="3482086"/>
            <a:ext cx="2786426" cy="289283"/>
          </a:xfrm>
          <a:prstGeom prst="rect">
            <a:avLst/>
          </a:prstGeom>
          <a:ln>
            <a:noFill/>
          </a:ln>
          <a:effectLst>
            <a:outerShdw blurRad="63500" dist="25400" dir="2700000" algn="tl" rotWithShape="0">
              <a:srgbClr val="333333">
                <a:alpha val="65000"/>
              </a:srgbClr>
            </a:outerShdw>
          </a:effectLst>
        </p:spPr>
      </p:pic>
      <p:pic>
        <p:nvPicPr>
          <p:cNvPr id="6" name="Picture 5" descr="FSW-28C-Bk.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946539" y="1796669"/>
            <a:ext cx="1399863" cy="345810"/>
          </a:xfrm>
          <a:prstGeom prst="rect">
            <a:avLst/>
          </a:prstGeom>
        </p:spPr>
      </p:pic>
      <p:grpSp>
        <p:nvGrpSpPr>
          <p:cNvPr id="7" name="Group 6"/>
          <p:cNvGrpSpPr/>
          <p:nvPr/>
        </p:nvGrpSpPr>
        <p:grpSpPr>
          <a:xfrm>
            <a:off x="3304424" y="4278702"/>
            <a:ext cx="1593753" cy="276999"/>
            <a:chOff x="3636385" y="4250507"/>
            <a:chExt cx="1593753" cy="276999"/>
          </a:xfrm>
        </p:grpSpPr>
        <p:pic>
          <p:nvPicPr>
            <p:cNvPr id="29" name="Picture 28"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30" name="Rectangle 29"/>
            <p:cNvSpPr/>
            <p:nvPr/>
          </p:nvSpPr>
          <p:spPr>
            <a:xfrm>
              <a:off x="3745526"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FSW-448B</a:t>
              </a:r>
            </a:p>
          </p:txBody>
        </p:sp>
      </p:grpSp>
      <p:pic>
        <p:nvPicPr>
          <p:cNvPr id="5" name="Picture 4" descr="FSW-448B_F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48074" y="4166290"/>
            <a:ext cx="2998328" cy="474652"/>
          </a:xfrm>
          <a:prstGeom prst="rect">
            <a:avLst/>
          </a:prstGeom>
        </p:spPr>
      </p:pic>
      <p:sp>
        <p:nvSpPr>
          <p:cNvPr id="35" name="Rectangle 3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Access level Gigabit Switches with </a:t>
            </a:r>
            <a:r>
              <a:rPr lang="en-US" sz="1800" b="1" dirty="0" smtClean="0">
                <a:solidFill>
                  <a:schemeClr val="bg1"/>
                </a:solidFill>
                <a:cs typeface="Arial Narrow"/>
              </a:rPr>
              <a:t>ease </a:t>
            </a:r>
            <a:r>
              <a:rPr lang="en-US" sz="1800" b="1" dirty="0">
                <a:solidFill>
                  <a:schemeClr val="bg1"/>
                </a:solidFill>
                <a:cs typeface="Arial Narrow"/>
              </a:rPr>
              <a:t>of use and low cost of ownership </a:t>
            </a:r>
          </a:p>
        </p:txBody>
      </p:sp>
      <p:pic>
        <p:nvPicPr>
          <p:cNvPr id="45" name="Picture 44"/>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21367" y="1107212"/>
            <a:ext cx="585216" cy="585216"/>
          </a:xfrm>
          <a:prstGeom prst="rect">
            <a:avLst/>
          </a:prstGeom>
        </p:spPr>
      </p:pic>
      <p:grpSp>
        <p:nvGrpSpPr>
          <p:cNvPr id="33" name="Group 32"/>
          <p:cNvGrpSpPr/>
          <p:nvPr/>
        </p:nvGrpSpPr>
        <p:grpSpPr>
          <a:xfrm>
            <a:off x="3304424" y="3889291"/>
            <a:ext cx="1593753" cy="276999"/>
            <a:chOff x="3636385" y="4250507"/>
            <a:chExt cx="1593753" cy="276999"/>
          </a:xfrm>
        </p:grpSpPr>
        <p:pic>
          <p:nvPicPr>
            <p:cNvPr id="34" name="Picture 33"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36" name="Rectangle 35"/>
            <p:cNvSpPr/>
            <p:nvPr/>
          </p:nvSpPr>
          <p:spPr>
            <a:xfrm>
              <a:off x="3745526"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FSW-348B</a:t>
              </a:r>
            </a:p>
          </p:txBody>
        </p:sp>
      </p:grpSp>
      <p:grpSp>
        <p:nvGrpSpPr>
          <p:cNvPr id="38" name="Group 37"/>
          <p:cNvGrpSpPr/>
          <p:nvPr/>
        </p:nvGrpSpPr>
        <p:grpSpPr>
          <a:xfrm>
            <a:off x="3304424" y="3573654"/>
            <a:ext cx="1593753" cy="276999"/>
            <a:chOff x="3636385" y="4250507"/>
            <a:chExt cx="1593753" cy="276999"/>
          </a:xfrm>
        </p:grpSpPr>
        <p:pic>
          <p:nvPicPr>
            <p:cNvPr id="46" name="Picture 45"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47" name="Rectangle 46"/>
            <p:cNvSpPr/>
            <p:nvPr/>
          </p:nvSpPr>
          <p:spPr>
            <a:xfrm>
              <a:off x="3745526"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FSW-324B</a:t>
              </a:r>
            </a:p>
          </p:txBody>
        </p:sp>
      </p:grpSp>
      <p:grpSp>
        <p:nvGrpSpPr>
          <p:cNvPr id="48" name="Group 47"/>
          <p:cNvGrpSpPr/>
          <p:nvPr/>
        </p:nvGrpSpPr>
        <p:grpSpPr>
          <a:xfrm>
            <a:off x="3304424" y="3075974"/>
            <a:ext cx="1593753" cy="276999"/>
            <a:chOff x="3636385" y="4250507"/>
            <a:chExt cx="1593753" cy="276999"/>
          </a:xfrm>
        </p:grpSpPr>
        <p:pic>
          <p:nvPicPr>
            <p:cNvPr id="49" name="Picture 48"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50" name="Rectangle 49"/>
            <p:cNvSpPr/>
            <p:nvPr/>
          </p:nvSpPr>
          <p:spPr>
            <a:xfrm>
              <a:off x="3745526"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FSW-224B</a:t>
              </a:r>
            </a:p>
          </p:txBody>
        </p:sp>
      </p:grpSp>
      <p:grpSp>
        <p:nvGrpSpPr>
          <p:cNvPr id="51" name="Group 50"/>
          <p:cNvGrpSpPr/>
          <p:nvPr/>
        </p:nvGrpSpPr>
        <p:grpSpPr>
          <a:xfrm>
            <a:off x="3304424" y="2684751"/>
            <a:ext cx="1602824" cy="276999"/>
            <a:chOff x="3636385" y="4250507"/>
            <a:chExt cx="1602824" cy="276999"/>
          </a:xfrm>
        </p:grpSpPr>
        <p:pic>
          <p:nvPicPr>
            <p:cNvPr id="52" name="Picture 51"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53" name="Rectangle 52"/>
            <p:cNvSpPr/>
            <p:nvPr/>
          </p:nvSpPr>
          <p:spPr>
            <a:xfrm>
              <a:off x="3754597"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FSW-124B-POE</a:t>
              </a:r>
            </a:p>
          </p:txBody>
        </p:sp>
      </p:grpSp>
      <p:grpSp>
        <p:nvGrpSpPr>
          <p:cNvPr id="54" name="Group 53"/>
          <p:cNvGrpSpPr/>
          <p:nvPr/>
        </p:nvGrpSpPr>
        <p:grpSpPr>
          <a:xfrm>
            <a:off x="448252" y="2173994"/>
            <a:ext cx="1593753" cy="276999"/>
            <a:chOff x="3636385" y="4250507"/>
            <a:chExt cx="1593753" cy="276999"/>
          </a:xfrm>
        </p:grpSpPr>
        <p:pic>
          <p:nvPicPr>
            <p:cNvPr id="55" name="Picture 5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56" name="Rectangle 55"/>
            <p:cNvSpPr/>
            <p:nvPr/>
          </p:nvSpPr>
          <p:spPr>
            <a:xfrm>
              <a:off x="3745526"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FSW-80-POE</a:t>
              </a:r>
            </a:p>
          </p:txBody>
        </p:sp>
      </p:grpSp>
      <p:grpSp>
        <p:nvGrpSpPr>
          <p:cNvPr id="57" name="Group 56"/>
          <p:cNvGrpSpPr/>
          <p:nvPr/>
        </p:nvGrpSpPr>
        <p:grpSpPr>
          <a:xfrm>
            <a:off x="448252" y="1782771"/>
            <a:ext cx="1602824" cy="276999"/>
            <a:chOff x="3636385" y="4250507"/>
            <a:chExt cx="1602824" cy="276999"/>
          </a:xfrm>
        </p:grpSpPr>
        <p:pic>
          <p:nvPicPr>
            <p:cNvPr id="58" name="Picture 57"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59" name="Rectangle 58"/>
            <p:cNvSpPr/>
            <p:nvPr/>
          </p:nvSpPr>
          <p:spPr>
            <a:xfrm>
              <a:off x="3754597"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FSW-28C</a:t>
              </a:r>
            </a:p>
          </p:txBody>
        </p:sp>
      </p:grpSp>
    </p:spTree>
    <p:extLst>
      <p:ext uri="{BB962C8B-B14F-4D97-AF65-F5344CB8AC3E}">
        <p14:creationId xmlns:p14="http://schemas.microsoft.com/office/powerpoint/2010/main" val="1663405854"/>
      </p:ext>
    </p:extLst>
  </p:cSld>
  <p:clrMapOvr>
    <a:masterClrMapping/>
  </p:clrMapOvr>
  <p:transition xmlns:p14="http://schemas.microsoft.com/office/powerpoint/2010/mai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tiASIC-SOC1.png"/>
          <p:cNvPicPr>
            <a:picLocks noChangeAspect="1"/>
          </p:cNvPicPr>
          <p:nvPr/>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300777"/>
            <a:ext cx="371646" cy="547200"/>
          </a:xfrm>
          <a:prstGeom prst="rect">
            <a:avLst/>
          </a:prstGeom>
        </p:spPr>
      </p:pic>
      <p:sp>
        <p:nvSpPr>
          <p:cNvPr id="14338" name="Rectangle 2"/>
          <p:cNvSpPr>
            <a:spLocks noGrp="1" noChangeArrowheads="1"/>
          </p:cNvSpPr>
          <p:nvPr>
            <p:ph type="title"/>
          </p:nvPr>
        </p:nvSpPr>
        <p:spPr/>
        <p:txBody>
          <a:bodyPr/>
          <a:lstStyle/>
          <a:p>
            <a:pPr eaLnBrk="1" hangingPunct="1"/>
            <a:r>
              <a:rPr lang="en-US" b="0" i="0" dirty="0" smtClean="0"/>
              <a:t>FortiGate/FortiWiFi 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92309734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20/20/20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20 Mbps</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dirty="0" smtClean="0">
                          <a:solidFill>
                            <a:srgbClr val="000000"/>
                          </a:solidFill>
                        </a:rPr>
                        <a:t>6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solidFill>
                      <a:srgbClr val="E4E4E4"/>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12 Mbps </a:t>
                      </a:r>
                      <a:endParaRPr lang="en-US" sz="900" b="0" i="0" dirty="0">
                        <a:solidFill>
                          <a:srgbClr val="000000"/>
                        </a:solidFill>
                        <a:latin typeface="+mn-lt"/>
                      </a:endParaRPr>
                    </a:p>
                  </a:txBody>
                  <a:tcPr marL="61703" marR="61703" marT="26030" marB="26030" anchor="ctr" horzOverflow="overflow">
                    <a:solidFill>
                      <a:srgbClr val="E4E4E4"/>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C9C9C9"/>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solidFill>
                      <a:srgbClr val="C9C9C9"/>
                    </a:solidFill>
                  </a:tcPr>
                </a:tc>
                <a:tc>
                  <a:txBody>
                    <a:bodyPr/>
                    <a:lstStyle/>
                    <a:p>
                      <a:pPr algn="ctr"/>
                      <a:r>
                        <a:rPr lang="en-US" sz="900" b="0" i="0" dirty="0" smtClean="0">
                          <a:solidFill>
                            <a:srgbClr val="000000"/>
                          </a:solidFill>
                          <a:latin typeface="+mn-lt"/>
                        </a:rPr>
                        <a:t>NA</a:t>
                      </a:r>
                      <a:endParaRPr lang="en-US" sz="900" b="0" i="0" dirty="0">
                        <a:solidFill>
                          <a:srgbClr val="000000"/>
                        </a:solidFill>
                        <a:latin typeface="+mn-lt"/>
                      </a:endParaRPr>
                    </a:p>
                  </a:txBody>
                  <a:tcPr marL="61703" marR="61703" marT="26030" marB="26030" anchor="ctr" horzOverflow="overflow">
                    <a:solidFill>
                      <a:srgbClr val="C9C9C9"/>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E4E4E4"/>
                    </a:solidFill>
                  </a:tcPr>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b="0" i="0" dirty="0" smtClean="0">
                          <a:solidFill>
                            <a:srgbClr val="000000"/>
                          </a:solidFill>
                          <a:latin typeface="+mn-lt"/>
                        </a:rPr>
                        <a:t>NA</a:t>
                      </a:r>
                      <a:endParaRPr lang="en-US" sz="900" b="0" i="0" dirty="0">
                        <a:solidFill>
                          <a:srgbClr val="000000"/>
                        </a:solidFill>
                        <a:latin typeface="+mn-lt"/>
                      </a:endParaRPr>
                    </a:p>
                  </a:txBody>
                  <a:tcPr marL="61703" marR="61703" marT="26030" marB="26030" anchor="ctr" horzOverflow="overflow">
                    <a:solidFill>
                      <a:srgbClr val="E4E4E4"/>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rgbClr val="C9C9C9"/>
                    </a:solidFill>
                  </a:tcPr>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solidFill>
                      <a:srgbClr val="C9C9C9"/>
                    </a:solidFill>
                  </a:tcPr>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solidFill>
                      <a:srgbClr val="C9C9C9"/>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20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rgbClr val="E4E4E4"/>
                    </a:solidFill>
                  </a:tcPr>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b="0" i="0" dirty="0" smtClean="0">
                          <a:solidFill>
                            <a:srgbClr val="000000"/>
                          </a:solidFill>
                          <a:latin typeface="+mn-lt"/>
                        </a:rPr>
                        <a:t>5</a:t>
                      </a:r>
                      <a:endParaRPr lang="en-US" sz="900" b="0" i="0" dirty="0">
                        <a:solidFill>
                          <a:srgbClr val="000000"/>
                        </a:solidFill>
                        <a:latin typeface="+mn-lt"/>
                      </a:endParaRPr>
                    </a:p>
                  </a:txBody>
                  <a:tcPr marL="61703" marR="61703" marT="26030" marB="26030" anchor="ctr" horzOverflow="overflow">
                    <a:solidFill>
                      <a:srgbClr val="E4E4E4"/>
                    </a:solidFill>
                  </a:tcPr>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rgbClr val="C9C9C9"/>
                    </a:solidFill>
                  </a:tcPr>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solidFill>
                      <a:srgbClr val="C9C9C9"/>
                    </a:solidFill>
                  </a:tcPr>
                </a:tc>
                <a:tc>
                  <a:txBody>
                    <a:bodyPr/>
                    <a:lstStyle/>
                    <a:p>
                      <a:pPr algn="ctr"/>
                      <a:r>
                        <a:rPr lang="en-US" sz="900" b="0" i="0" dirty="0" smtClean="0">
                          <a:solidFill>
                            <a:srgbClr val="000000"/>
                          </a:solidFill>
                          <a:latin typeface="+mn-lt"/>
                        </a:rPr>
                        <a:t>50</a:t>
                      </a:r>
                      <a:endParaRPr lang="en-US" sz="900" b="0" i="0" dirty="0">
                        <a:solidFill>
                          <a:srgbClr val="000000"/>
                        </a:solidFill>
                        <a:latin typeface="+mn-lt"/>
                      </a:endParaRPr>
                    </a:p>
                  </a:txBody>
                  <a:tcPr marL="61703" marR="61703" marT="26030" marB="26030" anchor="ctr" horzOverflow="overflow">
                    <a:solidFill>
                      <a:srgbClr val="C9C9C9"/>
                    </a:solidFill>
                  </a:tcPr>
                </a:tc>
              </a:tr>
            </a:tbl>
          </a:graphicData>
        </a:graphic>
      </p:graphicFrame>
      <p:pic>
        <p:nvPicPr>
          <p:cNvPr id="14" name="Picture 13"/>
          <p:cNvPicPr>
            <a:picLocks noChangeAspect="1"/>
          </p:cNvPicPr>
          <p:nvPr/>
        </p:nvPicPr>
        <p:blipFill>
          <a:blip r:embed="rId4"/>
          <a:stretch>
            <a:fillRect/>
          </a:stretch>
        </p:blipFill>
        <p:spPr>
          <a:xfrm>
            <a:off x="1209169" y="1184285"/>
            <a:ext cx="3366135" cy="754380"/>
          </a:xfrm>
          <a:prstGeom prst="rect">
            <a:avLst/>
          </a:prstGeom>
        </p:spPr>
      </p:pic>
      <p:pic>
        <p:nvPicPr>
          <p:cNvPr id="15" name="Picture 14"/>
          <p:cNvPicPr>
            <a:picLocks noChangeAspect="1"/>
          </p:cNvPicPr>
          <p:nvPr/>
        </p:nvPicPr>
        <p:blipFill rotWithShape="1">
          <a:blip r:embed="rId5"/>
          <a:srcRect b="27264"/>
          <a:stretch/>
        </p:blipFill>
        <p:spPr>
          <a:xfrm>
            <a:off x="1222916" y="1962150"/>
            <a:ext cx="3348990" cy="727445"/>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1x ADSL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4x GE RJ45 Switch </a:t>
            </a:r>
            <a:r>
              <a:rPr lang="en-US" sz="1000" dirty="0" smtClean="0"/>
              <a:t>Ports</a:t>
            </a:r>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a:t>
            </a:r>
            <a:r>
              <a:rPr lang="en-US" sz="1000" dirty="0" smtClean="0"/>
              <a:t>n</a:t>
            </a:r>
            <a:endParaRPr lang="en-US" sz="1000" dirty="0"/>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92866" y="2300777"/>
            <a:ext cx="372259" cy="547200"/>
          </a:xfrm>
          <a:prstGeom prst="rect">
            <a:avLst/>
          </a:prstGeom>
        </p:spPr>
      </p:pic>
      <p:pic>
        <p:nvPicPr>
          <p:cNvPr id="18" name="Picture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5125" y="2297091"/>
            <a:ext cx="371569" cy="547200"/>
          </a:xfrm>
          <a:prstGeom prst="rect">
            <a:avLst/>
          </a:prstGeom>
        </p:spPr>
      </p:pic>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36694" y="2294348"/>
            <a:ext cx="372259" cy="547200"/>
          </a:xfrm>
          <a:prstGeom prst="rect">
            <a:avLst/>
          </a:prstGeom>
        </p:spPr>
      </p:pic>
      <p:sp>
        <p:nvSpPr>
          <p:cNvPr id="21" name="Oval 20"/>
          <p:cNvSpPr/>
          <p:nvPr/>
        </p:nvSpPr>
        <p:spPr bwMode="auto">
          <a:xfrm>
            <a:off x="3172966" y="261095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168152" y="229434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2735613" y="261095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62711566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2086983621"/>
              </p:ext>
            </p:extLst>
          </p:nvPr>
        </p:nvGraphicFramePr>
        <p:xfrm>
          <a:off x="191205" y="776209"/>
          <a:ext cx="8763000" cy="4024810"/>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481680">
                <a:tc rowSpan="2">
                  <a:txBody>
                    <a:bodyPr/>
                    <a:lstStyle/>
                    <a:p>
                      <a:pPr algn="ctr"/>
                      <a:r>
                        <a:rPr lang="en-US" sz="1200" dirty="0" smtClean="0">
                          <a:solidFill>
                            <a:srgbClr val="FFFFFF"/>
                          </a:solidFill>
                        </a:rPr>
                        <a:t>Data</a:t>
                      </a:r>
                      <a:endParaRPr lang="en-US" sz="1200" baseline="0" dirty="0" smtClean="0">
                        <a:solidFill>
                          <a:srgbClr val="FFFFFF"/>
                        </a:solidFill>
                      </a:endParaRPr>
                    </a:p>
                    <a:p>
                      <a:pPr algn="ctr"/>
                      <a:r>
                        <a:rPr lang="en-US" sz="1200" dirty="0" smtClean="0">
                          <a:solidFill>
                            <a:srgbClr val="FFFFFF"/>
                          </a:solidFill>
                        </a:rPr>
                        <a:t>Center</a:t>
                      </a:r>
                    </a:p>
                  </a:txBody>
                  <a:tcPr marL="0" marR="0" marT="0" marB="0" vert="vert270" anchor="ctr">
                    <a:solidFill>
                      <a:srgbClr val="3C3C3C"/>
                    </a:solidFill>
                  </a:tcPr>
                </a:tc>
                <a:tc>
                  <a:txBody>
                    <a:bodyPr/>
                    <a:lstStyle/>
                    <a:p>
                      <a:pPr algn="ctr"/>
                      <a:r>
                        <a:rPr lang="en-US" sz="1000" dirty="0" smtClean="0">
                          <a:solidFill>
                            <a:srgbClr val="FFFFFF"/>
                          </a:solidFill>
                        </a:rPr>
                        <a:t>40G</a:t>
                      </a:r>
                      <a:endParaRPr lang="en-US" sz="1000"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r>
              <a:tr h="481680">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sz="1000" dirty="0" smtClean="0">
                          <a:solidFill>
                            <a:srgbClr val="FFFFFF"/>
                          </a:solidFill>
                        </a:rPr>
                        <a:t>10G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481680">
                <a:tc rowSpan="4">
                  <a:txBody>
                    <a:bodyPr/>
                    <a:lstStyle/>
                    <a:p>
                      <a:pPr algn="ctr"/>
                      <a:r>
                        <a:rPr lang="en-US" sz="1200" dirty="0" smtClean="0">
                          <a:solidFill>
                            <a:srgbClr val="FFFFFF"/>
                          </a:solidFill>
                        </a:rPr>
                        <a:t>Secure Access</a:t>
                      </a:r>
                      <a:endParaRPr lang="en-US" sz="1200" dirty="0">
                        <a:solidFill>
                          <a:srgbClr val="FFFFFF"/>
                        </a:solidFill>
                      </a:endParaRPr>
                    </a:p>
                  </a:txBody>
                  <a:tcPr marL="0" marR="0" marT="0" marB="0" vert="vert270" anchor="ctr">
                    <a:solidFill>
                      <a:srgbClr val="3C3C3C"/>
                    </a:solidFill>
                  </a:tcPr>
                </a:tc>
                <a:tc rowSpan="4">
                  <a:txBody>
                    <a:bodyPr/>
                    <a:lstStyle/>
                    <a:p>
                      <a:pPr algn="ctr"/>
                      <a:r>
                        <a:rPr lang="en-US" sz="1000" dirty="0" smtClean="0">
                          <a:solidFill>
                            <a:srgbClr val="FFFFFF"/>
                          </a:solidFill>
                        </a:rPr>
                        <a:t>1G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rowSpan="4">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736871">
                <a:tc gridSpan="2">
                  <a:txBody>
                    <a:bodyPr/>
                    <a:lstStyle/>
                    <a:p>
                      <a:pPr algn="ctr"/>
                      <a:r>
                        <a:rPr lang="en-US" sz="1200" b="1" kern="1200" dirty="0" smtClean="0">
                          <a:solidFill>
                            <a:srgbClr val="FFFFFF"/>
                          </a:solidFill>
                          <a:latin typeface="+mn-lt"/>
                          <a:ea typeface="+mn-ea"/>
                          <a:cs typeface="+mn-cs"/>
                        </a:rPr>
                        <a:t>Access</a:t>
                      </a:r>
                      <a:endParaRPr lang="en-US" sz="12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sz="1000"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r>
              <a:tr h="397859">
                <a:tc gridSpan="2">
                  <a:txBody>
                    <a:bodyPr/>
                    <a:lstStyle/>
                    <a:p>
                      <a:pPr algn="ctr"/>
                      <a:endParaRPr lang="en-US" sz="1000"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Arial"/>
                          <a:ea typeface="+mn-ea"/>
                          <a:cs typeface="Arial"/>
                        </a:rPr>
                        <a:t>8 ports</a:t>
                      </a:r>
                      <a:endParaRPr kumimoji="0" lang="en-US" sz="1200" b="1" i="0" u="none" strike="noStrike" kern="1200" cap="none" spc="0" normalizeH="0" baseline="0" noProof="0" dirty="0">
                        <a:ln>
                          <a:noFill/>
                        </a:ln>
                        <a:solidFill>
                          <a:schemeClr val="bg1"/>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24 ports</a:t>
                      </a:r>
                      <a:endParaRPr kumimoji="0" lang="en-US" sz="1200" b="1" i="0" u="none" strike="noStrike" kern="1200" cap="none" spc="0" normalizeH="0" baseline="0" noProof="0" dirty="0">
                        <a:ln>
                          <a:noFill/>
                        </a:ln>
                        <a:solidFill>
                          <a:srgbClr val="FFFFFF"/>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p:txBody>
          <a:bodyPr/>
          <a:lstStyle/>
          <a:p>
            <a:r>
              <a:rPr lang="en-US" dirty="0" smtClean="0"/>
              <a:t>FortiSwitch Family</a:t>
            </a:r>
            <a:endParaRPr lang="en-US" dirty="0"/>
          </a:p>
        </p:txBody>
      </p:sp>
      <p:sp>
        <p:nvSpPr>
          <p:cNvPr id="32" name="TextBox 31"/>
          <p:cNvSpPr txBox="1"/>
          <p:nvPr/>
        </p:nvSpPr>
        <p:spPr>
          <a:xfrm>
            <a:off x="2041351" y="3836349"/>
            <a:ext cx="1295400" cy="276999"/>
          </a:xfrm>
          <a:prstGeom prst="rect">
            <a:avLst/>
          </a:prstGeom>
          <a:noFill/>
        </p:spPr>
        <p:txBody>
          <a:bodyPr wrap="square" rtlCol="0">
            <a:spAutoFit/>
          </a:bodyPr>
          <a:lstStyle/>
          <a:p>
            <a:pPr>
              <a:defRPr/>
            </a:pPr>
            <a:r>
              <a:rPr lang="en-US" sz="1200" dirty="0" smtClean="0">
                <a:latin typeface="Arial Narrow"/>
                <a:cs typeface="Arial Narrow"/>
              </a:rPr>
              <a:t>FSW-</a:t>
            </a:r>
            <a:r>
              <a:rPr lang="en-US" sz="1200" dirty="0">
                <a:latin typeface="Arial Narrow"/>
                <a:cs typeface="Arial Narrow"/>
              </a:rPr>
              <a:t>80-POE</a:t>
            </a:r>
          </a:p>
        </p:txBody>
      </p:sp>
      <p:sp>
        <p:nvSpPr>
          <p:cNvPr id="35" name="TextBox 34"/>
          <p:cNvSpPr txBox="1"/>
          <p:nvPr/>
        </p:nvSpPr>
        <p:spPr>
          <a:xfrm>
            <a:off x="4022551" y="3828142"/>
            <a:ext cx="1295400" cy="276999"/>
          </a:xfrm>
          <a:prstGeom prst="rect">
            <a:avLst/>
          </a:prstGeom>
          <a:noFill/>
        </p:spPr>
        <p:txBody>
          <a:bodyPr wrap="square" rtlCol="0">
            <a:spAutoFit/>
          </a:bodyPr>
          <a:lstStyle/>
          <a:p>
            <a:pPr>
              <a:defRPr/>
            </a:pPr>
            <a:r>
              <a:rPr lang="en-US" sz="1200" dirty="0" smtClean="0">
                <a:latin typeface="Arial Narrow"/>
                <a:cs typeface="Arial Narrow"/>
              </a:rPr>
              <a:t>FSW-224B-</a:t>
            </a:r>
            <a:r>
              <a:rPr lang="en-US" sz="1200" dirty="0">
                <a:latin typeface="Arial Narrow"/>
                <a:cs typeface="Arial Narrow"/>
              </a:rPr>
              <a:t>POE</a:t>
            </a:r>
          </a:p>
        </p:txBody>
      </p:sp>
      <p:sp>
        <p:nvSpPr>
          <p:cNvPr id="36" name="TextBox 35"/>
          <p:cNvSpPr txBox="1"/>
          <p:nvPr/>
        </p:nvSpPr>
        <p:spPr>
          <a:xfrm>
            <a:off x="4022551" y="4056742"/>
            <a:ext cx="1295400" cy="276999"/>
          </a:xfrm>
          <a:prstGeom prst="rect">
            <a:avLst/>
          </a:prstGeom>
          <a:noFill/>
        </p:spPr>
        <p:txBody>
          <a:bodyPr wrap="square" rtlCol="0">
            <a:spAutoFit/>
          </a:bodyPr>
          <a:lstStyle/>
          <a:p>
            <a:pPr>
              <a:defRPr/>
            </a:pPr>
            <a:r>
              <a:rPr lang="en-US" sz="1200" dirty="0" smtClean="0">
                <a:latin typeface="Arial Narrow"/>
                <a:cs typeface="Arial Narrow"/>
              </a:rPr>
              <a:t>FSW-124B-</a:t>
            </a:r>
            <a:r>
              <a:rPr lang="en-US" sz="1200" dirty="0">
                <a:latin typeface="Arial Narrow"/>
                <a:cs typeface="Arial Narrow"/>
              </a:rPr>
              <a:t>POE</a:t>
            </a:r>
          </a:p>
        </p:txBody>
      </p:sp>
      <p:sp>
        <p:nvSpPr>
          <p:cNvPr id="58" name="TextBox 57"/>
          <p:cNvSpPr txBox="1"/>
          <p:nvPr/>
        </p:nvSpPr>
        <p:spPr>
          <a:xfrm>
            <a:off x="3925789" y="1384340"/>
            <a:ext cx="1295400" cy="276999"/>
          </a:xfrm>
          <a:prstGeom prst="rect">
            <a:avLst/>
          </a:prstGeom>
          <a:noFill/>
        </p:spPr>
        <p:txBody>
          <a:bodyPr wrap="square" rtlCol="0">
            <a:spAutoFit/>
          </a:bodyPr>
          <a:lstStyle/>
          <a:p>
            <a:pPr>
              <a:defRPr/>
            </a:pPr>
            <a:r>
              <a:rPr lang="en-US" sz="1200" dirty="0" smtClean="0">
                <a:latin typeface="Arial Narrow"/>
                <a:cs typeface="Arial Narrow"/>
              </a:rPr>
              <a:t>FSW-1024D</a:t>
            </a:r>
            <a:endParaRPr lang="en-US" sz="1200" dirty="0">
              <a:latin typeface="Arial Narrow"/>
              <a:cs typeface="Arial Narrow"/>
            </a:endParaRPr>
          </a:p>
        </p:txBody>
      </p:sp>
      <p:sp>
        <p:nvSpPr>
          <p:cNvPr id="71" name="TextBox 70"/>
          <p:cNvSpPr txBox="1"/>
          <p:nvPr/>
        </p:nvSpPr>
        <p:spPr>
          <a:xfrm>
            <a:off x="5637346" y="841056"/>
            <a:ext cx="1295400" cy="276999"/>
          </a:xfrm>
          <a:prstGeom prst="rect">
            <a:avLst/>
          </a:prstGeom>
          <a:noFill/>
        </p:spPr>
        <p:txBody>
          <a:bodyPr wrap="square" rtlCol="0">
            <a:spAutoFit/>
          </a:bodyPr>
          <a:lstStyle/>
          <a:p>
            <a:pPr algn="ctr">
              <a:defRPr/>
            </a:pPr>
            <a:r>
              <a:rPr lang="en-US" sz="1200" dirty="0" smtClean="0">
                <a:latin typeface="Arial Narrow"/>
                <a:cs typeface="Arial Narrow"/>
              </a:rPr>
              <a:t>FSW-3032D</a:t>
            </a:r>
            <a:endParaRPr lang="en-US" sz="1200" dirty="0">
              <a:latin typeface="Arial Narrow"/>
              <a:cs typeface="Arial Narrow"/>
            </a:endParaRPr>
          </a:p>
        </p:txBody>
      </p:sp>
      <p:sp>
        <p:nvSpPr>
          <p:cNvPr id="73" name="TextBox 72"/>
          <p:cNvSpPr txBox="1"/>
          <p:nvPr/>
        </p:nvSpPr>
        <p:spPr>
          <a:xfrm>
            <a:off x="7954603" y="1390935"/>
            <a:ext cx="1295400" cy="276999"/>
          </a:xfrm>
          <a:prstGeom prst="rect">
            <a:avLst/>
          </a:prstGeom>
          <a:noFill/>
        </p:spPr>
        <p:txBody>
          <a:bodyPr wrap="square" rtlCol="0">
            <a:spAutoFit/>
          </a:bodyPr>
          <a:lstStyle/>
          <a:p>
            <a:pPr>
              <a:defRPr/>
            </a:pPr>
            <a:r>
              <a:rPr lang="en-US" sz="1200" dirty="0" smtClean="0">
                <a:latin typeface="Arial Narrow"/>
                <a:cs typeface="Arial Narrow"/>
              </a:rPr>
              <a:t>FSW-1048D</a:t>
            </a:r>
            <a:endParaRPr lang="en-US" sz="1200" dirty="0">
              <a:latin typeface="Arial Narrow"/>
              <a:cs typeface="Arial Narrow"/>
            </a:endParaRPr>
          </a:p>
        </p:txBody>
      </p:sp>
      <p:sp>
        <p:nvSpPr>
          <p:cNvPr id="101" name="TextBox 100"/>
          <p:cNvSpPr txBox="1"/>
          <p:nvPr/>
        </p:nvSpPr>
        <p:spPr>
          <a:xfrm>
            <a:off x="2041351" y="2823239"/>
            <a:ext cx="1295400" cy="276999"/>
          </a:xfrm>
          <a:prstGeom prst="rect">
            <a:avLst/>
          </a:prstGeom>
          <a:noFill/>
        </p:spPr>
        <p:txBody>
          <a:bodyPr wrap="square" rtlCol="0">
            <a:spAutoFit/>
          </a:bodyPr>
          <a:lstStyle/>
          <a:p>
            <a:pPr>
              <a:defRPr/>
            </a:pPr>
            <a:r>
              <a:rPr lang="en-US" sz="1200" dirty="0" smtClean="0">
                <a:latin typeface="Arial Narrow"/>
                <a:cs typeface="Arial Narrow"/>
              </a:rPr>
              <a:t>FSW-28C</a:t>
            </a:r>
            <a:endParaRPr lang="en-US" sz="1200" dirty="0">
              <a:latin typeface="Arial Narrow"/>
              <a:cs typeface="Arial Narrow"/>
            </a:endParaRPr>
          </a:p>
        </p:txBody>
      </p:sp>
      <p:sp>
        <p:nvSpPr>
          <p:cNvPr id="102" name="TextBox 101"/>
          <p:cNvSpPr txBox="1"/>
          <p:nvPr/>
        </p:nvSpPr>
        <p:spPr>
          <a:xfrm>
            <a:off x="2041351" y="2510069"/>
            <a:ext cx="1295400" cy="276999"/>
          </a:xfrm>
          <a:prstGeom prst="rect">
            <a:avLst/>
          </a:prstGeom>
          <a:noFill/>
        </p:spPr>
        <p:txBody>
          <a:bodyPr wrap="square" rtlCol="0">
            <a:spAutoFit/>
          </a:bodyPr>
          <a:lstStyle/>
          <a:p>
            <a:pPr>
              <a:defRPr/>
            </a:pPr>
            <a:r>
              <a:rPr lang="en-US" sz="1200" dirty="0" smtClean="0">
                <a:latin typeface="Arial Narrow"/>
                <a:cs typeface="Arial Narrow"/>
              </a:rPr>
              <a:t>FSW-108D-</a:t>
            </a:r>
            <a:r>
              <a:rPr lang="en-US" sz="1200" dirty="0">
                <a:latin typeface="Arial Narrow"/>
                <a:cs typeface="Arial Narrow"/>
              </a:rPr>
              <a:t>POE</a:t>
            </a:r>
          </a:p>
        </p:txBody>
      </p:sp>
      <p:sp>
        <p:nvSpPr>
          <p:cNvPr id="106" name="TextBox 105"/>
          <p:cNvSpPr txBox="1"/>
          <p:nvPr/>
        </p:nvSpPr>
        <p:spPr>
          <a:xfrm>
            <a:off x="4012391" y="3410182"/>
            <a:ext cx="1295400" cy="276999"/>
          </a:xfrm>
          <a:prstGeom prst="rect">
            <a:avLst/>
          </a:prstGeom>
          <a:noFill/>
        </p:spPr>
        <p:txBody>
          <a:bodyPr wrap="square" rtlCol="0">
            <a:spAutoFit/>
          </a:bodyPr>
          <a:lstStyle/>
          <a:p>
            <a:pPr>
              <a:defRPr/>
            </a:pPr>
            <a:r>
              <a:rPr lang="en-US" sz="1200" dirty="0" smtClean="0">
                <a:latin typeface="Arial Narrow"/>
                <a:cs typeface="Arial Narrow"/>
              </a:rPr>
              <a:t>FSW-124D</a:t>
            </a:r>
            <a:endParaRPr lang="en-US" sz="1200" dirty="0">
              <a:latin typeface="Arial Narrow"/>
              <a:cs typeface="Arial Narrow"/>
            </a:endParaRPr>
          </a:p>
        </p:txBody>
      </p:sp>
      <p:sp>
        <p:nvSpPr>
          <p:cNvPr id="107" name="TextBox 106"/>
          <p:cNvSpPr txBox="1"/>
          <p:nvPr/>
        </p:nvSpPr>
        <p:spPr>
          <a:xfrm>
            <a:off x="4012391" y="3257785"/>
            <a:ext cx="1295400" cy="276999"/>
          </a:xfrm>
          <a:prstGeom prst="rect">
            <a:avLst/>
          </a:prstGeom>
          <a:noFill/>
        </p:spPr>
        <p:txBody>
          <a:bodyPr wrap="square" rtlCol="0">
            <a:spAutoFit/>
          </a:bodyPr>
          <a:lstStyle/>
          <a:p>
            <a:pPr>
              <a:defRPr/>
            </a:pPr>
            <a:r>
              <a:rPr lang="en-US" sz="1200" dirty="0" smtClean="0">
                <a:latin typeface="Arial Narrow"/>
                <a:cs typeface="Arial Narrow"/>
              </a:rPr>
              <a:t>FSW-124D-POE</a:t>
            </a:r>
            <a:endParaRPr lang="en-US" sz="1200" dirty="0">
              <a:latin typeface="Arial Narrow"/>
              <a:cs typeface="Arial Narrow"/>
            </a:endParaRPr>
          </a:p>
        </p:txBody>
      </p:sp>
      <p:sp>
        <p:nvSpPr>
          <p:cNvPr id="111" name="TextBox 110"/>
          <p:cNvSpPr txBox="1"/>
          <p:nvPr/>
        </p:nvSpPr>
        <p:spPr>
          <a:xfrm>
            <a:off x="4022551" y="2747063"/>
            <a:ext cx="1295400" cy="461665"/>
          </a:xfrm>
          <a:prstGeom prst="rect">
            <a:avLst/>
          </a:prstGeom>
          <a:noFill/>
        </p:spPr>
        <p:txBody>
          <a:bodyPr wrap="square" rtlCol="0">
            <a:spAutoFit/>
          </a:bodyPr>
          <a:lstStyle/>
          <a:p>
            <a:pPr>
              <a:defRPr/>
            </a:pPr>
            <a:r>
              <a:rPr lang="en-US" sz="1200" dirty="0" smtClean="0">
                <a:latin typeface="Arial Narrow"/>
                <a:cs typeface="Arial Narrow"/>
              </a:rPr>
              <a:t>FSW-224D-FPOE</a:t>
            </a:r>
          </a:p>
          <a:p>
            <a:pPr>
              <a:defRPr/>
            </a:pPr>
            <a:r>
              <a:rPr lang="en-US" sz="1200" dirty="0" smtClean="0">
                <a:latin typeface="Arial Narrow"/>
                <a:cs typeface="Arial Narrow"/>
              </a:rPr>
              <a:t>FSW-224D-</a:t>
            </a:r>
            <a:r>
              <a:rPr lang="en-US" sz="1200" dirty="0">
                <a:latin typeface="Arial Narrow"/>
                <a:cs typeface="Arial Narrow"/>
              </a:rPr>
              <a:t>POE</a:t>
            </a:r>
          </a:p>
        </p:txBody>
      </p:sp>
      <p:sp>
        <p:nvSpPr>
          <p:cNvPr id="121" name="TextBox 120"/>
          <p:cNvSpPr txBox="1"/>
          <p:nvPr/>
        </p:nvSpPr>
        <p:spPr>
          <a:xfrm>
            <a:off x="4022551" y="2200884"/>
            <a:ext cx="1295400" cy="276999"/>
          </a:xfrm>
          <a:prstGeom prst="rect">
            <a:avLst/>
          </a:prstGeom>
          <a:noFill/>
        </p:spPr>
        <p:txBody>
          <a:bodyPr wrap="square" rtlCol="0">
            <a:spAutoFit/>
          </a:bodyPr>
          <a:lstStyle/>
          <a:p>
            <a:pPr>
              <a:defRPr/>
            </a:pPr>
            <a:r>
              <a:rPr lang="en-US" sz="1200" dirty="0" smtClean="0">
                <a:latin typeface="Arial Narrow"/>
                <a:cs typeface="Arial Narrow"/>
              </a:rPr>
              <a:t>FSW-424D-FPOE</a:t>
            </a:r>
          </a:p>
        </p:txBody>
      </p:sp>
      <p:sp>
        <p:nvSpPr>
          <p:cNvPr id="128" name="TextBox 127"/>
          <p:cNvSpPr txBox="1"/>
          <p:nvPr/>
        </p:nvSpPr>
        <p:spPr>
          <a:xfrm>
            <a:off x="4010843" y="1821255"/>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FSW-524D-FPOE</a:t>
            </a:r>
            <a:endParaRPr lang="en-US" sz="1200" dirty="0">
              <a:solidFill>
                <a:srgbClr val="000000"/>
              </a:solidFill>
              <a:latin typeface="Arial Narrow"/>
              <a:cs typeface="Arial Narrow"/>
            </a:endParaRPr>
          </a:p>
        </p:txBody>
      </p:sp>
      <p:sp>
        <p:nvSpPr>
          <p:cNvPr id="154" name="TextBox 153"/>
          <p:cNvSpPr txBox="1"/>
          <p:nvPr/>
        </p:nvSpPr>
        <p:spPr>
          <a:xfrm>
            <a:off x="7954471" y="2792783"/>
            <a:ext cx="1295400" cy="276999"/>
          </a:xfrm>
          <a:prstGeom prst="rect">
            <a:avLst/>
          </a:prstGeom>
          <a:noFill/>
        </p:spPr>
        <p:txBody>
          <a:bodyPr wrap="square" rtlCol="0">
            <a:spAutoFit/>
          </a:bodyPr>
          <a:lstStyle/>
          <a:p>
            <a:pPr>
              <a:defRPr/>
            </a:pPr>
            <a:r>
              <a:rPr lang="en-US" sz="1200" dirty="0" smtClean="0">
                <a:latin typeface="Arial Narrow"/>
                <a:cs typeface="Arial Narrow"/>
              </a:rPr>
              <a:t>FSW-248D-FPOE</a:t>
            </a:r>
          </a:p>
        </p:txBody>
      </p:sp>
      <p:sp>
        <p:nvSpPr>
          <p:cNvPr id="143" name="TextBox 142"/>
          <p:cNvSpPr txBox="1"/>
          <p:nvPr/>
        </p:nvSpPr>
        <p:spPr>
          <a:xfrm>
            <a:off x="7944311" y="2213663"/>
            <a:ext cx="1295400" cy="276999"/>
          </a:xfrm>
          <a:prstGeom prst="rect">
            <a:avLst/>
          </a:prstGeom>
          <a:noFill/>
        </p:spPr>
        <p:txBody>
          <a:bodyPr wrap="square" rtlCol="0">
            <a:spAutoFit/>
          </a:bodyPr>
          <a:lstStyle/>
          <a:p>
            <a:pPr>
              <a:defRPr/>
            </a:pPr>
            <a:r>
              <a:rPr lang="en-US" sz="1200" dirty="0" smtClean="0">
                <a:latin typeface="Arial Narrow"/>
                <a:cs typeface="Arial Narrow"/>
              </a:rPr>
              <a:t>FSW-448D-FPOE</a:t>
            </a:r>
          </a:p>
        </p:txBody>
      </p:sp>
      <p:pic>
        <p:nvPicPr>
          <p:cNvPr id="6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6" y="3837294"/>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6" y="2665500"/>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6" y="2529923"/>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ounded Rectangle 38"/>
          <p:cNvSpPr/>
          <p:nvPr/>
        </p:nvSpPr>
        <p:spPr bwMode="auto">
          <a:xfrm>
            <a:off x="1410405" y="3857038"/>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05" name="Rounded Rectangle 104"/>
          <p:cNvSpPr/>
          <p:nvPr/>
        </p:nvSpPr>
        <p:spPr bwMode="auto">
          <a:xfrm>
            <a:off x="1410405" y="253075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6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3971925"/>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3849573"/>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3295224"/>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3172870"/>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2808252"/>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2685900"/>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ounded Rectangle 37"/>
          <p:cNvSpPr/>
          <p:nvPr/>
        </p:nvSpPr>
        <p:spPr bwMode="auto">
          <a:xfrm>
            <a:off x="3355933" y="407852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37" name="Rounded Rectangle 36"/>
          <p:cNvSpPr/>
          <p:nvPr/>
        </p:nvSpPr>
        <p:spPr bwMode="auto">
          <a:xfrm>
            <a:off x="3355933" y="3873012"/>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10" name="Rounded Rectangle 109"/>
          <p:cNvSpPr/>
          <p:nvPr/>
        </p:nvSpPr>
        <p:spPr bwMode="auto">
          <a:xfrm>
            <a:off x="3345773" y="3276832"/>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15" name="Rounded Rectangle 114"/>
          <p:cNvSpPr/>
          <p:nvPr/>
        </p:nvSpPr>
        <p:spPr bwMode="auto">
          <a:xfrm>
            <a:off x="3355933" y="29183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17" name="Rounded Rectangle 116"/>
          <p:cNvSpPr/>
          <p:nvPr/>
        </p:nvSpPr>
        <p:spPr bwMode="auto">
          <a:xfrm>
            <a:off x="3355933" y="27154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8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70600" y="1314268"/>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345774" y="1306338"/>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06244" y="834759"/>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ounded Rectangle 51"/>
          <p:cNvSpPr/>
          <p:nvPr/>
        </p:nvSpPr>
        <p:spPr bwMode="auto">
          <a:xfrm>
            <a:off x="7442438" y="1277402"/>
            <a:ext cx="609600" cy="17145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a:t>
            </a:r>
            <a:r>
              <a:rPr lang="en-US" sz="1000" dirty="0" smtClean="0">
                <a:solidFill>
                  <a:schemeClr val="bg1"/>
                </a:solidFill>
                <a:latin typeface="Arial" charset="0"/>
                <a:sym typeface="Wingdings"/>
              </a:rPr>
              <a:t>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pic>
        <p:nvPicPr>
          <p:cNvPr id="8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30" y="2725419"/>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8" name="Rounded Rectangle 157"/>
          <p:cNvSpPr/>
          <p:nvPr/>
        </p:nvSpPr>
        <p:spPr bwMode="auto">
          <a:xfrm>
            <a:off x="7287853" y="276113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9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30" y="2107276"/>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 name="Rounded Rectangle 146"/>
          <p:cNvSpPr/>
          <p:nvPr/>
        </p:nvSpPr>
        <p:spPr bwMode="auto">
          <a:xfrm>
            <a:off x="7257373" y="21820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39" name="TextBox 138"/>
          <p:cNvSpPr txBox="1"/>
          <p:nvPr/>
        </p:nvSpPr>
        <p:spPr>
          <a:xfrm>
            <a:off x="7922443" y="1796988"/>
            <a:ext cx="1295400" cy="276999"/>
          </a:xfrm>
          <a:prstGeom prst="rect">
            <a:avLst/>
          </a:prstGeom>
          <a:noFill/>
        </p:spPr>
        <p:txBody>
          <a:bodyPr wrap="square" rtlCol="0">
            <a:spAutoFit/>
          </a:bodyPr>
          <a:lstStyle/>
          <a:p>
            <a:pPr>
              <a:defRPr/>
            </a:pPr>
            <a:r>
              <a:rPr lang="en-US" sz="1200" dirty="0" smtClean="0">
                <a:latin typeface="Arial Narrow"/>
                <a:cs typeface="Arial Narrow"/>
              </a:rPr>
              <a:t>FSW-548D-FPOE</a:t>
            </a:r>
            <a:endParaRPr lang="en-US" sz="1200" dirty="0">
              <a:latin typeface="Arial Narrow"/>
              <a:cs typeface="Arial Narrow"/>
            </a:endParaRPr>
          </a:p>
        </p:txBody>
      </p:sp>
      <p:pic>
        <p:nvPicPr>
          <p:cNvPr id="8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30" y="1745676"/>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1" name="Rounded Rectangle 140"/>
          <p:cNvSpPr/>
          <p:nvPr/>
        </p:nvSpPr>
        <p:spPr bwMode="auto">
          <a:xfrm>
            <a:off x="7170601"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pic>
        <p:nvPicPr>
          <p:cNvPr id="9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2134297"/>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 name="Rounded Rectangle 124"/>
          <p:cNvSpPr/>
          <p:nvPr/>
        </p:nvSpPr>
        <p:spPr bwMode="auto">
          <a:xfrm>
            <a:off x="3355933" y="22582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7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1769391"/>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Rounded Rectangle 129"/>
          <p:cNvSpPr/>
          <p:nvPr/>
        </p:nvSpPr>
        <p:spPr bwMode="auto">
          <a:xfrm>
            <a:off x="3259001"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418765366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28C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493710971"/>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CLI, Web &amp; FOS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 with FOS 5.0.1+</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Secure</a:t>
                      </a:r>
                      <a:r>
                        <a:rPr lang="en-US" sz="900" baseline="0" dirty="0" smtClean="0">
                          <a:solidFill>
                            <a:srgbClr val="000000"/>
                          </a:solidFill>
                        </a:rPr>
                        <a:t> Remote LAN Edge Convergence</a:t>
                      </a:r>
                      <a:endParaRPr lang="en-US" sz="900" dirty="0">
                        <a:solidFill>
                          <a:srgbClr val="000000"/>
                        </a:solidFill>
                      </a:endParaRPr>
                    </a:p>
                  </a:txBody>
                  <a:tcPr marL="61703" marR="61703" marT="26030" marB="26030" anchor="ctr" horzOverflow="overflow"/>
                </a:tc>
              </a:tr>
            </a:tbl>
          </a:graphicData>
        </a:graphic>
      </p:graphicFrame>
      <p:pic>
        <p:nvPicPr>
          <p:cNvPr id="2" name="Picture 1" descr="FSW-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84013" y="1144410"/>
            <a:ext cx="3420000" cy="848320"/>
          </a:xfrm>
          <a:prstGeom prst="rect">
            <a:avLst/>
          </a:prstGeom>
        </p:spPr>
      </p:pic>
      <p:pic>
        <p:nvPicPr>
          <p:cNvPr id="3" name="Picture 2" descr="FSW-28C-B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84013" y="1887360"/>
            <a:ext cx="3420000" cy="846764"/>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1220" y="2303100"/>
            <a:ext cx="372259" cy="54720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 </a:t>
            </a:r>
          </a:p>
          <a:p>
            <a:pPr marL="343047" indent="-343047" defTabSz="914417">
              <a:spcBef>
                <a:spcPct val="20000"/>
              </a:spcBef>
              <a:buClr>
                <a:schemeClr val="accent6"/>
              </a:buClr>
              <a:buFont typeface="+mj-ea"/>
              <a:buAutoNum type="circleNumDbPlain"/>
            </a:pPr>
            <a:r>
              <a:rPr lang="en-US" sz="1000" dirty="0"/>
              <a:t>8x GE RJ45 Switch Ports</a:t>
            </a:r>
          </a:p>
        </p:txBody>
      </p:sp>
    </p:spTree>
    <p:extLst>
      <p:ext uri="{BB962C8B-B14F-4D97-AF65-F5344CB8AC3E}">
        <p14:creationId xmlns:p14="http://schemas.microsoft.com/office/powerpoint/2010/main" val="249372389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161193803"/>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N/A</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unmanaged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62 W</a:t>
                      </a:r>
                      <a:endParaRPr lang="en-US" sz="900" dirty="0">
                        <a:solidFill>
                          <a:srgbClr val="000000"/>
                        </a:solidFill>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Installation of up to 4 wireless FAPs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No</a:t>
                      </a:r>
                      <a:endParaRPr lang="en-US" sz="900" dirty="0">
                        <a:solidFill>
                          <a:srgbClr val="000000"/>
                        </a:solidFill>
                      </a:endParaRPr>
                    </a:p>
                  </a:txBody>
                  <a:tcPr marL="61703" marR="61703" marT="26030" marB="26030" anchor="ctr" horzOverflow="overflow"/>
                </a:tc>
              </a:tr>
            </a:tbl>
          </a:graphicData>
        </a:graphic>
      </p:graphicFrame>
      <p:pic>
        <p:nvPicPr>
          <p:cNvPr id="4098" name="Picture 2"/>
          <p:cNvPicPr>
            <a:picLocks noChangeAspect="1" noChangeArrowheads="1"/>
          </p:cNvPicPr>
          <p:nvPr/>
        </p:nvPicPr>
        <p:blipFill>
          <a:blip r:embed="rId2"/>
          <a:srcRect/>
          <a:stretch>
            <a:fillRect/>
          </a:stretch>
        </p:blipFill>
        <p:spPr bwMode="auto">
          <a:xfrm>
            <a:off x="1184013" y="1356379"/>
            <a:ext cx="3420000" cy="1167092"/>
          </a:xfrm>
          <a:prstGeom prst="rect">
            <a:avLst/>
          </a:prstGeom>
          <a:noFill/>
          <a:ln w="9525">
            <a:noFill/>
            <a:miter lim="800000"/>
            <a:headEnd/>
            <a:tailEnd/>
          </a:ln>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303100"/>
            <a:ext cx="372259" cy="54720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303100"/>
            <a:ext cx="372258" cy="547200"/>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Ports </a:t>
            </a:r>
          </a:p>
          <a:p>
            <a:pPr marL="343047" indent="-343047" defTabSz="914417">
              <a:spcBef>
                <a:spcPct val="20000"/>
              </a:spcBef>
              <a:buClr>
                <a:schemeClr val="accent6"/>
              </a:buClr>
              <a:buFont typeface="+mj-ea"/>
              <a:buAutoNum type="circleNumDbPlain"/>
            </a:pPr>
            <a:r>
              <a:rPr lang="en-US" sz="1000" dirty="0"/>
              <a:t>4x GE PoE Ports</a:t>
            </a:r>
          </a:p>
        </p:txBody>
      </p:sp>
    </p:spTree>
    <p:extLst>
      <p:ext uri="{BB962C8B-B14F-4D97-AF65-F5344CB8AC3E}">
        <p14:creationId xmlns:p14="http://schemas.microsoft.com/office/powerpoint/2010/main" val="346235187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54320680"/>
              </p:ext>
            </p:extLst>
          </p:nvPr>
        </p:nvGraphicFramePr>
        <p:xfrm>
          <a:off x="457200" y="2914650"/>
          <a:ext cx="8305800" cy="8465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 </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75W</a:t>
                      </a:r>
                      <a:endParaRPr lang="en-US" sz="900" dirty="0">
                        <a:solidFill>
                          <a:srgbClr val="000000"/>
                        </a:solidFill>
                      </a:endParaRPr>
                    </a:p>
                  </a:txBody>
                  <a:tcPr marL="61703" marR="61703" marT="26030" marB="26030" anchor="ctr" horzOverflow="overflow"/>
                </a:tc>
              </a:tr>
            </a:tbl>
          </a:graphicData>
        </a:graphic>
      </p:graphicFrame>
      <p:pic>
        <p:nvPicPr>
          <p:cNvPr id="4" name="Picture 3"/>
          <p:cNvPicPr>
            <a:picLocks noChangeAspect="1"/>
          </p:cNvPicPr>
          <p:nvPr/>
        </p:nvPicPr>
        <p:blipFill>
          <a:blip r:embed="rId2"/>
          <a:stretch>
            <a:fillRect/>
          </a:stretch>
        </p:blipFill>
        <p:spPr>
          <a:xfrm>
            <a:off x="734013" y="1380715"/>
            <a:ext cx="4320000" cy="111841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303100"/>
            <a:ext cx="372259" cy="547200"/>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5738" y="2303100"/>
            <a:ext cx="372258" cy="547200"/>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303100"/>
            <a:ext cx="372259" cy="547200"/>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PoE GE RJ45 </a:t>
            </a:r>
          </a:p>
          <a:p>
            <a:pPr marL="343047" indent="-343047" defTabSz="914417">
              <a:spcBef>
                <a:spcPct val="20000"/>
              </a:spcBef>
              <a:buClr>
                <a:schemeClr val="accent6"/>
              </a:buClr>
              <a:buFont typeface="+mj-ea"/>
              <a:buAutoNum type="circleNumDbPlain"/>
            </a:pPr>
            <a:r>
              <a:rPr lang="en-US" sz="1000" dirty="0"/>
              <a:t>2x pairs Shared GE ports</a:t>
            </a:r>
          </a:p>
        </p:txBody>
      </p:sp>
    </p:spTree>
    <p:extLst>
      <p:ext uri="{BB962C8B-B14F-4D97-AF65-F5344CB8AC3E}">
        <p14:creationId xmlns:p14="http://schemas.microsoft.com/office/powerpoint/2010/main" val="170233398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124B-POE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050554174"/>
              </p:ext>
            </p:extLst>
          </p:nvPr>
        </p:nvGraphicFramePr>
        <p:xfrm>
          <a:off x="457200" y="2914650"/>
          <a:ext cx="8305800" cy="8465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64</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Network Latency (64bytes)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&lt;20 </a:t>
                      </a:r>
                      <a:r>
                        <a:rPr lang="el-GR" sz="900" kern="1200" dirty="0" smtClean="0">
                          <a:solidFill>
                            <a:srgbClr val="000000"/>
                          </a:solidFill>
                          <a:effectLst/>
                        </a:rPr>
                        <a:t>μs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100 W</a:t>
                      </a:r>
                      <a:endParaRPr lang="en-US" sz="900" dirty="0">
                        <a:solidFill>
                          <a:srgbClr val="000000"/>
                        </a:solidFill>
                      </a:endParaRPr>
                    </a:p>
                  </a:txBody>
                  <a:tcPr marL="61703" marR="61703" marT="26030" marB="26030" anchor="ctr" horzOverflow="overflow"/>
                </a:tc>
              </a:tr>
            </a:tbl>
          </a:graphicData>
        </a:graphic>
      </p:graphicFrame>
      <p:pic>
        <p:nvPicPr>
          <p:cNvPr id="9" name="Picture 8"/>
          <p:cNvPicPr>
            <a:picLocks noChangeAspect="1"/>
          </p:cNvPicPr>
          <p:nvPr/>
        </p:nvPicPr>
        <p:blipFill>
          <a:blip r:embed="rId2"/>
          <a:stretch>
            <a:fillRect/>
          </a:stretch>
        </p:blipFill>
        <p:spPr>
          <a:xfrm>
            <a:off x="734013" y="1524850"/>
            <a:ext cx="4320000" cy="830149"/>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5102"/>
            <a:ext cx="372259" cy="547200"/>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5738" y="2303100"/>
            <a:ext cx="372258" cy="547200"/>
          </a:xfrm>
          <a:prstGeom prst="rect">
            <a:avLst/>
          </a:prstGeom>
        </p:spPr>
      </p:pic>
      <p:sp>
        <p:nvSpPr>
          <p:cNvPr id="1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12x FE Ports</a:t>
            </a:r>
          </a:p>
          <a:p>
            <a:pPr marL="343047" indent="-343047" defTabSz="914417">
              <a:spcBef>
                <a:spcPct val="20000"/>
              </a:spcBef>
              <a:buClr>
                <a:schemeClr val="accent6"/>
              </a:buClr>
              <a:buFont typeface="+mj-ea"/>
              <a:buAutoNum type="circleNumDbPlain"/>
            </a:pPr>
            <a:r>
              <a:rPr lang="en-US" sz="1000" dirty="0"/>
              <a:t>12x FE PoE Ports</a:t>
            </a:r>
          </a:p>
          <a:p>
            <a:pPr marL="343047" indent="-343047" defTabSz="914417">
              <a:spcBef>
                <a:spcPct val="20000"/>
              </a:spcBef>
              <a:buClr>
                <a:schemeClr val="accent6"/>
              </a:buClr>
              <a:buFont typeface="+mj-ea"/>
              <a:buAutoNum type="circleNumDbPlain"/>
            </a:pPr>
            <a:r>
              <a:rPr lang="en-US" sz="1000" dirty="0"/>
              <a:t>2x pairs Shared GE ports</a:t>
            </a:r>
          </a:p>
        </p:txBody>
      </p:sp>
    </p:spTree>
    <p:extLst>
      <p:ext uri="{BB962C8B-B14F-4D97-AF65-F5344CB8AC3E}">
        <p14:creationId xmlns:p14="http://schemas.microsoft.com/office/powerpoint/2010/main" val="329559784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395665019"/>
              </p:ext>
            </p:extLst>
          </p:nvPr>
        </p:nvGraphicFramePr>
        <p:xfrm>
          <a:off x="457200" y="2914650"/>
          <a:ext cx="8305800" cy="84581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2324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Network Latency (64bytes)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&lt;1 </a:t>
                      </a:r>
                      <a:r>
                        <a:rPr lang="el-GR" sz="900" kern="1200" dirty="0" smtClean="0">
                          <a:solidFill>
                            <a:srgbClr val="000000"/>
                          </a:solidFill>
                          <a:effectLst/>
                        </a:rPr>
                        <a:t>μs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bl>
          </a:graphicData>
        </a:graphic>
      </p:graphicFrame>
      <p:pic>
        <p:nvPicPr>
          <p:cNvPr id="2" name="Picture 1" descr="FortiSwitch_124D_Front_Top_300ppi-2.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4013" y="1462925"/>
            <a:ext cx="4320000" cy="95400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24x GE RJ45 Ports</a:t>
            </a:r>
          </a:p>
          <a:p>
            <a:pPr marL="343047" indent="-343047" defTabSz="914417">
              <a:spcBef>
                <a:spcPct val="20000"/>
              </a:spcBef>
              <a:buClr>
                <a:schemeClr val="accent6"/>
              </a:buClr>
              <a:buFont typeface="+mj-ea"/>
              <a:buAutoNum type="circleNumDbPlain"/>
            </a:pPr>
            <a:r>
              <a:rPr lang="en-US" sz="1000" dirty="0"/>
              <a:t>2x GE SFP Slots</a:t>
            </a:r>
          </a:p>
        </p:txBody>
      </p:sp>
    </p:spTree>
    <p:extLst>
      <p:ext uri="{BB962C8B-B14F-4D97-AF65-F5344CB8AC3E}">
        <p14:creationId xmlns:p14="http://schemas.microsoft.com/office/powerpoint/2010/main" val="199202836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853165122"/>
              </p:ext>
            </p:extLst>
          </p:nvPr>
        </p:nvGraphicFramePr>
        <p:xfrm>
          <a:off x="457200" y="2914650"/>
          <a:ext cx="8305800" cy="8465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Network Latency (64bytes)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&lt;1 </a:t>
                      </a:r>
                      <a:r>
                        <a:rPr lang="el-GR" sz="900" kern="1200" dirty="0" smtClean="0">
                          <a:solidFill>
                            <a:srgbClr val="000000"/>
                          </a:solidFill>
                          <a:effectLst/>
                        </a:rPr>
                        <a:t>μs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100 W</a:t>
                      </a:r>
                      <a:endParaRPr lang="en-US" sz="900" dirty="0">
                        <a:solidFill>
                          <a:srgbClr val="000000"/>
                        </a:solidFill>
                      </a:endParaRPr>
                    </a:p>
                  </a:txBody>
                  <a:tcPr marL="61703" marR="61703" marT="26030" marB="26030" anchor="ctr" horzOverflow="overflow"/>
                </a:tc>
              </a:tr>
            </a:tbl>
          </a:graphicData>
        </a:graphic>
      </p:graphicFrame>
      <p:pic>
        <p:nvPicPr>
          <p:cNvPr id="2" name="Picture 1" descr="FortiSwitch124D-POE_top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5430" y="181841"/>
            <a:ext cx="5180492" cy="345477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80" y="2295102"/>
            <a:ext cx="372258" cy="547200"/>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12x GE RJ45 Ports</a:t>
            </a:r>
          </a:p>
          <a:p>
            <a:pPr marL="343047" indent="-343047" defTabSz="914417">
              <a:spcBef>
                <a:spcPct val="20000"/>
              </a:spcBef>
              <a:buClr>
                <a:schemeClr val="accent6"/>
              </a:buClr>
              <a:buFont typeface="+mj-ea"/>
              <a:buAutoNum type="circleNumDbPlain"/>
            </a:pPr>
            <a:r>
              <a:rPr lang="en-US" sz="1000" dirty="0"/>
              <a:t>12x GE RJ45 PoE Ports</a:t>
            </a:r>
          </a:p>
          <a:p>
            <a:pPr marL="343047" indent="-343047" defTabSz="914417">
              <a:spcBef>
                <a:spcPct val="20000"/>
              </a:spcBef>
              <a:buClr>
                <a:schemeClr val="accent6"/>
              </a:buClr>
              <a:buFont typeface="+mj-ea"/>
              <a:buAutoNum type="circleNumDbPlain"/>
            </a:pPr>
            <a:r>
              <a:rPr lang="en-US" sz="1000" dirty="0"/>
              <a:t>2x GE SFP Slots</a:t>
            </a:r>
          </a:p>
        </p:txBody>
      </p:sp>
    </p:spTree>
    <p:extLst>
      <p:ext uri="{BB962C8B-B14F-4D97-AF65-F5344CB8AC3E}">
        <p14:creationId xmlns:p14="http://schemas.microsoft.com/office/powerpoint/2010/main" val="326258232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531593097"/>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180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8x </a:t>
            </a:r>
            <a:r>
              <a:rPr lang="en-US" sz="1000" dirty="0"/>
              <a:t>GE </a:t>
            </a:r>
            <a:r>
              <a:rPr lang="en-US" sz="1000" dirty="0" smtClean="0"/>
              <a:t>RJ45 Ports</a:t>
            </a:r>
          </a:p>
          <a:p>
            <a:pPr marL="343047" indent="-343047" defTabSz="914417">
              <a:spcBef>
                <a:spcPct val="20000"/>
              </a:spcBef>
              <a:buClr>
                <a:schemeClr val="accent6"/>
              </a:buClr>
              <a:buFont typeface="+mj-ea"/>
              <a:buAutoNum type="circleNumDbPlain"/>
            </a:pPr>
            <a:r>
              <a:rPr lang="en-US" sz="1000" dirty="0" smtClean="0"/>
              <a:t>12 </a:t>
            </a:r>
            <a:r>
              <a:rPr lang="en-US" sz="1000" dirty="0"/>
              <a:t>x GE RJ45 POE/POE+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a:t>4x </a:t>
            </a:r>
            <a:r>
              <a:rPr lang="en-US" sz="1000" dirty="0" smtClean="0"/>
              <a:t>pairs shared media GE Ports</a:t>
            </a:r>
            <a:endParaRPr lang="en-US" sz="1000"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3480" y="2295102"/>
            <a:ext cx="372258" cy="547200"/>
          </a:xfrm>
          <a:prstGeom prst="rect">
            <a:avLst/>
          </a:prstGeom>
        </p:spPr>
      </p:pic>
      <p:pic>
        <p:nvPicPr>
          <p:cNvPr id="4" name="Picture 3" descr="FSW-224D-POE_Ft-Top.png"/>
          <p:cNvPicPr>
            <a:picLocks noChangeAspect="1"/>
          </p:cNvPicPr>
          <p:nvPr/>
        </p:nvPicPr>
        <p:blipFill rotWithShape="1">
          <a:blip r:embed="rId4">
            <a:extLst>
              <a:ext uri="{28A0092B-C50C-407E-A947-70E740481C1C}">
                <a14:useLocalDpi xmlns:a14="http://schemas.microsoft.com/office/drawing/2010/main" val="0"/>
              </a:ext>
            </a:extLst>
          </a:blip>
          <a:srcRect l="6139" t="14910" r="5237" b="12242"/>
          <a:stretch/>
        </p:blipFill>
        <p:spPr>
          <a:xfrm>
            <a:off x="734013" y="1512804"/>
            <a:ext cx="4320000" cy="854242"/>
          </a:xfrm>
          <a:prstGeom prst="rect">
            <a:avLst/>
          </a:prstGeom>
        </p:spPr>
      </p:pic>
    </p:spTree>
    <p:extLst>
      <p:ext uri="{BB962C8B-B14F-4D97-AF65-F5344CB8AC3E}">
        <p14:creationId xmlns:p14="http://schemas.microsoft.com/office/powerpoint/2010/main" val="96566514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224D-FPOE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789806651"/>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3" name="Picture 2"/>
          <p:cNvPicPr>
            <a:picLocks noChangeAspect="1"/>
          </p:cNvPicPr>
          <p:nvPr/>
        </p:nvPicPr>
        <p:blipFill>
          <a:blip r:embed="rId2"/>
          <a:stretch>
            <a:fillRect/>
          </a:stretch>
        </p:blipFill>
        <p:spPr>
          <a:xfrm>
            <a:off x="734013" y="1511339"/>
            <a:ext cx="4320000" cy="878373"/>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5102"/>
            <a:ext cx="372260" cy="547200"/>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 x GE </a:t>
            </a:r>
            <a:r>
              <a:rPr lang="en-US" sz="1000" dirty="0" smtClean="0"/>
              <a:t>RJ45 POE</a:t>
            </a:r>
            <a:r>
              <a:rPr lang="en-US" sz="1000" dirty="0"/>
              <a:t>/POE</a:t>
            </a:r>
            <a:r>
              <a:rPr lang="en-US" sz="1000" dirty="0" smtClean="0"/>
              <a:t>+ </a:t>
            </a:r>
            <a:r>
              <a:rPr lang="en-US" sz="1000" dirty="0"/>
              <a:t>Ports</a:t>
            </a:r>
          </a:p>
          <a:p>
            <a:pPr marL="343047" indent="-343047" defTabSz="914417">
              <a:spcBef>
                <a:spcPct val="20000"/>
              </a:spcBef>
              <a:buClr>
                <a:schemeClr val="accent6"/>
              </a:buClr>
              <a:buFont typeface="+mj-ea"/>
              <a:buAutoNum type="circleNumDbPlain"/>
            </a:pPr>
            <a:r>
              <a:rPr lang="en-US" sz="1000" dirty="0"/>
              <a:t>4x GE SFP slots</a:t>
            </a:r>
          </a:p>
        </p:txBody>
      </p:sp>
    </p:spTree>
    <p:extLst>
      <p:ext uri="{BB962C8B-B14F-4D97-AF65-F5344CB8AC3E}">
        <p14:creationId xmlns:p14="http://schemas.microsoft.com/office/powerpoint/2010/main" val="353366173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248D-FPOE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889855626"/>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104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2" name="Picture 1"/>
          <p:cNvPicPr>
            <a:picLocks noChangeAspect="1"/>
          </p:cNvPicPr>
          <p:nvPr/>
        </p:nvPicPr>
        <p:blipFill rotWithShape="1">
          <a:blip r:embed="rId2"/>
          <a:srcRect l="4460" t="30500" r="3536" b="30243"/>
          <a:stretch/>
        </p:blipFill>
        <p:spPr>
          <a:xfrm>
            <a:off x="734013" y="1328201"/>
            <a:ext cx="4320000" cy="1316175"/>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5102"/>
            <a:ext cx="372260" cy="547200"/>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 x GE </a:t>
            </a:r>
            <a:r>
              <a:rPr lang="en-US" sz="1000" dirty="0" smtClean="0"/>
              <a:t>RJ45 POE</a:t>
            </a:r>
            <a:r>
              <a:rPr lang="en-US" sz="1000" dirty="0"/>
              <a:t>/POE</a:t>
            </a:r>
            <a:r>
              <a:rPr lang="en-US" sz="1000" dirty="0" smtClean="0"/>
              <a:t>+ </a:t>
            </a:r>
            <a:r>
              <a:rPr lang="en-US" sz="1000" dirty="0"/>
              <a:t>Ports</a:t>
            </a:r>
          </a:p>
          <a:p>
            <a:pPr marL="343047" indent="-343047" defTabSz="914417">
              <a:spcBef>
                <a:spcPct val="20000"/>
              </a:spcBef>
              <a:buClr>
                <a:schemeClr val="accent6"/>
              </a:buClr>
              <a:buFont typeface="+mj-ea"/>
              <a:buAutoNum type="circleNumDbPlain"/>
            </a:pPr>
            <a:r>
              <a:rPr lang="en-US" sz="1000" dirty="0"/>
              <a:t>4x GE SFP slots</a:t>
            </a:r>
          </a:p>
        </p:txBody>
      </p:sp>
    </p:spTree>
    <p:extLst>
      <p:ext uri="{BB962C8B-B14F-4D97-AF65-F5344CB8AC3E}">
        <p14:creationId xmlns:p14="http://schemas.microsoft.com/office/powerpoint/2010/main" val="124509520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smtClean="0"/>
              <a:t>FortiGate/FortiWiFi 30D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497611889"/>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800 / 800 / 800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algn="ctr"/>
                      <a:r>
                        <a:rPr lang="en-US" sz="900" b="0" i="0" dirty="0" smtClean="0">
                          <a:solidFill>
                            <a:srgbClr val="000000"/>
                          </a:solidFill>
                          <a:latin typeface="+mn-lt"/>
                        </a:rPr>
                        <a:t>150 Mbps</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solidFill>
                      <a:schemeClr val="accent4">
                        <a:lumMod val="20000"/>
                        <a:lumOff val="80000"/>
                      </a:schemeClr>
                    </a:solidFill>
                  </a:tcPr>
                </a:tc>
                <a:tc>
                  <a:txBody>
                    <a:bodyPr/>
                    <a:lstStyle/>
                    <a:p>
                      <a:pPr algn="ctr"/>
                      <a:r>
                        <a:rPr lang="en-US" sz="900" dirty="0" smtClean="0">
                          <a:solidFill>
                            <a:srgbClr val="000000"/>
                          </a:solidFill>
                        </a:rPr>
                        <a:t>8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solidFill>
                      <a:schemeClr val="accent4">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solidFill>
                      <a:schemeClr val="accent4">
                        <a:lumMod val="20000"/>
                        <a:lumOff val="80000"/>
                      </a:schemeClr>
                    </a:solidFill>
                  </a:tcPr>
                </a:tc>
                <a:tc>
                  <a:txBody>
                    <a:bodyPr/>
                    <a:lstStyle/>
                    <a:p>
                      <a:pPr algn="ctr"/>
                      <a:r>
                        <a:rPr lang="en-US" sz="900" b="0" i="0" dirty="0" smtClean="0">
                          <a:solidFill>
                            <a:srgbClr val="000000"/>
                          </a:solidFill>
                          <a:latin typeface="+mn-lt"/>
                        </a:rPr>
                        <a:t>30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solidFill>
                      <a:schemeClr val="accent4">
                        <a:lumMod val="20000"/>
                        <a:lumOff val="80000"/>
                      </a:schemeClr>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200 K</a:t>
                      </a:r>
                    </a:p>
                  </a:txBody>
                  <a:tcPr marL="61703" marR="61703" marT="26030" marB="26030"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algn="ctr"/>
                      <a:r>
                        <a:rPr lang="en-US" sz="900" b="0" i="0" dirty="0" smtClean="0">
                          <a:solidFill>
                            <a:srgbClr val="000000"/>
                          </a:solidFill>
                          <a:latin typeface="+mn-lt"/>
                        </a:rPr>
                        <a:t>-</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3.5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E4E4E4"/>
                    </a:solidFill>
                  </a:tcPr>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b="0" i="0" dirty="0" smtClean="0">
                          <a:solidFill>
                            <a:srgbClr val="000000"/>
                          </a:solidFill>
                          <a:latin typeface="+mn-lt"/>
                        </a:rPr>
                        <a:t>2/2</a:t>
                      </a:r>
                      <a:endParaRPr lang="en-US" sz="900" b="0" i="0" dirty="0">
                        <a:solidFill>
                          <a:srgbClr val="000000"/>
                        </a:solidFill>
                        <a:latin typeface="+mn-lt"/>
                      </a:endParaRPr>
                    </a:p>
                  </a:txBody>
                  <a:tcPr marL="61703" marR="61703" marT="26030" marB="26030" anchor="ctr" horzOverflow="overflow">
                    <a:solidFill>
                      <a:srgbClr val="E4E4E4"/>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chemeClr val="accent4">
                        <a:lumMod val="40000"/>
                        <a:lumOff val="60000"/>
                      </a:schemeClr>
                    </a:solidFill>
                  </a:tcPr>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rgbClr val="E4E4E4"/>
                    </a:solidFill>
                  </a:tcPr>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solidFill>
                      <a:srgbClr val="E4E4E4"/>
                    </a:solidFill>
                  </a:tcPr>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chemeClr val="accent4">
                        <a:lumMod val="40000"/>
                        <a:lumOff val="60000"/>
                      </a:schemeClr>
                    </a:solidFill>
                  </a:tcPr>
                </a:tc>
                <a:tc>
                  <a:txBody>
                    <a:bodyPr/>
                    <a:lstStyle/>
                    <a:p>
                      <a:r>
                        <a:rPr lang="en-US" sz="900" b="1" kern="1200" dirty="0" smtClean="0">
                          <a:solidFill>
                            <a:srgbClr val="000000"/>
                          </a:solidFill>
                          <a:effectLst/>
                        </a:rPr>
                        <a:t>Concurrent SSL-VPN Users</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bl>
          </a:graphicData>
        </a:graphic>
      </p:graphicFrame>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1256988" y="1147267"/>
            <a:ext cx="3274049" cy="1693441"/>
          </a:xfrm>
          <a:prstGeom prst="rect">
            <a:avLst/>
          </a:prstGeom>
        </p:spPr>
      </p:pic>
      <p:sp>
        <p:nvSpPr>
          <p:cNvPr id="1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Switch Ports</a:t>
            </a:r>
          </a:p>
          <a:p>
            <a:pPr marL="343047" indent="-343047" defTabSz="914417">
              <a:spcBef>
                <a:spcPct val="20000"/>
              </a:spcBef>
              <a:buClr>
                <a:schemeClr val="accent6"/>
              </a:buClr>
              <a:buFont typeface="+mj-ea"/>
              <a:buAutoNum type="circleNumDbPlain"/>
            </a:pPr>
            <a:r>
              <a:rPr lang="en-US" sz="1000" dirty="0"/>
              <a:t>1x GE RJ45 WAN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WiFi Variant</a:t>
            </a:r>
            <a:r>
              <a:rPr lang="en-US" sz="1000" dirty="0" smtClean="0"/>
              <a:t>: 802.11a</a:t>
            </a:r>
            <a:r>
              <a:rPr lang="en-US" sz="1000" dirty="0"/>
              <a:t>/b/g/n</a:t>
            </a:r>
          </a:p>
          <a:p>
            <a:pPr defTabSz="914417">
              <a:spcBef>
                <a:spcPct val="20000"/>
              </a:spcBef>
              <a:buClr>
                <a:schemeClr val="accent6"/>
              </a:buClr>
            </a:pPr>
            <a:endParaRPr lang="en-US" sz="1000" dirty="0"/>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65738" y="2297091"/>
            <a:ext cx="371569" cy="547200"/>
          </a:xfrm>
          <a:prstGeom prst="rect">
            <a:avLst/>
          </a:prstGeom>
        </p:spPr>
      </p:pic>
      <p:cxnSp>
        <p:nvCxnSpPr>
          <p:cNvPr id="20" name="Straight Connector 19"/>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 name="Picture 1" descr="WiFi-a-b-g-n.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88406" y="2297091"/>
            <a:ext cx="371646" cy="547200"/>
          </a:xfrm>
          <a:prstGeom prst="rect">
            <a:avLst/>
          </a:prstGeom>
        </p:spPr>
      </p:pic>
      <p:sp>
        <p:nvSpPr>
          <p:cNvPr id="22" name="Oval 21"/>
          <p:cNvSpPr/>
          <p:nvPr/>
        </p:nvSpPr>
        <p:spPr bwMode="auto">
          <a:xfrm>
            <a:off x="4082630" y="143755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 name="Rectangle 3"/>
          <p:cNvSpPr/>
          <p:nvPr/>
        </p:nvSpPr>
        <p:spPr bwMode="invGray">
          <a:xfrm>
            <a:off x="2131236" y="1745140"/>
            <a:ext cx="1111291" cy="281159"/>
          </a:xfrm>
          <a:prstGeom prst="rect">
            <a:avLst/>
          </a:prstGeom>
          <a:solidFill>
            <a:schemeClr val="bg1"/>
          </a:solidFill>
          <a:ln w="9525">
            <a:noFill/>
            <a:round/>
            <a:headEnd/>
            <a:tailEnd/>
          </a:ln>
          <a:extLst/>
        </p:spPr>
        <p:txBody>
          <a:bodyPr wrap="square" rtlCol="0" anchor="ctr"/>
          <a:lstStyle/>
          <a:p>
            <a:pPr algn="ctr" defTabSz="342879"/>
            <a:endParaRPr lang="en-US" sz="2000" dirty="0" smtClean="0"/>
          </a:p>
        </p:txBody>
      </p:sp>
      <p:sp>
        <p:nvSpPr>
          <p:cNvPr id="21" name="Oval 20"/>
          <p:cNvSpPr/>
          <p:nvPr/>
        </p:nvSpPr>
        <p:spPr bwMode="auto">
          <a:xfrm>
            <a:off x="2255402" y="17355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2896041" y="172843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70238211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324B-POE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60697417"/>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FOS,</a:t>
                      </a:r>
                      <a:r>
                        <a:rPr lang="en-US" sz="900" b="0" i="0" baseline="0" dirty="0" smtClean="0">
                          <a:solidFill>
                            <a:srgbClr val="000000"/>
                          </a:solidFill>
                          <a:latin typeface="+mn-lt"/>
                        </a:rPr>
                        <a:t> </a:t>
                      </a:r>
                      <a:r>
                        <a:rPr lang="en-US" sz="900" b="0" i="0" dirty="0" smtClean="0">
                          <a:solidFill>
                            <a:srgbClr val="000000"/>
                          </a:solidFill>
                          <a:latin typeface="+mn-lt"/>
                        </a:rPr>
                        <a:t>Web, &amp; CLI</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180 W</a:t>
                      </a:r>
                      <a:endParaRPr lang="en-US" sz="900" dirty="0">
                        <a:solidFill>
                          <a:srgbClr val="000000"/>
                        </a:solidFill>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 with FOS 5.0.1+</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Secure</a:t>
                      </a:r>
                      <a:r>
                        <a:rPr lang="en-US" sz="900" baseline="0" dirty="0" smtClean="0">
                          <a:solidFill>
                            <a:srgbClr val="000000"/>
                          </a:solidFill>
                        </a:rPr>
                        <a:t> LAN Edge</a:t>
                      </a:r>
                    </a:p>
                    <a:p>
                      <a:pPr algn="ctr"/>
                      <a:r>
                        <a:rPr lang="en-US" sz="900" baseline="0" dirty="0" smtClean="0">
                          <a:solidFill>
                            <a:srgbClr val="000000"/>
                          </a:solidFill>
                        </a:rPr>
                        <a:t>Convergence</a:t>
                      </a:r>
                      <a:endParaRPr lang="en-US" sz="900" dirty="0">
                        <a:solidFill>
                          <a:srgbClr val="000000"/>
                        </a:solidFill>
                      </a:endParaRPr>
                    </a:p>
                  </a:txBody>
                  <a:tcPr marL="61703" marR="61703" marT="26030" marB="26030" anchor="ctr" horzOverflow="overflow"/>
                </a:tc>
              </a:tr>
            </a:tbl>
          </a:graphicData>
        </a:graphic>
      </p:graphicFrame>
      <p:pic>
        <p:nvPicPr>
          <p:cNvPr id="1026" name="Picture 2"/>
          <p:cNvPicPr>
            <a:picLocks noChangeAspect="1" noChangeArrowheads="1"/>
          </p:cNvPicPr>
          <p:nvPr/>
        </p:nvPicPr>
        <p:blipFill rotWithShape="1">
          <a:blip r:embed="rId2">
            <a:clrChange>
              <a:clrFrom>
                <a:srgbClr val="FFFFFF"/>
              </a:clrFrom>
              <a:clrTo>
                <a:srgbClr val="FFFFFF">
                  <a:alpha val="0"/>
                </a:srgbClr>
              </a:clrTo>
            </a:clrChange>
          </a:blip>
          <a:srcRect b="5698"/>
          <a:stretch/>
        </p:blipFill>
        <p:spPr bwMode="auto">
          <a:xfrm>
            <a:off x="959180" y="910245"/>
            <a:ext cx="4320000" cy="1953208"/>
          </a:xfrm>
          <a:prstGeom prst="rect">
            <a:avLst/>
          </a:prstGeom>
          <a:noFill/>
          <a:ln w="9525">
            <a:noFill/>
            <a:miter lim="800000"/>
            <a:headEnd/>
            <a:tailEnd/>
          </a:ln>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9101"/>
            <a:ext cx="372259" cy="54720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9101"/>
            <a:ext cx="372259" cy="547200"/>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5738" y="2299101"/>
            <a:ext cx="372258" cy="547200"/>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37996" y="2299101"/>
            <a:ext cx="372260" cy="547200"/>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with GE </a:t>
            </a:r>
            <a:r>
              <a:rPr lang="en-US" sz="1000" dirty="0" smtClean="0"/>
              <a:t>RJ45 POE+ ports</a:t>
            </a:r>
            <a:endParaRPr lang="en-US" sz="1000" dirty="0"/>
          </a:p>
          <a:p>
            <a:pPr marL="343047" indent="-343047" defTabSz="914417">
              <a:spcBef>
                <a:spcPct val="20000"/>
              </a:spcBef>
              <a:buClr>
                <a:schemeClr val="accent6"/>
              </a:buClr>
              <a:buFont typeface="+mj-ea"/>
              <a:buAutoNum type="circleNumDbPlain"/>
            </a:pPr>
            <a:r>
              <a:rPr lang="en-US" sz="1000" dirty="0"/>
              <a:t>16x with GE RJ45 </a:t>
            </a:r>
            <a:r>
              <a:rPr lang="en-US" sz="1000" dirty="0" smtClean="0"/>
              <a:t>POE ports</a:t>
            </a:r>
            <a:endParaRPr lang="en-US" sz="1000" dirty="0"/>
          </a:p>
          <a:p>
            <a:pPr marL="343047" indent="-343047" defTabSz="914417">
              <a:spcBef>
                <a:spcPct val="20000"/>
              </a:spcBef>
              <a:buClr>
                <a:schemeClr val="accent6"/>
              </a:buClr>
              <a:buFont typeface="+mj-ea"/>
              <a:buAutoNum type="circleNumDbPlain"/>
            </a:pPr>
            <a:r>
              <a:rPr lang="en-US" sz="1000" dirty="0"/>
              <a:t>4x pairs Shared (POE) GE ports</a:t>
            </a:r>
          </a:p>
          <a:p>
            <a:pPr marL="343047" indent="-343047" defTabSz="914417">
              <a:spcBef>
                <a:spcPct val="20000"/>
              </a:spcBef>
              <a:buClr>
                <a:schemeClr val="accent6"/>
              </a:buClr>
              <a:buFont typeface="+mj-ea"/>
              <a:buAutoNum type="circleNumDbPlain"/>
            </a:pPr>
            <a:r>
              <a:rPr lang="en-US" sz="1000" dirty="0"/>
              <a:t>1x GE RJ45 </a:t>
            </a:r>
            <a:r>
              <a:rPr lang="en-US" sz="1000" dirty="0" err="1"/>
              <a:t>Mgmt</a:t>
            </a:r>
            <a:r>
              <a:rPr lang="en-US" sz="1000" dirty="0"/>
              <a:t> Port</a:t>
            </a:r>
          </a:p>
        </p:txBody>
      </p:sp>
    </p:spTree>
    <p:extLst>
      <p:ext uri="{BB962C8B-B14F-4D97-AF65-F5344CB8AC3E}">
        <p14:creationId xmlns:p14="http://schemas.microsoft.com/office/powerpoint/2010/main" val="140714341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348B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643334410"/>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96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FOS,</a:t>
                      </a:r>
                      <a:r>
                        <a:rPr lang="en-US" sz="900" b="0" i="0" baseline="0" dirty="0" smtClean="0">
                          <a:solidFill>
                            <a:srgbClr val="000000"/>
                          </a:solidFill>
                          <a:latin typeface="+mn-lt"/>
                        </a:rPr>
                        <a:t> </a:t>
                      </a:r>
                      <a:r>
                        <a:rPr lang="en-US" sz="900" b="0" i="0" dirty="0" smtClean="0">
                          <a:solidFill>
                            <a:srgbClr val="000000"/>
                          </a:solidFill>
                          <a:latin typeface="+mn-lt"/>
                        </a:rPr>
                        <a:t>Web, &amp; CLI</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 with FOS 5.0.1+</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Secure</a:t>
                      </a:r>
                      <a:r>
                        <a:rPr lang="en-US" sz="900" baseline="0" dirty="0" smtClean="0">
                          <a:solidFill>
                            <a:srgbClr val="000000"/>
                          </a:solidFill>
                        </a:rPr>
                        <a:t> LAN Edge</a:t>
                      </a:r>
                    </a:p>
                    <a:p>
                      <a:pPr algn="ctr"/>
                      <a:r>
                        <a:rPr lang="en-US" sz="900" baseline="0" dirty="0" smtClean="0">
                          <a:solidFill>
                            <a:srgbClr val="000000"/>
                          </a:solidFill>
                        </a:rPr>
                        <a:t>Convergence</a:t>
                      </a:r>
                      <a:endParaRPr lang="en-US" sz="900" dirty="0">
                        <a:solidFill>
                          <a:srgbClr val="000000"/>
                        </a:solidFill>
                      </a:endParaRPr>
                    </a:p>
                  </a:txBody>
                  <a:tcPr marL="61703" marR="61703" marT="26030" marB="26030" anchor="ctr" horzOverflow="overflow"/>
                </a:tc>
              </a:tr>
            </a:tbl>
          </a:graphicData>
        </a:graphic>
      </p:graphicFrame>
      <p:grpSp>
        <p:nvGrpSpPr>
          <p:cNvPr id="4" name="Group 3"/>
          <p:cNvGrpSpPr/>
          <p:nvPr/>
        </p:nvGrpSpPr>
        <p:grpSpPr>
          <a:xfrm>
            <a:off x="733847" y="1214271"/>
            <a:ext cx="4320331" cy="1451307"/>
            <a:chOff x="895724" y="1258005"/>
            <a:chExt cx="4320331" cy="1451307"/>
          </a:xfrm>
        </p:grpSpPr>
        <p:pic>
          <p:nvPicPr>
            <p:cNvPr id="3" name="Picture 2" descr="FSW-348B_Bk.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96055" y="1875628"/>
              <a:ext cx="4320000" cy="833684"/>
            </a:xfrm>
            <a:prstGeom prst="rect">
              <a:avLst/>
            </a:prstGeom>
          </p:spPr>
        </p:pic>
        <p:pic>
          <p:nvPicPr>
            <p:cNvPr id="2" name="Picture 1" descr="FSW-348B_Ft.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95724" y="1258005"/>
              <a:ext cx="4320000" cy="833682"/>
            </a:xfrm>
            <a:prstGeom prst="rect">
              <a:avLst/>
            </a:prstGeom>
          </p:spPr>
        </p:pic>
      </p:gr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5102"/>
            <a:ext cx="372259" cy="547200"/>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48x GE RJ45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a:t>2x pairs Shared GE ports</a:t>
            </a:r>
          </a:p>
        </p:txBody>
      </p:sp>
    </p:spTree>
    <p:extLst>
      <p:ext uri="{BB962C8B-B14F-4D97-AF65-F5344CB8AC3E}">
        <p14:creationId xmlns:p14="http://schemas.microsoft.com/office/powerpoint/2010/main" val="420276853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448B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964271517"/>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96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 with FOS 5.0.1+</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Secure</a:t>
                      </a:r>
                      <a:r>
                        <a:rPr lang="en-US" sz="900" baseline="0" dirty="0" smtClean="0">
                          <a:solidFill>
                            <a:srgbClr val="000000"/>
                          </a:solidFill>
                        </a:rPr>
                        <a:t> LAN Edge</a:t>
                      </a:r>
                    </a:p>
                    <a:p>
                      <a:pPr algn="ctr"/>
                      <a:r>
                        <a:rPr lang="en-US" sz="900" baseline="0" dirty="0" smtClean="0">
                          <a:solidFill>
                            <a:srgbClr val="000000"/>
                          </a:solidFill>
                        </a:rPr>
                        <a:t>Convergence</a:t>
                      </a:r>
                      <a:endParaRPr lang="en-US" sz="900" dirty="0">
                        <a:solidFill>
                          <a:srgbClr val="000000"/>
                        </a:solidFill>
                      </a:endParaRPr>
                    </a:p>
                  </a:txBody>
                  <a:tcPr marL="61703" marR="61703" marT="26030" marB="26030" anchor="ctr" horzOverflow="overflow"/>
                </a:tc>
              </a:tr>
            </a:tbl>
          </a:graphicData>
        </a:graphic>
      </p:graphicFrame>
      <p:pic>
        <p:nvPicPr>
          <p:cNvPr id="4" name="Picture 3"/>
          <p:cNvPicPr>
            <a:picLocks noChangeAspect="1"/>
          </p:cNvPicPr>
          <p:nvPr/>
        </p:nvPicPr>
        <p:blipFill>
          <a:blip r:embed="rId2"/>
          <a:stretch>
            <a:fillRect/>
          </a:stretch>
        </p:blipFill>
        <p:spPr>
          <a:xfrm>
            <a:off x="734013" y="1402852"/>
            <a:ext cx="4320000" cy="114701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startAt="4"/>
            </a:pPr>
            <a:r>
              <a:rPr lang="en-US" sz="1000" dirty="0"/>
              <a:t>48x GE RJ45 </a:t>
            </a:r>
            <a:r>
              <a:rPr lang="en-US" sz="1000" dirty="0" smtClean="0"/>
              <a:t>Ports</a:t>
            </a:r>
            <a:endParaRPr lang="en-US" sz="1000" dirty="0"/>
          </a:p>
          <a:p>
            <a:pPr marL="343047" indent="-343047" defTabSz="914417">
              <a:spcBef>
                <a:spcPct val="20000"/>
              </a:spcBef>
              <a:buClr>
                <a:schemeClr val="accent6"/>
              </a:buClr>
              <a:buFont typeface="+mj-ea"/>
              <a:buAutoNum type="circleNumDbPlain" startAt="4"/>
            </a:pPr>
            <a:r>
              <a:rPr lang="en-US" sz="1000" dirty="0"/>
              <a:t>2x </a:t>
            </a:r>
            <a:r>
              <a:rPr lang="en-US" sz="1000" dirty="0" smtClean="0"/>
              <a:t>10GE SFP</a:t>
            </a:r>
            <a:r>
              <a:rPr lang="en-US" sz="1000" dirty="0"/>
              <a:t>+ slots</a:t>
            </a:r>
          </a:p>
        </p:txBody>
      </p:sp>
    </p:spTree>
    <p:extLst>
      <p:ext uri="{BB962C8B-B14F-4D97-AF65-F5344CB8AC3E}">
        <p14:creationId xmlns:p14="http://schemas.microsoft.com/office/powerpoint/2010/main" val="300194997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62" name="Title 1"/>
          <p:cNvSpPr>
            <a:spLocks noGrp="1"/>
          </p:cNvSpPr>
          <p:nvPr>
            <p:ph type="title"/>
          </p:nvPr>
        </p:nvSpPr>
        <p:spPr>
          <a:prstGeom prst="rect">
            <a:avLst/>
          </a:prstGeom>
        </p:spPr>
        <p:txBody>
          <a:bodyPr anchor="ctr"/>
          <a:lstStyle/>
          <a:p>
            <a:pPr lvl="0"/>
            <a:r>
              <a:rPr lang="en-US" b="0" i="0" dirty="0" smtClean="0">
                <a:solidFill>
                  <a:srgbClr val="000000"/>
                </a:solidFill>
              </a:rPr>
              <a:t>FortiSwitch </a:t>
            </a:r>
            <a:r>
              <a:rPr lang="en-US" dirty="0">
                <a:solidFill>
                  <a:srgbClr val="000000"/>
                </a:solidFill>
              </a:rPr>
              <a:t>4</a:t>
            </a:r>
            <a:r>
              <a:rPr lang="en-US" dirty="0" smtClean="0">
                <a:solidFill>
                  <a:srgbClr val="000000"/>
                </a:solidFill>
              </a:rPr>
              <a:t>24D-FPOE</a:t>
            </a:r>
            <a:endParaRPr lang="en-US" b="0" i="0" dirty="0">
              <a:solidFill>
                <a:srgbClr val="000000"/>
              </a:solidFill>
            </a:endParaRPr>
          </a:p>
        </p:txBody>
      </p:sp>
      <p:sp>
        <p:nvSpPr>
          <p:cNvPr id="17" name="TextBox 16"/>
          <p:cNvSpPr txBox="1"/>
          <p:nvPr/>
        </p:nvSpPr>
        <p:spPr>
          <a:xfrm>
            <a:off x="179609" y="4294752"/>
            <a:ext cx="8454431" cy="300082"/>
          </a:xfrm>
          <a:prstGeom prst="rect">
            <a:avLst/>
          </a:prstGeom>
          <a:solidFill>
            <a:schemeClr val="accent6">
              <a:lumMod val="20000"/>
              <a:lumOff val="80000"/>
            </a:schemeClr>
          </a:solidFill>
        </p:spPr>
        <p:txBody>
          <a:bodyPr wrap="square" rtlCol="0">
            <a:spAutoFit/>
          </a:bodyPr>
          <a:lstStyle/>
          <a:p>
            <a:r>
              <a:rPr lang="en-US" i="1" dirty="0" smtClean="0"/>
              <a:t>* Initial SW will not support FortiLink Stacking</a:t>
            </a:r>
            <a:endParaRPr lang="en-US" i="1" dirty="0"/>
          </a:p>
        </p:txBody>
      </p:sp>
      <p:graphicFrame>
        <p:nvGraphicFramePr>
          <p:cNvPr id="19" name="Content Placeholder 4"/>
          <p:cNvGraphicFramePr>
            <a:graphicFrameLocks/>
          </p:cNvGraphicFramePr>
          <p:nvPr>
            <p:extLst>
              <p:ext uri="{D42A27DB-BD31-4B8C-83A1-F6EECF244321}">
                <p14:modId xmlns:p14="http://schemas.microsoft.com/office/powerpoint/2010/main" val="686994622"/>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3" name="Picture 2"/>
          <p:cNvPicPr>
            <a:picLocks noChangeAspect="1"/>
          </p:cNvPicPr>
          <p:nvPr/>
        </p:nvPicPr>
        <p:blipFill rotWithShape="1">
          <a:blip r:embed="rId3"/>
          <a:srcRect l="9430" t="37819" r="7614" b="33795"/>
          <a:stretch/>
        </p:blipFill>
        <p:spPr>
          <a:xfrm>
            <a:off x="734013" y="1412432"/>
            <a:ext cx="4320000" cy="105498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5102"/>
            <a:ext cx="372260" cy="547200"/>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 x GE </a:t>
            </a:r>
            <a:r>
              <a:rPr lang="en-US" sz="1000" dirty="0" smtClean="0"/>
              <a:t>RJ45 POE</a:t>
            </a:r>
            <a:r>
              <a:rPr lang="en-US" sz="1000" dirty="0"/>
              <a:t>/POE</a:t>
            </a:r>
            <a:r>
              <a:rPr lang="en-US" sz="1000" dirty="0" smtClean="0"/>
              <a:t>+ </a:t>
            </a:r>
            <a:r>
              <a:rPr lang="en-US" sz="1000" dirty="0"/>
              <a:t>Ports</a:t>
            </a:r>
          </a:p>
          <a:p>
            <a:pPr marL="343047" indent="-343047" defTabSz="914417">
              <a:spcBef>
                <a:spcPct val="20000"/>
              </a:spcBef>
              <a:buClr>
                <a:schemeClr val="accent6"/>
              </a:buClr>
              <a:buFont typeface="+mj-ea"/>
              <a:buAutoNum type="circleNumDbPlain"/>
            </a:pPr>
            <a:r>
              <a:rPr lang="en-US" sz="1000" dirty="0"/>
              <a:t>2x 10GE SFP slots</a:t>
            </a:r>
          </a:p>
        </p:txBody>
      </p:sp>
    </p:spTree>
    <p:extLst>
      <p:ext uri="{BB962C8B-B14F-4D97-AF65-F5344CB8AC3E}">
        <p14:creationId xmlns:p14="http://schemas.microsoft.com/office/powerpoint/2010/main" val="150900159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62" name="Title 1"/>
          <p:cNvSpPr>
            <a:spLocks noGrp="1"/>
          </p:cNvSpPr>
          <p:nvPr>
            <p:ph type="title"/>
          </p:nvPr>
        </p:nvSpPr>
        <p:spPr>
          <a:prstGeom prst="rect">
            <a:avLst/>
          </a:prstGeom>
        </p:spPr>
        <p:txBody>
          <a:bodyPr anchor="ctr"/>
          <a:lstStyle/>
          <a:p>
            <a:pPr lvl="0"/>
            <a:r>
              <a:rPr lang="en-US" b="0" i="0" dirty="0" smtClean="0">
                <a:solidFill>
                  <a:srgbClr val="000000"/>
                </a:solidFill>
              </a:rPr>
              <a:t>FortiSwitch </a:t>
            </a:r>
            <a:r>
              <a:rPr lang="en-US" dirty="0" smtClean="0">
                <a:solidFill>
                  <a:srgbClr val="000000"/>
                </a:solidFill>
              </a:rPr>
              <a:t>524D-FPOE</a:t>
            </a:r>
            <a:endParaRPr lang="en-US" b="0" i="0" dirty="0">
              <a:solidFill>
                <a:srgbClr val="000000"/>
              </a:solidFill>
            </a:endParaRPr>
          </a:p>
        </p:txBody>
      </p:sp>
      <p:graphicFrame>
        <p:nvGraphicFramePr>
          <p:cNvPr id="19" name="Content Placeholder 4"/>
          <p:cNvGraphicFramePr>
            <a:graphicFrameLocks/>
          </p:cNvGraphicFramePr>
          <p:nvPr>
            <p:extLst>
              <p:ext uri="{D42A27DB-BD31-4B8C-83A1-F6EECF244321}">
                <p14:modId xmlns:p14="http://schemas.microsoft.com/office/powerpoint/2010/main" val="1420003030"/>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288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400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2" name="Picture 1"/>
          <p:cNvPicPr>
            <a:picLocks noChangeAspect="1"/>
          </p:cNvPicPr>
          <p:nvPr/>
        </p:nvPicPr>
        <p:blipFill rotWithShape="1">
          <a:blip r:embed="rId3"/>
          <a:srcRect l="15802" t="36180" r="15770" b="34579"/>
          <a:stretch/>
        </p:blipFill>
        <p:spPr>
          <a:xfrm>
            <a:off x="734013" y="1324576"/>
            <a:ext cx="4320000" cy="1230697"/>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5102"/>
            <a:ext cx="372260" cy="547200"/>
          </a:xfrm>
          <a:prstGeom prst="rect">
            <a:avLst/>
          </a:prstGeom>
        </p:spPr>
      </p:pic>
      <p:sp>
        <p:nvSpPr>
          <p:cNvPr id="11" name="TextBox 10"/>
          <p:cNvSpPr txBox="1"/>
          <p:nvPr/>
        </p:nvSpPr>
        <p:spPr>
          <a:xfrm>
            <a:off x="179609" y="4294752"/>
            <a:ext cx="8454431" cy="300082"/>
          </a:xfrm>
          <a:prstGeom prst="rect">
            <a:avLst/>
          </a:prstGeom>
          <a:solidFill>
            <a:schemeClr val="accent6">
              <a:lumMod val="20000"/>
              <a:lumOff val="80000"/>
            </a:schemeClr>
          </a:solidFill>
        </p:spPr>
        <p:txBody>
          <a:bodyPr wrap="square" rtlCol="0">
            <a:spAutoFit/>
          </a:bodyPr>
          <a:lstStyle/>
          <a:p>
            <a:r>
              <a:rPr lang="en-US" i="1" dirty="0" smtClean="0"/>
              <a:t>* Initial SW will not support FortiLink Stacking</a:t>
            </a:r>
            <a:endParaRPr lang="en-US" i="1" dirty="0"/>
          </a:p>
        </p:txBody>
      </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 x GE (POE/POE+) Ports</a:t>
            </a:r>
          </a:p>
          <a:p>
            <a:pPr marL="343047" indent="-343047" defTabSz="914417">
              <a:spcBef>
                <a:spcPct val="20000"/>
              </a:spcBef>
              <a:buClr>
                <a:schemeClr val="accent6"/>
              </a:buClr>
              <a:buFont typeface="+mj-ea"/>
              <a:buAutoNum type="circleNumDbPlain"/>
            </a:pPr>
            <a:r>
              <a:rPr lang="en-US" sz="1000" dirty="0"/>
              <a:t>4x 10GE SFP slots</a:t>
            </a:r>
          </a:p>
          <a:p>
            <a:pPr marL="343047" indent="-343047" defTabSz="914417">
              <a:spcBef>
                <a:spcPct val="20000"/>
              </a:spcBef>
              <a:buClr>
                <a:schemeClr val="accent6"/>
              </a:buClr>
              <a:buFont typeface="+mj-ea"/>
              <a:buAutoNum type="circleNumDbPlain"/>
            </a:pPr>
            <a:r>
              <a:rPr lang="en-US" sz="1000" dirty="0"/>
              <a:t>2x 40GE QSFP+ slots</a:t>
            </a:r>
          </a:p>
        </p:txBody>
      </p:sp>
    </p:spTree>
    <p:extLst>
      <p:ext uri="{BB962C8B-B14F-4D97-AF65-F5344CB8AC3E}">
        <p14:creationId xmlns:p14="http://schemas.microsoft.com/office/powerpoint/2010/main" val="175755058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62" name="Title 1"/>
          <p:cNvSpPr>
            <a:spLocks noGrp="1"/>
          </p:cNvSpPr>
          <p:nvPr>
            <p:ph type="title"/>
          </p:nvPr>
        </p:nvSpPr>
        <p:spPr>
          <a:prstGeom prst="rect">
            <a:avLst/>
          </a:prstGeom>
        </p:spPr>
        <p:txBody>
          <a:bodyPr anchor="ctr"/>
          <a:lstStyle/>
          <a:p>
            <a:pPr lvl="0"/>
            <a:r>
              <a:rPr lang="en-US" b="0" i="0" dirty="0" smtClean="0">
                <a:solidFill>
                  <a:srgbClr val="000000"/>
                </a:solidFill>
              </a:rPr>
              <a:t>FortiSwitch </a:t>
            </a:r>
            <a:r>
              <a:rPr lang="en-US" dirty="0" smtClean="0">
                <a:solidFill>
                  <a:srgbClr val="000000"/>
                </a:solidFill>
              </a:rPr>
              <a:t>548D-FPOE</a:t>
            </a:r>
            <a:endParaRPr lang="en-US" b="0" i="0" dirty="0">
              <a:solidFill>
                <a:srgbClr val="000000"/>
              </a:solidFill>
            </a:endParaRPr>
          </a:p>
        </p:txBody>
      </p:sp>
      <p:graphicFrame>
        <p:nvGraphicFramePr>
          <p:cNvPr id="19" name="Content Placeholder 4"/>
          <p:cNvGraphicFramePr>
            <a:graphicFrameLocks/>
          </p:cNvGraphicFramePr>
          <p:nvPr>
            <p:extLst>
              <p:ext uri="{D42A27DB-BD31-4B8C-83A1-F6EECF244321}">
                <p14:modId xmlns:p14="http://schemas.microsoft.com/office/powerpoint/2010/main" val="2149092243"/>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336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750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3" name="Picture 2"/>
          <p:cNvPicPr>
            <a:picLocks noChangeAspect="1"/>
          </p:cNvPicPr>
          <p:nvPr/>
        </p:nvPicPr>
        <p:blipFill>
          <a:blip r:embed="rId3"/>
          <a:stretch>
            <a:fillRect/>
          </a:stretch>
        </p:blipFill>
        <p:spPr>
          <a:xfrm>
            <a:off x="734013" y="1362293"/>
            <a:ext cx="4320000" cy="1147723"/>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5102"/>
            <a:ext cx="372260" cy="547200"/>
          </a:xfrm>
          <a:prstGeom prst="rect">
            <a:avLst/>
          </a:prstGeom>
        </p:spPr>
      </p:pic>
      <p:sp>
        <p:nvSpPr>
          <p:cNvPr id="12" name="TextBox 11"/>
          <p:cNvSpPr txBox="1"/>
          <p:nvPr/>
        </p:nvSpPr>
        <p:spPr>
          <a:xfrm>
            <a:off x="179609" y="4294752"/>
            <a:ext cx="8454431" cy="300082"/>
          </a:xfrm>
          <a:prstGeom prst="rect">
            <a:avLst/>
          </a:prstGeom>
          <a:solidFill>
            <a:schemeClr val="accent6">
              <a:lumMod val="20000"/>
              <a:lumOff val="80000"/>
            </a:schemeClr>
          </a:solidFill>
        </p:spPr>
        <p:txBody>
          <a:bodyPr wrap="square" rtlCol="0">
            <a:spAutoFit/>
          </a:bodyPr>
          <a:lstStyle/>
          <a:p>
            <a:r>
              <a:rPr lang="en-US" i="1" dirty="0" smtClean="0"/>
              <a:t>* Initial SW will not support FortiLink Stacking</a:t>
            </a:r>
            <a:endParaRPr lang="en-US" i="1" dirty="0"/>
          </a:p>
        </p:txBody>
      </p:sp>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 x GE </a:t>
            </a:r>
            <a:r>
              <a:rPr lang="en-US" sz="1000" dirty="0" smtClean="0"/>
              <a:t>RJ45 POE</a:t>
            </a:r>
            <a:r>
              <a:rPr lang="en-US" sz="1000" dirty="0"/>
              <a:t>/POE</a:t>
            </a:r>
            <a:r>
              <a:rPr lang="en-US" sz="1000" dirty="0" smtClean="0"/>
              <a:t>+ </a:t>
            </a:r>
            <a:r>
              <a:rPr lang="en-US" sz="1000" dirty="0"/>
              <a:t>Ports</a:t>
            </a:r>
          </a:p>
          <a:p>
            <a:pPr marL="343047" indent="-343047" defTabSz="914417">
              <a:spcBef>
                <a:spcPct val="20000"/>
              </a:spcBef>
              <a:buClr>
                <a:schemeClr val="accent6"/>
              </a:buClr>
              <a:buFont typeface="+mj-ea"/>
              <a:buAutoNum type="circleNumDbPlain"/>
            </a:pPr>
            <a:r>
              <a:rPr lang="en-US" sz="1000" dirty="0"/>
              <a:t>4x 10GE SFP slots</a:t>
            </a:r>
          </a:p>
          <a:p>
            <a:pPr marL="343047" indent="-343047" defTabSz="914417">
              <a:spcBef>
                <a:spcPct val="20000"/>
              </a:spcBef>
              <a:buClr>
                <a:schemeClr val="accent6"/>
              </a:buClr>
              <a:buFont typeface="+mj-ea"/>
              <a:buAutoNum type="circleNumDbPlain"/>
            </a:pPr>
            <a:r>
              <a:rPr lang="en-US" sz="1000" dirty="0"/>
              <a:t>2x 40GE QSFP+ slots</a:t>
            </a:r>
          </a:p>
        </p:txBody>
      </p:sp>
    </p:spTree>
    <p:extLst>
      <p:ext uri="{BB962C8B-B14F-4D97-AF65-F5344CB8AC3E}">
        <p14:creationId xmlns:p14="http://schemas.microsoft.com/office/powerpoint/2010/main" val="9353613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973065356"/>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320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128,000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24</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Data Center Switch</a:t>
                      </a:r>
                      <a:endParaRPr lang="en-US" sz="900" dirty="0">
                        <a:solidFill>
                          <a:srgbClr val="000000"/>
                        </a:solidFill>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734013" y="1352278"/>
            <a:ext cx="4320000" cy="1175294"/>
          </a:xfrm>
          <a:prstGeom prst="rect">
            <a:avLst/>
          </a:prstGeom>
        </p:spPr>
      </p:pic>
      <p:sp>
        <p:nvSpPr>
          <p:cNvPr id="3" name="Rectangle 2"/>
          <p:cNvSpPr/>
          <p:nvPr/>
        </p:nvSpPr>
        <p:spPr bwMode="auto">
          <a:xfrm flipV="1">
            <a:off x="968022" y="2003776"/>
            <a:ext cx="1066800" cy="125871"/>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5102"/>
            <a:ext cx="371569" cy="547200"/>
          </a:xfrm>
          <a:prstGeom prst="rect">
            <a:avLst/>
          </a:prstGeom>
        </p:spPr>
      </p:pic>
      <p:sp>
        <p:nvSpPr>
          <p:cNvPr id="1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24x GE/10GE SFP/SFP+ slots</a:t>
            </a:r>
          </a:p>
          <a:p>
            <a:pPr marL="343047" indent="-343047" defTabSz="914417">
              <a:spcBef>
                <a:spcPct val="20000"/>
              </a:spcBef>
              <a:buClr>
                <a:schemeClr val="accent6"/>
              </a:buClr>
              <a:buFont typeface="+mj-ea"/>
              <a:buAutoNum type="circleNumDbPlain"/>
            </a:pPr>
            <a:r>
              <a:rPr lang="en-US" sz="1000" dirty="0"/>
              <a:t>1x </a:t>
            </a:r>
            <a:r>
              <a:rPr lang="en-US" sz="1000" dirty="0" smtClean="0"/>
              <a:t>GE RJ45 </a:t>
            </a:r>
            <a:r>
              <a:rPr lang="en-US" sz="1000" dirty="0" err="1" smtClean="0"/>
              <a:t>Mgmt</a:t>
            </a:r>
            <a:r>
              <a:rPr lang="en-US" sz="1000" dirty="0" smtClean="0"/>
              <a:t> </a:t>
            </a:r>
            <a:r>
              <a:rPr lang="en-US" sz="1000" dirty="0"/>
              <a:t>port</a:t>
            </a:r>
          </a:p>
        </p:txBody>
      </p:sp>
    </p:spTree>
    <p:extLst>
      <p:ext uri="{BB962C8B-B14F-4D97-AF65-F5344CB8AC3E}">
        <p14:creationId xmlns:p14="http://schemas.microsoft.com/office/powerpoint/2010/main" val="98234741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396380032"/>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640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128,000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24</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Data Center Switch</a:t>
                      </a:r>
                      <a:endParaRPr lang="en-US" sz="900" dirty="0">
                        <a:solidFill>
                          <a:srgbClr val="000000"/>
                        </a:solidFill>
                      </a:endParaRPr>
                    </a:p>
                  </a:txBody>
                  <a:tcPr marL="61703" marR="61703" marT="26030" marB="26030" anchor="ctr" horzOverflow="overflow"/>
                </a:tc>
              </a:tr>
            </a:tbl>
          </a:graphicData>
        </a:graphic>
      </p:graphicFrame>
      <p:sp>
        <p:nvSpPr>
          <p:cNvPr id="3" name="Rectangle 2"/>
          <p:cNvSpPr/>
          <p:nvPr/>
        </p:nvSpPr>
        <p:spPr bwMode="auto">
          <a:xfrm>
            <a:off x="304800" y="1805940"/>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4" name="Picture 3"/>
          <p:cNvPicPr>
            <a:picLocks noChangeAspect="1"/>
          </p:cNvPicPr>
          <p:nvPr/>
        </p:nvPicPr>
        <p:blipFill>
          <a:blip r:embed="rId2"/>
          <a:stretch>
            <a:fillRect/>
          </a:stretch>
        </p:blipFill>
        <p:spPr>
          <a:xfrm>
            <a:off x="734013" y="1357175"/>
            <a:ext cx="4320000" cy="1165500"/>
          </a:xfrm>
          <a:prstGeom prst="rect">
            <a:avLst/>
          </a:prstGeom>
        </p:spPr>
      </p:pic>
      <p:sp>
        <p:nvSpPr>
          <p:cNvPr id="9" name="Rectangle 8"/>
          <p:cNvSpPr/>
          <p:nvPr/>
        </p:nvSpPr>
        <p:spPr bwMode="auto">
          <a:xfrm>
            <a:off x="1067779" y="1939925"/>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5102"/>
            <a:ext cx="371569" cy="547200"/>
          </a:xfrm>
          <a:prstGeom prst="rect">
            <a:avLst/>
          </a:prstGeom>
        </p:spPr>
      </p:pic>
      <p:sp>
        <p:nvSpPr>
          <p:cNvPr id="1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48x GE/10GE SFP/SFP+ slots</a:t>
            </a:r>
          </a:p>
          <a:p>
            <a:pPr marL="343047" indent="-343047" defTabSz="914417">
              <a:spcBef>
                <a:spcPct val="20000"/>
              </a:spcBef>
              <a:buClr>
                <a:schemeClr val="accent6"/>
              </a:buClr>
              <a:buFont typeface="+mj-ea"/>
              <a:buAutoNum type="circleNumDbPlain"/>
            </a:pPr>
            <a:r>
              <a:rPr lang="en-US" sz="1000" dirty="0"/>
              <a:t>4x 40GE QSFP+ slots</a:t>
            </a:r>
          </a:p>
          <a:p>
            <a:pPr marL="343047" indent="-343047" defTabSz="914417">
              <a:spcBef>
                <a:spcPct val="20000"/>
              </a:spcBef>
              <a:buClr>
                <a:schemeClr val="accent6"/>
              </a:buClr>
              <a:buFont typeface="+mj-ea"/>
              <a:buAutoNum type="circleNumDbPlain"/>
            </a:pPr>
            <a:r>
              <a:rPr lang="en-US" sz="1000" dirty="0"/>
              <a:t>1x </a:t>
            </a:r>
            <a:r>
              <a:rPr lang="en-US" sz="1000" dirty="0" smtClean="0"/>
              <a:t>GE RJ45 </a:t>
            </a:r>
            <a:r>
              <a:rPr lang="en-US" sz="1000" dirty="0" err="1" smtClean="0"/>
              <a:t>Mgmt</a:t>
            </a:r>
            <a:r>
              <a:rPr lang="en-US" sz="1000" dirty="0" smtClean="0"/>
              <a:t> </a:t>
            </a:r>
            <a:r>
              <a:rPr lang="en-US" sz="1000" dirty="0"/>
              <a:t>port</a:t>
            </a:r>
          </a:p>
        </p:txBody>
      </p:sp>
    </p:spTree>
    <p:extLst>
      <p:ext uri="{BB962C8B-B14F-4D97-AF65-F5344CB8AC3E}">
        <p14:creationId xmlns:p14="http://schemas.microsoft.com/office/powerpoint/2010/main" val="341406357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413066258"/>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1280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128,000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24</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Data Center Switch</a:t>
                      </a:r>
                      <a:endParaRPr lang="en-US" sz="900" dirty="0">
                        <a:solidFill>
                          <a:srgbClr val="000000"/>
                        </a:solidFill>
                      </a:endParaRPr>
                    </a:p>
                  </a:txBody>
                  <a:tcPr marL="61703" marR="61703" marT="26030" marB="26030" anchor="ctr" horzOverflow="overflow"/>
                </a:tc>
              </a:tr>
            </a:tbl>
          </a:graphicData>
        </a:graphic>
      </p:graphicFrame>
      <p:pic>
        <p:nvPicPr>
          <p:cNvPr id="13" name="Picture 12"/>
          <p:cNvPicPr>
            <a:picLocks noChangeAspect="1"/>
          </p:cNvPicPr>
          <p:nvPr/>
        </p:nvPicPr>
        <p:blipFill>
          <a:blip r:embed="rId2"/>
          <a:stretch>
            <a:fillRect/>
          </a:stretch>
        </p:blipFill>
        <p:spPr>
          <a:xfrm>
            <a:off x="734013" y="1328266"/>
            <a:ext cx="4320000" cy="1223318"/>
          </a:xfrm>
          <a:prstGeom prst="rect">
            <a:avLst/>
          </a:prstGeom>
        </p:spPr>
      </p:pic>
      <p:sp>
        <p:nvSpPr>
          <p:cNvPr id="14" name="Rectangle 13"/>
          <p:cNvSpPr/>
          <p:nvPr/>
        </p:nvSpPr>
        <p:spPr bwMode="auto">
          <a:xfrm>
            <a:off x="620889" y="1894417"/>
            <a:ext cx="945444" cy="137583"/>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5102"/>
            <a:ext cx="371569" cy="547200"/>
          </a:xfrm>
          <a:prstGeom prst="rect">
            <a:avLst/>
          </a:prstGeom>
        </p:spPr>
      </p:pic>
      <p:sp>
        <p:nvSpPr>
          <p:cNvPr id="1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32x </a:t>
            </a:r>
            <a:r>
              <a:rPr lang="en-US" sz="1000" dirty="0" smtClean="0"/>
              <a:t>40GE </a:t>
            </a:r>
            <a:r>
              <a:rPr lang="en-US" sz="1000" dirty="0"/>
              <a:t>QSFP+ </a:t>
            </a:r>
            <a:r>
              <a:rPr lang="en-US" sz="1000" dirty="0" smtClean="0"/>
              <a:t>slots</a:t>
            </a:r>
            <a:endParaRPr lang="en-US" sz="1000" dirty="0"/>
          </a:p>
          <a:p>
            <a:pPr marL="343047" indent="-343047" defTabSz="914417">
              <a:spcBef>
                <a:spcPct val="20000"/>
              </a:spcBef>
              <a:buClr>
                <a:schemeClr val="accent6"/>
              </a:buClr>
              <a:buFont typeface="+mj-ea"/>
              <a:buAutoNum type="circleNumDbPlain"/>
            </a:pPr>
            <a:r>
              <a:rPr lang="en-US" sz="1000" dirty="0"/>
              <a:t>1x </a:t>
            </a:r>
            <a:r>
              <a:rPr lang="en-US" sz="1000" dirty="0" smtClean="0"/>
              <a:t>GE RJ45 </a:t>
            </a:r>
            <a:r>
              <a:rPr lang="en-US" sz="1000" dirty="0" err="1" smtClean="0"/>
              <a:t>Mgmt</a:t>
            </a:r>
            <a:r>
              <a:rPr lang="en-US" sz="1000" dirty="0" smtClean="0"/>
              <a:t> </a:t>
            </a:r>
            <a:r>
              <a:rPr lang="en-US" sz="1000" dirty="0"/>
              <a:t>port</a:t>
            </a:r>
          </a:p>
        </p:txBody>
      </p:sp>
    </p:spTree>
    <p:extLst>
      <p:ext uri="{BB962C8B-B14F-4D97-AF65-F5344CB8AC3E}">
        <p14:creationId xmlns:p14="http://schemas.microsoft.com/office/powerpoint/2010/main" val="403443099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2450108245"/>
              </p:ext>
            </p:extLst>
          </p:nvPr>
        </p:nvGraphicFramePr>
        <p:xfrm>
          <a:off x="252002" y="1080000"/>
          <a:ext cx="8640001" cy="3420001"/>
        </p:xfrm>
        <a:graphic>
          <a:graphicData uri="http://schemas.openxmlformats.org/drawingml/2006/table">
            <a:tbl>
              <a:tblPr firstRow="1" firstCol="1" bandRow="1">
                <a:effectLst/>
                <a:tableStyleId>{073A0DAA-6AF3-43AB-8588-CEC1D06C72B9}</a:tableStyleId>
              </a:tblPr>
              <a:tblGrid>
                <a:gridCol w="1634857"/>
                <a:gridCol w="2324830"/>
                <a:gridCol w="2340157"/>
                <a:gridCol w="2340157"/>
              </a:tblGrid>
              <a:tr h="279366">
                <a:tc>
                  <a:txBody>
                    <a:bodyPr/>
                    <a:lstStyle/>
                    <a:p>
                      <a:endParaRPr lang="en-US" sz="1000" dirty="0"/>
                    </a:p>
                  </a:txBody>
                  <a:tcPr marT="25718" marB="25718" anchor="ctr">
                    <a:solidFill>
                      <a:srgbClr val="3C3C3C"/>
                    </a:solidFill>
                  </a:tcPr>
                </a:tc>
                <a:tc>
                  <a:txBody>
                    <a:bodyPr/>
                    <a:lstStyle/>
                    <a:p>
                      <a:pPr algn="ctr"/>
                      <a:r>
                        <a:rPr lang="en-US" sz="1000" dirty="0" smtClean="0"/>
                        <a:t>FS-80-POE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FS-124B-POE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FS-224B-POE</a:t>
                      </a:r>
                    </a:p>
                  </a:txBody>
                  <a:tcPr marT="25718" marB="25718" anchor="ctr">
                    <a:solidFill>
                      <a:srgbClr val="3C3C3C"/>
                    </a:solidFill>
                  </a:tcPr>
                </a:tc>
              </a:tr>
              <a:tr h="272989">
                <a:tc>
                  <a:txBody>
                    <a:bodyPr/>
                    <a:lstStyle/>
                    <a:p>
                      <a:r>
                        <a:rPr lang="en-US" sz="1000" dirty="0" smtClean="0"/>
                        <a:t>Form Factor</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2989">
                <a:tc>
                  <a:txBody>
                    <a:bodyPr/>
                    <a:lstStyle/>
                    <a:p>
                      <a:r>
                        <a:rPr lang="en-US" sz="1000" dirty="0" smtClean="0"/>
                        <a:t>FE Ports</a:t>
                      </a:r>
                      <a:endParaRPr lang="en-US" sz="1000" b="1" dirty="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dirty="0" smtClean="0"/>
                        <a:t>12</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r>
              <a:tr h="27936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u="none" strike="noStrike" cap="none" normalizeH="0" baseline="0" dirty="0" smtClean="0">
                          <a:ln>
                            <a:noFill/>
                          </a:ln>
                          <a:effectLst/>
                        </a:rPr>
                        <a:t>-</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dk1"/>
                          </a:solidFill>
                          <a:effectLst/>
                          <a:latin typeface="+mn-lt"/>
                        </a:rPr>
                        <a:t>4x SFP</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9366">
                <a:tc>
                  <a:txBody>
                    <a:bodyPr/>
                    <a:lstStyle/>
                    <a:p>
                      <a:r>
                        <a:rPr lang="en-US" sz="1000" dirty="0" smtClean="0"/>
                        <a:t>PoE GE Ports</a:t>
                      </a:r>
                      <a:endParaRPr lang="en-US" sz="1000" b="1" dirty="0" smtClean="0">
                        <a:solidFill>
                          <a:srgbClr val="FFFFFF"/>
                        </a:solidFill>
                      </a:endParaRPr>
                    </a:p>
                  </a:txBody>
                  <a:tcPr marT="25718" marB="25718" anchor="ctr">
                    <a:solidFill>
                      <a:srgbClr val="777777"/>
                    </a:solidFill>
                  </a:tcPr>
                </a:tc>
                <a:tc>
                  <a:txBody>
                    <a:bodyPr/>
                    <a:lstStyle/>
                    <a:p>
                      <a:pPr algn="ctr"/>
                      <a:r>
                        <a:rPr kumimoji="0" lang="en-US" sz="1000" u="none" strike="noStrike" cap="none" normalizeH="0" baseline="0" dirty="0" smtClean="0">
                          <a:ln>
                            <a:noFill/>
                          </a:ln>
                          <a:effectLst/>
                        </a:rPr>
                        <a:t>4</a:t>
                      </a:r>
                      <a:endParaRPr lang="en-US" sz="1000" b="0" i="0" dirty="0">
                        <a:latin typeface="+mn-lt"/>
                      </a:endParaRPr>
                    </a:p>
                  </a:txBody>
                  <a:tcPr marT="25718" marB="25718" anchor="ctr"/>
                </a:tc>
                <a:tc>
                  <a:txBody>
                    <a:bodyPr/>
                    <a:lstStyle/>
                    <a:p>
                      <a:pPr algn="ctr"/>
                      <a:r>
                        <a:rPr kumimoji="0" lang="en-US" sz="1000" u="none" strike="noStrike" cap="none" normalizeH="0" baseline="0" dirty="0" smtClean="0">
                          <a:ln>
                            <a:noFill/>
                          </a:ln>
                          <a:effectLst/>
                        </a:rPr>
                        <a:t>12</a:t>
                      </a:r>
                      <a:endParaRPr lang="en-US" sz="1000" b="0" i="0" dirty="0">
                        <a:latin typeface="+mn-lt"/>
                      </a:endParaRPr>
                    </a:p>
                  </a:txBody>
                  <a:tcPr marT="25718" marB="25718" anchor="ctr"/>
                </a:tc>
                <a:tc>
                  <a:txBody>
                    <a:bodyPr/>
                    <a:lstStyle/>
                    <a:p>
                      <a:pPr algn="ctr"/>
                      <a:r>
                        <a:rPr kumimoji="0" lang="en-GB" sz="1000" u="none" strike="noStrike" cap="none" normalizeH="0" baseline="0" dirty="0" smtClean="0">
                          <a:ln>
                            <a:noFill/>
                          </a:ln>
                          <a:effectLst/>
                        </a:rPr>
                        <a:t>24</a:t>
                      </a:r>
                      <a:endParaRPr lang="en-US" sz="1000" b="0" i="0" dirty="0">
                        <a:latin typeface="+mn-lt"/>
                      </a:endParaRPr>
                    </a:p>
                  </a:txBody>
                  <a:tcPr marT="25718" marB="25718" anchor="ctr"/>
                </a:tc>
              </a:tr>
              <a:tr h="279366">
                <a:tc>
                  <a:txBody>
                    <a:bodyPr/>
                    <a:lstStyle/>
                    <a:p>
                      <a:r>
                        <a:rPr lang="en-US" sz="1000" dirty="0" smtClean="0"/>
                        <a:t>10GE SFP+ slots</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r>
              <a:tr h="466885">
                <a:tc>
                  <a:txBody>
                    <a:bodyPr/>
                    <a:lstStyle/>
                    <a:p>
                      <a:r>
                        <a:rPr lang="en-US" sz="1000" dirty="0" smtClean="0"/>
                        <a:t>Shared Ports (pair)</a:t>
                      </a:r>
                      <a:endParaRPr lang="en-US" sz="1000" b="1" dirty="0" smtClean="0">
                        <a:solidFill>
                          <a:srgbClr val="FFFFFF"/>
                        </a:solidFill>
                      </a:endParaRPr>
                    </a:p>
                  </a:txBody>
                  <a:tcPr marT="25718" marB="25718" anchor="ctr">
                    <a:solidFill>
                      <a:srgbClr val="777777"/>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dirty="0" smtClean="0"/>
                        <a:t>2</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r>
              <a:tr h="279366">
                <a:tc>
                  <a:txBody>
                    <a:bodyPr/>
                    <a:lstStyle/>
                    <a:p>
                      <a:r>
                        <a:rPr lang="en-US" sz="1000" dirty="0" smtClean="0"/>
                        <a:t>Power Budget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62 W</a:t>
                      </a:r>
                      <a:endParaRPr lang="en-US" sz="1000" b="0" i="0" dirty="0">
                        <a:latin typeface="+mn-lt"/>
                      </a:endParaRPr>
                    </a:p>
                  </a:txBody>
                  <a:tcPr marT="25718" marB="25718" anchor="ctr"/>
                </a:tc>
                <a:tc>
                  <a:txBody>
                    <a:bodyPr/>
                    <a:lstStyle/>
                    <a:p>
                      <a:pPr algn="ctr"/>
                      <a:r>
                        <a:rPr lang="en-US" sz="1000" dirty="0" smtClean="0"/>
                        <a:t>100W</a:t>
                      </a:r>
                      <a:endParaRPr lang="en-US" sz="1000" b="0" i="0" dirty="0">
                        <a:latin typeface="+mn-lt"/>
                      </a:endParaRPr>
                    </a:p>
                  </a:txBody>
                  <a:tcPr marT="25718" marB="25718" anchor="ctr"/>
                </a:tc>
                <a:tc>
                  <a:txBody>
                    <a:bodyPr/>
                    <a:lstStyle/>
                    <a:p>
                      <a:pPr algn="ctr"/>
                      <a:r>
                        <a:rPr lang="en-US" sz="1000" dirty="0" smtClean="0"/>
                        <a:t>185 W</a:t>
                      </a:r>
                      <a:endParaRPr lang="en-US" sz="1000" b="0" i="0" dirty="0">
                        <a:latin typeface="+mn-lt"/>
                      </a:endParaRPr>
                    </a:p>
                  </a:txBody>
                  <a:tcPr marT="25718" marB="25718" anchor="ctr"/>
                </a:tc>
              </a:tr>
              <a:tr h="344423">
                <a:tc>
                  <a:txBody>
                    <a:bodyPr/>
                    <a:lstStyle/>
                    <a:p>
                      <a:r>
                        <a:rPr lang="en-US" sz="1000" b="1" dirty="0" smtClean="0">
                          <a:solidFill>
                            <a:srgbClr val="FFFFFF"/>
                          </a:solidFill>
                        </a:rPr>
                        <a:t>Power Supply</a:t>
                      </a:r>
                    </a:p>
                  </a:txBody>
                  <a:tcPr marT="25718" marB="25718" anchor="ctr">
                    <a:solidFill>
                      <a:srgbClr val="777777"/>
                    </a:solidFill>
                  </a:tcP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latin typeface="+mn-lt"/>
                        </a:rPr>
                        <a:t>Single</a:t>
                      </a:r>
                      <a:r>
                        <a:rPr lang="en-US" sz="1000" b="0" i="0" baseline="0" dirty="0" smtClean="0">
                          <a:latin typeface="+mn-lt"/>
                        </a:rPr>
                        <a:t> AC</a:t>
                      </a:r>
                      <a:endParaRPr lang="en-US" sz="1000" b="0" i="0" dirty="0" smtClean="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latin typeface="+mn-lt"/>
                        </a:rPr>
                        <a:t>Single</a:t>
                      </a:r>
                      <a:r>
                        <a:rPr lang="en-US" sz="1000" b="0" i="0" baseline="0" dirty="0" smtClean="0">
                          <a:latin typeface="+mn-lt"/>
                        </a:rPr>
                        <a:t> AC</a:t>
                      </a:r>
                      <a:endParaRPr lang="en-US" sz="1000" b="0" i="0" dirty="0" smtClean="0">
                        <a:latin typeface="+mn-lt"/>
                      </a:endParaRPr>
                    </a:p>
                  </a:txBody>
                  <a:tcPr marT="25718" marB="25718" anchor="ctr"/>
                </a:tc>
              </a:tr>
              <a:tr h="665885">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No</a:t>
                      </a:r>
                      <a:endParaRPr lang="en-US" sz="1000" b="0" i="0" dirty="0">
                        <a:latin typeface="+mn-lt"/>
                      </a:endParaRPr>
                    </a:p>
                  </a:txBody>
                  <a:tcPr marT="25718" marB="25718" anchor="ctr"/>
                </a:tc>
                <a:tc>
                  <a:txBody>
                    <a:bodyPr/>
                    <a:lstStyle/>
                    <a:p>
                      <a:pPr algn="ctr"/>
                      <a:r>
                        <a:rPr lang="en-US" sz="1000" dirty="0" smtClean="0"/>
                        <a:t>No</a:t>
                      </a:r>
                      <a:endParaRPr lang="en-US" sz="1000" b="0" i="0" dirty="0">
                        <a:latin typeface="+mn-lt"/>
                      </a:endParaRPr>
                    </a:p>
                  </a:txBody>
                  <a:tcPr marT="25718" marB="25718" anchor="ctr"/>
                </a:tc>
                <a:tc>
                  <a:txBody>
                    <a:bodyPr/>
                    <a:lstStyle/>
                    <a:p>
                      <a:pPr algn="ctr"/>
                      <a:r>
                        <a:rPr lang="en-US" sz="1000" dirty="0" smtClean="0"/>
                        <a:t>No</a:t>
                      </a:r>
                      <a:endParaRPr lang="en-US" sz="1000" b="0" i="0" dirty="0">
                        <a:latin typeface="+mn-lt"/>
                      </a:endParaRPr>
                    </a:p>
                  </a:txBody>
                  <a:tcPr marT="25718" marB="25718" anchor="ctr"/>
                </a:tc>
              </a:tr>
            </a:tbl>
          </a:graphicData>
        </a:graphic>
      </p:graphicFrame>
    </p:spTree>
    <p:extLst>
      <p:ext uri="{BB962C8B-B14F-4D97-AF65-F5344CB8AC3E}">
        <p14:creationId xmlns:p14="http://schemas.microsoft.com/office/powerpoint/2010/main" val="2220035872"/>
      </p:ext>
    </p:extLst>
  </p:cSld>
  <p:clrMapOvr>
    <a:masterClrMapping/>
  </p:clrMapOvr>
  <p:transition xmlns:p14="http://schemas.microsoft.com/office/powerpoint/2010/mai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a:t>FortiGate/</a:t>
            </a:r>
            <a:r>
              <a:rPr lang="en-US" b="0" i="0" dirty="0" smtClean="0"/>
              <a:t>FortiWiFi</a:t>
            </a:r>
            <a:r>
              <a:rPr lang="en-US" b="0" i="0" dirty="0"/>
              <a:t> </a:t>
            </a:r>
            <a:r>
              <a:rPr lang="en-US" b="0" i="0" dirty="0" smtClean="0"/>
              <a:t>30D-POE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79845622"/>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800 / 800 / 800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8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200 K</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3.5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1256988" y="1115429"/>
            <a:ext cx="3274049" cy="1693441"/>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3x </a:t>
            </a:r>
            <a:r>
              <a:rPr lang="en-US" sz="1000" dirty="0"/>
              <a:t>GE RJ45 Switch Ports </a:t>
            </a:r>
          </a:p>
          <a:p>
            <a:pPr marL="343047" indent="-343047" defTabSz="914417">
              <a:spcBef>
                <a:spcPct val="20000"/>
              </a:spcBef>
              <a:buClr>
                <a:schemeClr val="accent6"/>
              </a:buClr>
              <a:buFont typeface="+mj-ea"/>
              <a:buAutoNum type="circleNumDbPlain"/>
            </a:pPr>
            <a:r>
              <a:rPr lang="en-US" sz="1000" dirty="0" smtClean="0"/>
              <a:t>1x GE RJ45 PoE Port</a:t>
            </a:r>
          </a:p>
          <a:p>
            <a:pPr marL="343047" indent="-343047" defTabSz="914417">
              <a:spcBef>
                <a:spcPct val="20000"/>
              </a:spcBef>
              <a:buClr>
                <a:schemeClr val="accent6"/>
              </a:buClr>
              <a:buFont typeface="+mj-ea"/>
              <a:buAutoNum type="circleNumDbPlain"/>
            </a:pPr>
            <a:r>
              <a:rPr lang="en-US" sz="1000" dirty="0" smtClean="0"/>
              <a:t>1x </a:t>
            </a:r>
            <a:r>
              <a:rPr lang="en-US" sz="1000" dirty="0"/>
              <a:t>GE RJ45 WAN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WiFi </a:t>
            </a:r>
            <a:r>
              <a:rPr lang="en-US" sz="1000" dirty="0" smtClean="0"/>
              <a:t>Variant: </a:t>
            </a:r>
            <a:r>
              <a:rPr lang="en-US" sz="1000" dirty="0"/>
              <a:t>802.11a/b/g/n</a:t>
            </a:r>
          </a:p>
          <a:p>
            <a:pPr defTabSz="914417">
              <a:spcBef>
                <a:spcPct val="20000"/>
              </a:spcBef>
              <a:buClr>
                <a:schemeClr val="accent6"/>
              </a:buClr>
            </a:pPr>
            <a:endParaRPr lang="en-US" sz="1000" dirty="0"/>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7307" y="2296499"/>
            <a:ext cx="372258" cy="547200"/>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6027"/>
            <a:ext cx="372259" cy="547200"/>
          </a:xfrm>
          <a:prstGeom prst="rect">
            <a:avLst/>
          </a:prstGeom>
        </p:spPr>
      </p:pic>
      <p:pic>
        <p:nvPicPr>
          <p:cNvPr id="16" name="Picture 15"/>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pic>
        <p:nvPicPr>
          <p:cNvPr id="17" name="Picture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5738" y="2297091"/>
            <a:ext cx="371569" cy="547200"/>
          </a:xfrm>
          <a:prstGeom prst="rect">
            <a:avLst/>
          </a:prstGeom>
        </p:spPr>
      </p:pic>
      <p:cxnSp>
        <p:nvCxnSpPr>
          <p:cNvPr id="20" name="Straight Connector 19"/>
          <p:cNvCxnSpPr/>
          <p:nvPr/>
        </p:nvCxnSpPr>
        <p:spPr bwMode="auto">
          <a:xfrm>
            <a:off x="7389823"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60052" y="2297091"/>
            <a:ext cx="371646" cy="547200"/>
          </a:xfrm>
          <a:prstGeom prst="rect">
            <a:avLst/>
          </a:prstGeom>
        </p:spPr>
      </p:pic>
      <p:sp>
        <p:nvSpPr>
          <p:cNvPr id="27" name="Oval 26"/>
          <p:cNvSpPr/>
          <p:nvPr/>
        </p:nvSpPr>
        <p:spPr bwMode="auto">
          <a:xfrm>
            <a:off x="4140545" y="141627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Rectangle 27"/>
          <p:cNvSpPr/>
          <p:nvPr/>
        </p:nvSpPr>
        <p:spPr bwMode="invGray">
          <a:xfrm>
            <a:off x="1975142" y="1723858"/>
            <a:ext cx="1111291" cy="281159"/>
          </a:xfrm>
          <a:prstGeom prst="rect">
            <a:avLst/>
          </a:prstGeom>
          <a:solidFill>
            <a:schemeClr val="bg1"/>
          </a:solidFill>
          <a:ln w="9525">
            <a:noFill/>
            <a:round/>
            <a:headEnd/>
            <a:tailEnd/>
          </a:ln>
          <a:extLst/>
        </p:spPr>
        <p:txBody>
          <a:bodyPr wrap="square" rtlCol="0" anchor="ctr"/>
          <a:lstStyle/>
          <a:p>
            <a:pPr algn="ctr" defTabSz="342879"/>
            <a:endParaRPr lang="en-US" sz="2000" dirty="0" smtClean="0"/>
          </a:p>
        </p:txBody>
      </p:sp>
      <p:sp>
        <p:nvSpPr>
          <p:cNvPr id="29" name="Oval 28"/>
          <p:cNvSpPr/>
          <p:nvPr/>
        </p:nvSpPr>
        <p:spPr bwMode="auto">
          <a:xfrm>
            <a:off x="2235272" y="172385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2894013" y="172385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59084287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2536483224"/>
              </p:ext>
            </p:extLst>
          </p:nvPr>
        </p:nvGraphicFramePr>
        <p:xfrm>
          <a:off x="252002" y="1080000"/>
          <a:ext cx="8640002" cy="3419999"/>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237696">
                <a:tc>
                  <a:txBody>
                    <a:bodyPr/>
                    <a:lstStyle/>
                    <a:p>
                      <a:endParaRPr lang="en-US" sz="10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FS-108D-POE</a:t>
                      </a:r>
                    </a:p>
                  </a:txBody>
                  <a:tcPr marT="25718" marB="25718" anchor="ctr">
                    <a:solidFill>
                      <a:srgbClr val="3C3C3C"/>
                    </a:solidFill>
                  </a:tcPr>
                </a:tc>
                <a:tc>
                  <a:txBody>
                    <a:bodyPr/>
                    <a:lstStyle/>
                    <a:p>
                      <a:pPr algn="ctr"/>
                      <a:r>
                        <a:rPr lang="en-US" sz="1000" dirty="0" smtClean="0"/>
                        <a:t>FS-28C</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FS-124D-POE</a:t>
                      </a:r>
                    </a:p>
                  </a:txBody>
                  <a:tcPr marT="25718" marB="25718" anchor="ctr">
                    <a:solidFill>
                      <a:srgbClr val="3C3C3C"/>
                    </a:solidFill>
                  </a:tcPr>
                </a:tc>
              </a:tr>
              <a:tr h="232270">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r>
              <a:tr h="232270">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40592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WAN</a:t>
                      </a:r>
                      <a:endParaRPr kumimoji="0" lang="en-GB" sz="1000" u="none" strike="noStrike" cap="none" normalizeH="0" baseline="0" dirty="0" smtClean="0">
                        <a:ln>
                          <a:noFill/>
                        </a:ln>
                        <a:effectLst/>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8</a:t>
                      </a:r>
                      <a:r>
                        <a:rPr kumimoji="0" lang="en-US" sz="1000" u="none" strike="noStrike" cap="none" normalizeH="0" baseline="0" dirty="0" smtClean="0">
                          <a:ln>
                            <a:noFill/>
                          </a:ln>
                          <a:effectLst/>
                        </a:rPr>
                        <a:t>x Switch ports</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24,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12,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r>
              <a:tr h="237696">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8</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12</a:t>
                      </a:r>
                      <a:endParaRPr lang="en-US" sz="1000" b="0" i="0" dirty="0">
                        <a:solidFill>
                          <a:schemeClr val="tx1"/>
                        </a:solidFill>
                        <a:latin typeface="+mn-lt"/>
                      </a:endParaRPr>
                    </a:p>
                  </a:txBody>
                  <a:tcPr marT="25718" marB="25718" anchor="ctr"/>
                </a:tc>
              </a:tr>
              <a:tr h="237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397244">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2</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75 W</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100 W</a:t>
                      </a:r>
                      <a:endParaRPr lang="en-US" sz="1000" b="0" i="0" dirty="0">
                        <a:solidFill>
                          <a:schemeClr val="tx1"/>
                        </a:solidFill>
                        <a:latin typeface="+mn-lt"/>
                      </a:endParaRPr>
                    </a:p>
                  </a:txBody>
                  <a:tcPr marT="25718" marB="25718" anchor="ctr"/>
                </a:tc>
              </a:tr>
              <a:tr h="397244">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latin typeface="+mn-lt"/>
                        </a:rPr>
                        <a:t>Single AC</a:t>
                      </a:r>
                      <a:endParaRPr lang="en-US" sz="1000" b="0" i="0" dirty="0">
                        <a:latin typeface="+mn-lt"/>
                      </a:endParaRPr>
                    </a:p>
                  </a:txBody>
                  <a:tcPr marT="25718" marB="25718" anchor="ct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a:solidFill>
                          <a:schemeClr val="tx1"/>
                        </a:solidFill>
                        <a:latin typeface="+mn-lt"/>
                      </a:endParaRPr>
                    </a:p>
                  </a:txBody>
                  <a:tcPr marT="25718" marB="25718" anchor="ctr"/>
                </a:tc>
              </a:tr>
              <a:tr h="566562">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dirty="0" smtClean="0"/>
                        <a:t>Yes, Remote switch</a:t>
                      </a:r>
                      <a:endParaRPr lang="en-US" sz="1000" b="0" i="0" dirty="0">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r>
            </a:tbl>
          </a:graphicData>
        </a:graphic>
      </p:graphicFrame>
    </p:spTree>
    <p:extLst>
      <p:ext uri="{BB962C8B-B14F-4D97-AF65-F5344CB8AC3E}">
        <p14:creationId xmlns:p14="http://schemas.microsoft.com/office/powerpoint/2010/main" val="1633148758"/>
      </p:ext>
    </p:extLst>
  </p:cSld>
  <p:clrMapOvr>
    <a:masterClrMapping/>
  </p:clrMapOvr>
  <p:transition xmlns:p14="http://schemas.microsoft.com/office/powerpoint/2010/main" spd="slow">
    <p:wipe/>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4032184340"/>
              </p:ext>
            </p:extLst>
          </p:nvPr>
        </p:nvGraphicFramePr>
        <p:xfrm>
          <a:off x="252002" y="1080000"/>
          <a:ext cx="8640002" cy="3419998"/>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209109">
                <a:tc>
                  <a:txBody>
                    <a:bodyPr/>
                    <a:lstStyle/>
                    <a:p>
                      <a:endParaRPr lang="en-US" sz="10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FS-224D-FPOE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FS-248D-POE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25718" marB="25718" anchor="ctr">
                    <a:solidFill>
                      <a:srgbClr val="3C3C3C"/>
                    </a:solidFill>
                  </a:tcPr>
                </a:tc>
              </a:tr>
              <a:tr h="209109">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25718" marB="25718" anchor="ctr"/>
                </a:tc>
              </a:tr>
              <a:tr h="209109">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3654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8</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chemeClr val="tx1"/>
                          </a:solidFill>
                          <a:effectLst/>
                          <a:latin typeface="+mn-lt"/>
                        </a:rPr>
                        <a:t>4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24</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25718" marB="25718" anchor="ctr"/>
                </a:tc>
              </a:tr>
              <a:tr h="209109">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12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r>
              <a:tr h="209109">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25718" marB="25718" anchor="ctr"/>
                </a:tc>
              </a:tr>
              <a:tr h="357633">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4</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185 W</a:t>
                      </a:r>
                      <a:endParaRPr lang="en-US" sz="1000" b="0" i="0" dirty="0" smtClean="0">
                        <a:latin typeface="+mn-lt"/>
                      </a:endParaRP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r>
              <a:tr h="357633">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Single</a:t>
                      </a:r>
                      <a:endParaRPr lang="en-US" sz="1000" b="0" i="0" dirty="0">
                        <a:solidFill>
                          <a:srgbClr val="000000"/>
                        </a:solidFill>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a:t>
                      </a:r>
                      <a:r>
                        <a:rPr lang="en-US" sz="1000" b="0" i="0" baseline="0" dirty="0" smtClean="0">
                          <a:solidFill>
                            <a:srgbClr val="000000"/>
                          </a:solidFill>
                          <a:latin typeface="+mn-lt"/>
                        </a:rPr>
                        <a:t> AC, FRPS-740</a:t>
                      </a:r>
                      <a:endParaRPr lang="en-US" sz="1000" b="0" i="0" dirty="0" smtClean="0">
                        <a:solidFill>
                          <a:srgbClr val="000000"/>
                        </a:solidFill>
                        <a:latin typeface="+mn-lt"/>
                      </a:endParaRPr>
                    </a:p>
                  </a:txBody>
                  <a:tcPr marT="25718" marB="25718" anchor="ctr"/>
                </a:tc>
              </a:tr>
              <a:tr h="510067">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r>
              <a:tr h="365451">
                <a:tc>
                  <a:txBody>
                    <a:bodyPr/>
                    <a:lstStyle/>
                    <a:p>
                      <a:r>
                        <a:rPr lang="en-US" sz="1000" b="1" dirty="0" smtClean="0">
                          <a:solidFill>
                            <a:srgbClr val="FFFFFF"/>
                          </a:solidFill>
                        </a:rPr>
                        <a:t>FortiLink Stacking Option</a:t>
                      </a: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bl>
          </a:graphicData>
        </a:graphic>
      </p:graphicFrame>
    </p:spTree>
    <p:extLst>
      <p:ext uri="{BB962C8B-B14F-4D97-AF65-F5344CB8AC3E}">
        <p14:creationId xmlns:p14="http://schemas.microsoft.com/office/powerpoint/2010/main" val="4072835058"/>
      </p:ext>
    </p:extLst>
  </p:cSld>
  <p:clrMapOvr>
    <a:masterClrMapping/>
  </p:clrMapOvr>
  <p:transition xmlns:p14="http://schemas.microsoft.com/office/powerpoint/2010/main" spd="slow">
    <p:wipe/>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(III)</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2656089975"/>
              </p:ext>
            </p:extLst>
          </p:nvPr>
        </p:nvGraphicFramePr>
        <p:xfrm>
          <a:off x="252001" y="1080000"/>
          <a:ext cx="8640001" cy="3420002"/>
        </p:xfrm>
        <a:graphic>
          <a:graphicData uri="http://schemas.openxmlformats.org/drawingml/2006/table">
            <a:tbl>
              <a:tblPr firstRow="1" bandRow="1">
                <a:effectLst/>
                <a:tableStyleId>{073A0DAA-6AF3-43AB-8588-CEC1D06C72B9}</a:tableStyleId>
              </a:tblPr>
              <a:tblGrid>
                <a:gridCol w="1635643"/>
                <a:gridCol w="3502179"/>
                <a:gridCol w="3502179"/>
              </a:tblGrid>
              <a:tr h="228676">
                <a:tc>
                  <a:txBody>
                    <a:bodyPr/>
                    <a:lstStyle/>
                    <a:p>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FS-548D-FPOE</a:t>
                      </a:r>
                    </a:p>
                  </a:txBody>
                  <a:tcPr marT="34290" marB="34290" anchor="ctr">
                    <a:solidFill>
                      <a:srgbClr val="3C3C3C"/>
                    </a:solidFill>
                  </a:tcPr>
                </a:tc>
              </a:tr>
              <a:tr h="210935">
                <a:tc>
                  <a:txBody>
                    <a:bodyPr/>
                    <a:lstStyle/>
                    <a:p>
                      <a:r>
                        <a:rPr lang="en-US" sz="1000" b="1" dirty="0" smtClean="0">
                          <a:solidFill>
                            <a:schemeClr val="bg1"/>
                          </a:solidFill>
                        </a:rPr>
                        <a:t>Form Factor</a:t>
                      </a: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25718" marB="25718"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solidFill>
                      <a:srgbClr val="C9C9C9"/>
                    </a:solidFill>
                  </a:tcPr>
                </a:tc>
              </a:tr>
              <a:tr h="566928">
                <a:tc>
                  <a:txBody>
                    <a:bodyPr/>
                    <a:lstStyle/>
                    <a:p>
                      <a:r>
                        <a:rPr lang="en-US" sz="1000" b="1" dirty="0" smtClean="0">
                          <a:solidFill>
                            <a:schemeClr val="bg1"/>
                          </a:solidFill>
                        </a:rPr>
                        <a:t>FE Ports</a:t>
                      </a:r>
                      <a:endParaRPr lang="en-US" sz="1000" b="1" dirty="0">
                        <a:solidFill>
                          <a:schemeClr val="bg1"/>
                        </a:solidFill>
                      </a:endParaRPr>
                    </a:p>
                  </a:txBody>
                  <a:tcPr marT="25718" marB="25718"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solidFill>
                      <a:srgbClr val="C9C9C9"/>
                    </a:solidFill>
                  </a:tcPr>
                </a:tc>
              </a:tr>
              <a:tr h="21093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GE Ports</a:t>
                      </a: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25718" marB="25718" anchor="ctr">
                    <a:solidFill>
                      <a:srgbClr val="E4E4E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25718" marB="25718" anchor="ctr">
                    <a:solidFill>
                      <a:srgbClr val="E4E4E4"/>
                    </a:solidFill>
                  </a:tcPr>
                </a:tc>
              </a:tr>
              <a:tr h="255518">
                <a:tc>
                  <a:txBody>
                    <a:bodyPr/>
                    <a:lstStyle/>
                    <a:p>
                      <a:r>
                        <a:rPr lang="en-US" sz="1000" b="1" dirty="0" smtClean="0">
                          <a:solidFill>
                            <a:schemeClr val="bg1"/>
                          </a:solidFill>
                        </a:rPr>
                        <a:t>PoE GE Ports</a:t>
                      </a:r>
                    </a:p>
                  </a:txBody>
                  <a:tcPr marT="25718" marB="25718"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solidFill>
                      <a:srgbClr val="C9C9C9"/>
                    </a:solidFill>
                  </a:tcPr>
                </a:tc>
              </a:tr>
              <a:tr h="2555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PoE/+ GE Ports*</a:t>
                      </a:r>
                    </a:p>
                  </a:txBody>
                  <a:tcPr marT="25718" marB="25718" anchor="ctr">
                    <a:solidFill>
                      <a:schemeClr val="accent4"/>
                    </a:solidFill>
                  </a:tcP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25718" marB="25718" anchor="ctr">
                    <a:solidFill>
                      <a:srgbClr val="C9C9C9"/>
                    </a:solidFill>
                  </a:tcPr>
                </a:tc>
              </a:tr>
              <a:tr h="210935">
                <a:tc>
                  <a:txBody>
                    <a:bodyPr/>
                    <a:lstStyle/>
                    <a:p>
                      <a:r>
                        <a:rPr lang="en-US" sz="1000" b="1" dirty="0" smtClean="0">
                          <a:solidFill>
                            <a:schemeClr val="bg1"/>
                          </a:solidFill>
                        </a:rPr>
                        <a:t>10GE SFP+ slots</a:t>
                      </a:r>
                    </a:p>
                  </a:txBody>
                  <a:tcPr marT="25718" marB="25718" anchor="ctr">
                    <a:solidFill>
                      <a:schemeClr val="accent4"/>
                    </a:solidFill>
                  </a:tcP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25718" marB="25718" anchor="ctr">
                    <a:solidFill>
                      <a:srgbClr val="E4E4E4"/>
                    </a:solidFill>
                  </a:tcPr>
                </a:tc>
                <a:tc>
                  <a:txBody>
                    <a:bodyPr/>
                    <a:lstStyle/>
                    <a:p>
                      <a:pPr algn="ctr"/>
                      <a:r>
                        <a:rPr lang="en-US" sz="1000" b="0" i="0" dirty="0" smtClean="0">
                          <a:solidFill>
                            <a:schemeClr val="tx1"/>
                          </a:solidFill>
                          <a:latin typeface="+mn-lt"/>
                        </a:rPr>
                        <a:t>4</a:t>
                      </a:r>
                      <a:endParaRPr lang="en-US" sz="1000" b="0" i="0" dirty="0">
                        <a:solidFill>
                          <a:schemeClr val="tx1"/>
                        </a:solidFill>
                        <a:latin typeface="+mn-lt"/>
                      </a:endParaRPr>
                    </a:p>
                  </a:txBody>
                  <a:tcPr marT="25718" marB="25718" anchor="ctr">
                    <a:solidFill>
                      <a:srgbClr val="E4E4E4"/>
                    </a:solidFill>
                  </a:tcPr>
                </a:tc>
              </a:tr>
              <a:tr h="255518">
                <a:tc>
                  <a:txBody>
                    <a:bodyPr/>
                    <a:lstStyle/>
                    <a:p>
                      <a:r>
                        <a:rPr lang="en-US" sz="1000" b="1" dirty="0" smtClean="0">
                          <a:solidFill>
                            <a:schemeClr val="bg1"/>
                          </a:solidFill>
                        </a:rPr>
                        <a:t>40GE</a:t>
                      </a:r>
                      <a:r>
                        <a:rPr lang="en-US" sz="1000" b="1" baseline="0" dirty="0" smtClean="0">
                          <a:solidFill>
                            <a:schemeClr val="bg1"/>
                          </a:solidFill>
                        </a:rPr>
                        <a:t> QSFP+ slots</a:t>
                      </a:r>
                      <a:endParaRPr lang="en-US" sz="1000" b="1" dirty="0" smtClean="0">
                        <a:solidFill>
                          <a:schemeClr val="bg1"/>
                        </a:solidFill>
                      </a:endParaRPr>
                    </a:p>
                  </a:txBody>
                  <a:tcPr marT="25718" marB="25718" anchor="ctr">
                    <a:solidFill>
                      <a:schemeClr val="accent4"/>
                    </a:solidFill>
                  </a:tcP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25718" marB="25718" anchor="ctr">
                    <a:solidFill>
                      <a:srgbClr val="C9C9C9"/>
                    </a:solidFill>
                  </a:tcPr>
                </a:tc>
              </a:tr>
              <a:tr h="210935">
                <a:tc>
                  <a:txBody>
                    <a:bodyPr/>
                    <a:lstStyle/>
                    <a:p>
                      <a:r>
                        <a:rPr lang="en-US" sz="1000" b="1" dirty="0" smtClean="0">
                          <a:solidFill>
                            <a:schemeClr val="bg1"/>
                          </a:solidFill>
                        </a:rPr>
                        <a:t>Power Budget</a:t>
                      </a:r>
                    </a:p>
                  </a:txBody>
                  <a:tcPr marT="25718" marB="25718" anchor="ctr">
                    <a:solidFill>
                      <a:schemeClr val="accent4"/>
                    </a:solidFill>
                  </a:tcPr>
                </a:tc>
                <a:tc>
                  <a:txBody>
                    <a:bodyPr/>
                    <a:lstStyle/>
                    <a:p>
                      <a:pPr algn="ctr"/>
                      <a:r>
                        <a:rPr lang="en-US" sz="1000" b="0" i="0" dirty="0" smtClean="0">
                          <a:solidFill>
                            <a:srgbClr val="000000"/>
                          </a:solidFill>
                          <a:latin typeface="+mn-lt"/>
                        </a:rPr>
                        <a:t>500 W</a:t>
                      </a:r>
                      <a:endParaRPr lang="en-US" sz="1000" b="0" i="0" dirty="0">
                        <a:solidFill>
                          <a:srgbClr val="000000"/>
                        </a:solidFill>
                        <a:latin typeface="+mn-lt"/>
                      </a:endParaRPr>
                    </a:p>
                  </a:txBody>
                  <a:tcPr marT="25718" marB="25718"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750</a:t>
                      </a:r>
                      <a:r>
                        <a:rPr lang="en-US" sz="1000" b="0" i="0" baseline="0" dirty="0" smtClean="0">
                          <a:solidFill>
                            <a:schemeClr val="tx1"/>
                          </a:solidFill>
                          <a:latin typeface="+mn-lt"/>
                        </a:rPr>
                        <a:t> W</a:t>
                      </a:r>
                      <a:endParaRPr lang="en-US" sz="1000" b="0" i="0" dirty="0" smtClean="0">
                        <a:solidFill>
                          <a:schemeClr val="tx1"/>
                        </a:solidFill>
                        <a:latin typeface="+mn-lt"/>
                      </a:endParaRPr>
                    </a:p>
                  </a:txBody>
                  <a:tcPr marT="25718" marB="25718" anchor="ctr">
                    <a:solidFill>
                      <a:srgbClr val="E4E4E4"/>
                    </a:solidFill>
                  </a:tcPr>
                </a:tc>
              </a:tr>
              <a:tr h="210935">
                <a:tc>
                  <a:txBody>
                    <a:bodyPr/>
                    <a:lstStyle/>
                    <a:p>
                      <a:r>
                        <a:rPr lang="en-US" sz="1000" b="1" dirty="0" smtClean="0">
                          <a:solidFill>
                            <a:schemeClr val="bg1"/>
                          </a:solidFill>
                        </a:rPr>
                        <a:t>Power Supply</a:t>
                      </a:r>
                    </a:p>
                  </a:txBody>
                  <a:tcPr marT="25718" marB="25718"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25718" marB="25718" anchor="ctr">
                    <a:solidFill>
                      <a:srgbClr val="C9C9C9"/>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 AC</a:t>
                      </a:r>
                    </a:p>
                  </a:txBody>
                  <a:tcPr marT="25718" marB="25718" anchor="ctr">
                    <a:solidFill>
                      <a:srgbClr val="C9C9C9"/>
                    </a:solidFill>
                  </a:tcPr>
                </a:tc>
              </a:tr>
              <a:tr h="434527">
                <a:tc>
                  <a:txBody>
                    <a:bodyPr/>
                    <a:lstStyle/>
                    <a:p>
                      <a:r>
                        <a:rPr lang="en-US" sz="1000" b="1" dirty="0" err="1" smtClean="0">
                          <a:solidFill>
                            <a:schemeClr val="bg1"/>
                          </a:solidFill>
                        </a:rPr>
                        <a:t>FortiOS</a:t>
                      </a:r>
                      <a:r>
                        <a:rPr lang="en-US" sz="1000" b="1" dirty="0" smtClean="0">
                          <a:solidFill>
                            <a:schemeClr val="bg1"/>
                          </a:solidFill>
                        </a:rPr>
                        <a:t> Wired Controller</a:t>
                      </a:r>
                      <a:r>
                        <a:rPr lang="en-US" sz="1000" b="1" baseline="0" dirty="0" smtClean="0">
                          <a:solidFill>
                            <a:schemeClr val="bg1"/>
                          </a:solidFill>
                        </a:rPr>
                        <a:t> Support</a:t>
                      </a:r>
                      <a:endParaRPr lang="en-US" sz="1000" b="1" dirty="0" smtClean="0">
                        <a:solidFill>
                          <a:schemeClr val="bg1"/>
                        </a:solidFill>
                      </a:endParaRPr>
                    </a:p>
                  </a:txBody>
                  <a:tcPr marT="25718" marB="25718"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solidFill>
                      <a:srgbClr val="C9C9C9"/>
                    </a:solidFill>
                  </a:tcPr>
                </a:tc>
              </a:tr>
              <a:tr h="368642">
                <a:tc>
                  <a:txBody>
                    <a:bodyPr/>
                    <a:lstStyle/>
                    <a:p>
                      <a:r>
                        <a:rPr lang="en-US" sz="1000" b="1" dirty="0" smtClean="0">
                          <a:solidFill>
                            <a:schemeClr val="bg1"/>
                          </a:solidFill>
                        </a:rPr>
                        <a:t>FortiLink Stacking Option**</a:t>
                      </a:r>
                    </a:p>
                  </a:txBody>
                  <a:tcPr marT="25718" marB="25718"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solidFill>
                      <a:srgbClr val="C9C9C9"/>
                    </a:solidFill>
                  </a:tcPr>
                </a:tc>
              </a:tr>
            </a:tbl>
          </a:graphicData>
        </a:graphic>
      </p:graphicFrame>
    </p:spTree>
    <p:extLst>
      <p:ext uri="{BB962C8B-B14F-4D97-AF65-F5344CB8AC3E}">
        <p14:creationId xmlns:p14="http://schemas.microsoft.com/office/powerpoint/2010/main" val="2460755955"/>
      </p:ext>
    </p:extLst>
  </p:cSld>
  <p:clrMapOvr>
    <a:masterClrMapping/>
  </p:clrMapOvr>
  <p:transition xmlns:p14="http://schemas.microsoft.com/office/powerpoint/2010/main" spd="slow">
    <p:wipe/>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3665377572"/>
              </p:ext>
            </p:extLst>
          </p:nvPr>
        </p:nvGraphicFramePr>
        <p:xfrm>
          <a:off x="252001" y="1080000"/>
          <a:ext cx="8639999" cy="3419997"/>
        </p:xfrm>
        <a:graphic>
          <a:graphicData uri="http://schemas.openxmlformats.org/drawingml/2006/table">
            <a:tbl>
              <a:tblPr firstRow="1" bandRow="1">
                <a:effectLst/>
                <a:tableStyleId>{073A0DAA-6AF3-43AB-8588-CEC1D06C72B9}</a:tableStyleId>
              </a:tblPr>
              <a:tblGrid>
                <a:gridCol w="1907000"/>
                <a:gridCol w="2244333"/>
                <a:gridCol w="2244333"/>
                <a:gridCol w="2244333"/>
              </a:tblGrid>
              <a:tr h="452234">
                <a:tc>
                  <a:txBody>
                    <a:bodyPr/>
                    <a:lstStyle/>
                    <a:p>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FSW-3032D</a:t>
                      </a:r>
                    </a:p>
                  </a:txBody>
                  <a:tcPr marT="34290" marB="34290" anchor="ctr">
                    <a:solidFill>
                      <a:srgbClr val="3C3C3C"/>
                    </a:solidFill>
                  </a:tcPr>
                </a:tc>
              </a:tr>
              <a:tr h="274072">
                <a:tc>
                  <a:txBody>
                    <a:bodyPr/>
                    <a:lstStyle/>
                    <a:p>
                      <a:r>
                        <a:rPr lang="en-US" sz="1000" b="1" dirty="0" smtClean="0">
                          <a:solidFill>
                            <a:schemeClr val="bg1"/>
                          </a:solidFill>
                        </a:rPr>
                        <a:t>Form Factor</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r>
              <a:tr h="279027">
                <a:tc>
                  <a:txBody>
                    <a:bodyPr/>
                    <a:lstStyle/>
                    <a:p>
                      <a:r>
                        <a:rPr lang="en-US" sz="1000" b="1" dirty="0" smtClean="0">
                          <a:solidFill>
                            <a:schemeClr val="bg1"/>
                          </a:solidFill>
                        </a:rPr>
                        <a:t>FE Ports</a:t>
                      </a:r>
                      <a:endParaRPr lang="en-US" sz="1000" b="1" dirty="0">
                        <a:solidFill>
                          <a:schemeClr val="bg1"/>
                        </a:solidFill>
                      </a:endParaRPr>
                    </a:p>
                  </a:txBody>
                  <a:tcPr marT="34290" marB="34290"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r>
              <a:tr h="34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GE Ports</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r h="344952">
                <a:tc>
                  <a:txBody>
                    <a:bodyPr/>
                    <a:lstStyle/>
                    <a:p>
                      <a:r>
                        <a:rPr lang="en-US" sz="1000" b="1" dirty="0" smtClean="0">
                          <a:solidFill>
                            <a:schemeClr val="bg1"/>
                          </a:solidFill>
                        </a:rPr>
                        <a:t>PoE 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r>
                        <a:rPr lang="en-US" sz="1000" b="1" dirty="0" smtClean="0">
                          <a:solidFill>
                            <a:schemeClr val="bg1"/>
                          </a:solidFill>
                        </a:rPr>
                        <a:t>10GE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40GE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4</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32</a:t>
                      </a:r>
                    </a:p>
                  </a:txBody>
                  <a:tcPr marT="34290" marB="34290" anchor="ctr">
                    <a:solidFill>
                      <a:srgbClr val="E4E4E4"/>
                    </a:solidFill>
                  </a:tcPr>
                </a:tc>
              </a:tr>
              <a:tr h="344952">
                <a:tc>
                  <a:txBody>
                    <a:bodyPr/>
                    <a:lstStyle/>
                    <a:p>
                      <a:r>
                        <a:rPr lang="en-US" sz="1000" b="1" dirty="0" smtClean="0">
                          <a:solidFill>
                            <a:schemeClr val="bg1"/>
                          </a:solidFill>
                        </a:rPr>
                        <a:t>Shared Ports (pair)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Power Budget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FortiGate</a:t>
                      </a:r>
                      <a:r>
                        <a:rPr lang="en-US" sz="1000" b="1" baseline="0" dirty="0" smtClean="0">
                          <a:solidFill>
                            <a:schemeClr val="bg1"/>
                          </a:solidFill>
                        </a:rPr>
                        <a:t> Managed</a:t>
                      </a:r>
                      <a:endParaRPr lang="en-US" sz="1000" b="1"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No</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No</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No</a:t>
                      </a:r>
                    </a:p>
                  </a:txBody>
                  <a:tcPr marT="34290" marB="34290" anchor="ctr">
                    <a:solidFill>
                      <a:srgbClr val="C9C9C9"/>
                    </a:solidFill>
                  </a:tcPr>
                </a:tc>
              </a:tr>
            </a:tbl>
          </a:graphicData>
        </a:graphic>
      </p:graphicFrame>
    </p:spTree>
    <p:extLst>
      <p:ext uri="{BB962C8B-B14F-4D97-AF65-F5344CB8AC3E}">
        <p14:creationId xmlns:p14="http://schemas.microsoft.com/office/powerpoint/2010/main" val="4139010561"/>
      </p:ext>
    </p:extLst>
  </p:cSld>
  <p:clrMapOvr>
    <a:masterClrMapping/>
  </p:clrMapOvr>
  <p:transition xmlns:p14="http://schemas.microsoft.com/office/powerpoint/2010/main" spd="slow">
    <p:wipe/>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FortiClient</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0" y="2137710"/>
            <a:ext cx="585216" cy="585216"/>
          </a:xfrm>
          <a:prstGeom prst="rect">
            <a:avLst/>
          </a:prstGeom>
        </p:spPr>
      </p:pic>
    </p:spTree>
    <p:extLst>
      <p:ext uri="{BB962C8B-B14F-4D97-AF65-F5344CB8AC3E}">
        <p14:creationId xmlns:p14="http://schemas.microsoft.com/office/powerpoint/2010/main" val="35369060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00512102"/>
              </p:ext>
            </p:extLst>
          </p:nvPr>
        </p:nvGraphicFramePr>
        <p:xfrm>
          <a:off x="454527" y="1666322"/>
          <a:ext cx="3399692" cy="1745130"/>
        </p:xfrm>
        <a:graphic>
          <a:graphicData uri="http://schemas.openxmlformats.org/drawingml/2006/table">
            <a:tbl>
              <a:tblPr bandRow="1">
                <a:tableStyleId>{073A0DAA-6AF3-43AB-8588-CEC1D06C72B9}</a:tableStyleId>
              </a:tblPr>
              <a:tblGrid>
                <a:gridCol w="3399692"/>
              </a:tblGrid>
              <a:tr h="71379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9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Fully integrated features, reduce needs for multiple client solutions</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Enforce compliance and security policies on mobile hosts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Via FortiGate for enterprise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70" y="1824354"/>
            <a:ext cx="3600000" cy="2631442"/>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000145" y="2404757"/>
            <a:ext cx="1746250" cy="2673350"/>
          </a:xfrm>
          <a:prstGeom prst="rect">
            <a:avLst/>
          </a:prstGeom>
        </p:spPr>
      </p:pic>
      <p:sp>
        <p:nvSpPr>
          <p:cNvPr id="8" name="Rectangle 7"/>
          <p:cNvSpPr/>
          <p:nvPr/>
        </p:nvSpPr>
        <p:spPr bwMode="invGray">
          <a:xfrm>
            <a:off x="448252" y="849857"/>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2" y="891583"/>
            <a:ext cx="729142" cy="546857"/>
          </a:xfrm>
          <a:prstGeom prst="rect">
            <a:avLst/>
          </a:prstGeom>
        </p:spPr>
      </p:pic>
    </p:spTree>
    <p:extLst>
      <p:ext uri="{BB962C8B-B14F-4D97-AF65-F5344CB8AC3E}">
        <p14:creationId xmlns:p14="http://schemas.microsoft.com/office/powerpoint/2010/main" val="112688641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V5.2</a:t>
            </a:r>
            <a:endParaRPr lang="en-US" b="0" i="0" dirty="0"/>
          </a:p>
        </p:txBody>
      </p:sp>
      <p:sp>
        <p:nvSpPr>
          <p:cNvPr id="16" name="Rectangle 15"/>
          <p:cNvSpPr>
            <a:spLocks noChangeArrowheads="1"/>
          </p:cNvSpPr>
          <p:nvPr/>
        </p:nvSpPr>
        <p:spPr bwMode="auto">
          <a:xfrm>
            <a:off x="3203457" y="827660"/>
            <a:ext cx="4637141" cy="461665"/>
          </a:xfrm>
          <a:prstGeom prst="rect">
            <a:avLst/>
          </a:prstGeom>
          <a:noFill/>
          <a:ln w="9525">
            <a:noFill/>
            <a:miter lim="800000"/>
            <a:headEnd/>
            <a:tailEnd/>
          </a:ln>
        </p:spPr>
        <p:txBody>
          <a:bodyPr wrap="square">
            <a:spAutoFit/>
          </a:bodyPr>
          <a:lstStyle/>
          <a:p>
            <a:pPr algn="ctr">
              <a:defRPr/>
            </a:pPr>
            <a:r>
              <a:rPr lang="en-GB" sz="2400" b="1" dirty="0" smtClean="0">
                <a:solidFill>
                  <a:srgbClr val="FFFFFF"/>
                </a:solidFill>
                <a:latin typeface="Arial Narrow" pitchFamily="34" charset="0"/>
                <a:ea typeface="ＭＳ Ｐゴシック" pitchFamily="34" charset="-128"/>
                <a:cs typeface="+mn-cs"/>
              </a:rPr>
              <a:t>New in 4.0 MR3</a:t>
            </a:r>
            <a:endParaRPr lang="en-GB" sz="2400" b="1" dirty="0">
              <a:solidFill>
                <a:srgbClr val="FFFFFF"/>
              </a:solidFill>
              <a:latin typeface="Arial Narrow" pitchFamily="34" charset="0"/>
              <a:ea typeface="ＭＳ Ｐゴシック" pitchFamily="34" charset="-128"/>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2883266418"/>
              </p:ext>
            </p:extLst>
          </p:nvPr>
        </p:nvGraphicFramePr>
        <p:xfrm>
          <a:off x="252001" y="1080000"/>
          <a:ext cx="8640001" cy="3419995"/>
        </p:xfrm>
        <a:graphic>
          <a:graphicData uri="http://schemas.openxmlformats.org/drawingml/2006/table">
            <a:tbl>
              <a:tblPr firstRow="1" bandRow="1">
                <a:effectLst/>
                <a:tableStyleId>{073A0DAA-6AF3-43AB-8588-CEC1D06C72B9}</a:tableStyleId>
              </a:tblPr>
              <a:tblGrid>
                <a:gridCol w="2448491"/>
                <a:gridCol w="1624243"/>
                <a:gridCol w="1550969"/>
                <a:gridCol w="1575394"/>
                <a:gridCol w="1440904"/>
              </a:tblGrid>
              <a:tr h="237482">
                <a:tc>
                  <a:txBody>
                    <a:bodyPr/>
                    <a:lstStyle/>
                    <a:p>
                      <a:endParaRPr lang="en-CA" sz="1000" dirty="0"/>
                    </a:p>
                  </a:txBody>
                  <a:tcPr marT="34290" marB="34290">
                    <a:solidFill>
                      <a:srgbClr val="3C3C3C"/>
                    </a:solidFill>
                  </a:tcPr>
                </a:tc>
                <a:tc>
                  <a:txBody>
                    <a:bodyPr/>
                    <a:lstStyle/>
                    <a:p>
                      <a:pPr algn="ctr"/>
                      <a:r>
                        <a:rPr lang="en-US" sz="1000" dirty="0" smtClean="0"/>
                        <a:t>Windows</a:t>
                      </a:r>
                      <a:endParaRPr lang="en-CA" sz="1000" dirty="0"/>
                    </a:p>
                  </a:txBody>
                  <a:tcPr marT="34290" marB="34290">
                    <a:solidFill>
                      <a:srgbClr val="3C3C3C"/>
                    </a:solidFill>
                  </a:tcPr>
                </a:tc>
                <a:tc>
                  <a:txBody>
                    <a:bodyPr/>
                    <a:lstStyle/>
                    <a:p>
                      <a:pPr algn="ctr"/>
                      <a:r>
                        <a:rPr lang="en-US" sz="1000" dirty="0" smtClean="0"/>
                        <a:t>Mac OSX</a:t>
                      </a:r>
                      <a:endParaRPr lang="en-CA" sz="1000" dirty="0"/>
                    </a:p>
                  </a:txBody>
                  <a:tcPr marT="34290" marB="34290">
                    <a:solidFill>
                      <a:srgbClr val="3C3C3C"/>
                    </a:solidFill>
                  </a:tcPr>
                </a:tc>
                <a:tc>
                  <a:txBody>
                    <a:bodyPr/>
                    <a:lstStyle/>
                    <a:p>
                      <a:pPr algn="ctr"/>
                      <a:r>
                        <a:rPr lang="en-CA" sz="1000" dirty="0" err="1" smtClean="0"/>
                        <a:t>iOS</a:t>
                      </a:r>
                      <a:endParaRPr lang="en-CA" sz="1000" dirty="0"/>
                    </a:p>
                  </a:txBody>
                  <a:tcPr marT="34290" marB="34290">
                    <a:solidFill>
                      <a:srgbClr val="3C3C3C"/>
                    </a:solidFill>
                  </a:tcPr>
                </a:tc>
                <a:tc>
                  <a:txBody>
                    <a:bodyPr/>
                    <a:lstStyle/>
                    <a:p>
                      <a:pPr algn="ctr"/>
                      <a:r>
                        <a:rPr lang="en-CA" sz="1000" dirty="0" smtClean="0"/>
                        <a:t>Android</a:t>
                      </a:r>
                      <a:endParaRPr lang="en-CA" sz="1000" dirty="0"/>
                    </a:p>
                  </a:txBody>
                  <a:tcPr marT="34290" marB="34290">
                    <a:solidFill>
                      <a:srgbClr val="3C3C3C"/>
                    </a:solidFill>
                  </a:tcPr>
                </a:tc>
              </a:tr>
              <a:tr h="237482">
                <a:tc>
                  <a:txBody>
                    <a:bodyPr/>
                    <a:lstStyle/>
                    <a:p>
                      <a:r>
                        <a:rPr lang="en-US" sz="1000" b="1" dirty="0" smtClean="0">
                          <a:solidFill>
                            <a:srgbClr val="FFFFFF"/>
                          </a:solidFill>
                        </a:rPr>
                        <a:t>IPSec VPN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r>
              <a:tr h="237482">
                <a:tc>
                  <a:txBody>
                    <a:bodyPr/>
                    <a:lstStyle/>
                    <a:p>
                      <a:r>
                        <a:rPr lang="en-US" sz="1000" b="1" dirty="0" smtClean="0">
                          <a:solidFill>
                            <a:srgbClr val="FFFFFF"/>
                          </a:solidFill>
                        </a:rPr>
                        <a:t>SSL VPN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dk1"/>
                          </a:solidFill>
                        </a:rPr>
                        <a:t>Web</a:t>
                      </a:r>
                      <a:r>
                        <a:rPr lang="en-US" sz="1000" b="0" baseline="0" dirty="0" smtClean="0">
                          <a:solidFill>
                            <a:schemeClr val="dk1"/>
                          </a:solidFill>
                        </a:rPr>
                        <a:t> Mode Only</a:t>
                      </a:r>
                      <a:endParaRPr lang="en-CA" sz="1000" b="1" dirty="0" smtClean="0">
                        <a:solidFill>
                          <a:schemeClr val="accent3"/>
                        </a:solidFill>
                      </a:endParaRP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r>
              <a:tr h="237482">
                <a:tc>
                  <a:txBody>
                    <a:bodyPr/>
                    <a:lstStyle/>
                    <a:p>
                      <a:r>
                        <a:rPr lang="en-US" sz="1000" b="1" dirty="0" smtClean="0">
                          <a:solidFill>
                            <a:srgbClr val="FFFFFF"/>
                          </a:solidFill>
                        </a:rPr>
                        <a:t>2FA</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r>
              <a:tr h="237482">
                <a:tc>
                  <a:txBody>
                    <a:bodyPr/>
                    <a:lstStyle/>
                    <a:p>
                      <a:r>
                        <a:rPr lang="en-US" sz="1000" b="1" dirty="0" smtClean="0">
                          <a:solidFill>
                            <a:srgbClr val="FFFFFF"/>
                          </a:solidFill>
                        </a:rPr>
                        <a:t>Anti-Virus</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237482">
                <a:tc>
                  <a:txBody>
                    <a:bodyPr/>
                    <a:lstStyle/>
                    <a:p>
                      <a:r>
                        <a:rPr lang="en-US" sz="1000" b="1" dirty="0" smtClean="0">
                          <a:solidFill>
                            <a:srgbClr val="FFFFFF"/>
                          </a:solidFill>
                        </a:rPr>
                        <a:t>Web Filtering</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r>
              <a:tr h="237482">
                <a:tc>
                  <a:txBody>
                    <a:bodyPr/>
                    <a:lstStyle/>
                    <a:p>
                      <a:r>
                        <a:rPr lang="en-US" sz="1000" b="1" dirty="0" smtClean="0">
                          <a:solidFill>
                            <a:srgbClr val="FFFFFF"/>
                          </a:solidFill>
                        </a:rPr>
                        <a:t>WAN Optimization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solidFill>
                            <a:schemeClr val="accent3"/>
                          </a:solidFill>
                          <a:latin typeface="Zapf Dingbats"/>
                          <a:ea typeface="Zapf Dingbats"/>
                          <a:cs typeface="Zapf Dingbats"/>
                          <a:sym typeface="Zapf Dingbats"/>
                        </a:rPr>
                        <a:t>✓</a:t>
                      </a:r>
                      <a:endParaRPr lang="en-CA" sz="1000" b="1" dirty="0" smtClean="0">
                        <a:solidFill>
                          <a:schemeClr val="accent3"/>
                        </a:solidFil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sym typeface="Symbol"/>
                        </a:rPr>
                        <a:t>-</a:t>
                      </a:r>
                      <a:endParaRPr lang="en-CA" sz="1000" b="1" dirty="0" smtClean="0">
                        <a:solidFill>
                          <a:schemeClr val="bg1">
                            <a:lumMod val="50000"/>
                          </a:schemeClr>
                        </a:solidFil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r>
              <a:tr h="237482">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1" u="none" strike="noStrike" kern="1200" cap="none" spc="0" normalizeH="0" baseline="0" noProof="0" dirty="0" smtClean="0">
                          <a:ln>
                            <a:noFill/>
                          </a:ln>
                          <a:solidFill>
                            <a:srgbClr val="FFFFFF"/>
                          </a:solidFill>
                          <a:effectLst/>
                          <a:uLnTx/>
                          <a:uFillTx/>
                          <a:latin typeface="+mn-lt"/>
                          <a:ea typeface="+mn-ea"/>
                          <a:cs typeface="+mn-cs"/>
                        </a:rPr>
                        <a:t>                               Registered for Central Management</a:t>
                      </a: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748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err="1" smtClean="0">
                          <a:ln>
                            <a:noFill/>
                          </a:ln>
                          <a:solidFill>
                            <a:srgbClr val="FFFFFF"/>
                          </a:solidFill>
                          <a:effectLst/>
                          <a:uLnTx/>
                          <a:uFillTx/>
                          <a:latin typeface="+mn-lt"/>
                          <a:ea typeface="+mn-ea"/>
                          <a:cs typeface="+mn-cs"/>
                        </a:rPr>
                        <a:t>Config</a:t>
                      </a:r>
                      <a:r>
                        <a:rPr kumimoji="0" lang="en-US" sz="1000" b="1" i="0" u="none" strike="noStrike" kern="1200" cap="none" spc="0" normalizeH="0" baseline="0" noProof="0" dirty="0" smtClean="0">
                          <a:ln>
                            <a:noFill/>
                          </a:ln>
                          <a:solidFill>
                            <a:srgbClr val="FFFFFF"/>
                          </a:solidFill>
                          <a:effectLst/>
                          <a:uLnTx/>
                          <a:uFillTx/>
                          <a:latin typeface="+mn-lt"/>
                          <a:ea typeface="+mn-ea"/>
                          <a:cs typeface="+mn-cs"/>
                        </a:rPr>
                        <a:t> Provisioning</a:t>
                      </a:r>
                      <a:endParaRPr kumimoji="0" lang="en-CA" sz="1000" b="1" i="0"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r>
              <a:tr h="237482">
                <a:tc>
                  <a:txBody>
                    <a:bodyPr/>
                    <a:lstStyle/>
                    <a:p>
                      <a:r>
                        <a:rPr lang="en-US" sz="1000" b="1" dirty="0" smtClean="0">
                          <a:solidFill>
                            <a:srgbClr val="FFFFFF"/>
                          </a:solidFill>
                        </a:rPr>
                        <a:t>Logging (to</a:t>
                      </a:r>
                      <a:r>
                        <a:rPr lang="en-US" sz="1000" b="1" baseline="0" dirty="0" smtClean="0">
                          <a:solidFill>
                            <a:srgbClr val="FFFFFF"/>
                          </a:solidFill>
                        </a:rPr>
                        <a:t> FMGR/FAZ</a:t>
                      </a:r>
                      <a:r>
                        <a:rPr lang="en-US" sz="1000" b="1" dirty="0" smtClean="0">
                          <a:solidFill>
                            <a:srgbClr val="FFFFFF"/>
                          </a:solidFill>
                        </a:rPr>
                        <a:t>)</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23748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Windows AD SSO Agent</a:t>
                      </a:r>
                      <a:endParaRPr lang="en-CA" sz="10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r>
              <a:tr h="237482">
                <a:tc>
                  <a:txBody>
                    <a:bodyPr/>
                    <a:lstStyle/>
                    <a:p>
                      <a:r>
                        <a:rPr lang="en-US" sz="1000" b="1" dirty="0" smtClean="0">
                          <a:solidFill>
                            <a:srgbClr val="FFFFFF"/>
                          </a:solidFill>
                        </a:rPr>
                        <a:t>Application Firewall</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332729">
                <a:tc>
                  <a:txBody>
                    <a:bodyPr/>
                    <a:lstStyle/>
                    <a:p>
                      <a:r>
                        <a:rPr lang="en-US" sz="1000" b="1" dirty="0" smtClean="0">
                          <a:solidFill>
                            <a:srgbClr val="FFFFFF"/>
                          </a:solidFill>
                        </a:rPr>
                        <a:t>Vulnerability Scanning &amp; Reporting</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r>
              <a:tr h="237482">
                <a:tc>
                  <a:txBody>
                    <a:bodyPr/>
                    <a:lstStyle/>
                    <a:p>
                      <a:r>
                        <a:rPr lang="en-CA" sz="1000" b="1" dirty="0" smtClean="0">
                          <a:solidFill>
                            <a:srgbClr val="FFFFFF"/>
                          </a:solidFill>
                        </a:rPr>
                        <a:t>Custom Install</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39617237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FortiToken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6969" y="2141283"/>
            <a:ext cx="585216" cy="585216"/>
          </a:xfrm>
          <a:prstGeom prst="rect">
            <a:avLst/>
          </a:prstGeom>
        </p:spPr>
      </p:pic>
    </p:spTree>
    <p:extLst>
      <p:ext uri="{BB962C8B-B14F-4D97-AF65-F5344CB8AC3E}">
        <p14:creationId xmlns:p14="http://schemas.microsoft.com/office/powerpoint/2010/main" val="221458893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88073860"/>
              </p:ext>
            </p:extLst>
          </p:nvPr>
        </p:nvGraphicFramePr>
        <p:xfrm>
          <a:off x="457201" y="1912539"/>
          <a:ext cx="3650536" cy="2575710"/>
        </p:xfrm>
        <a:graphic>
          <a:graphicData uri="http://schemas.openxmlformats.org/drawingml/2006/table">
            <a:tbl>
              <a:tblPr bandRow="1">
                <a:tableStyleId>{073A0DAA-6AF3-43AB-8588-CEC1D06C72B9}</a:tableStyleId>
              </a:tblPr>
              <a:tblGrid>
                <a:gridCol w="3650536"/>
              </a:tblGrid>
              <a:tr h="12624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SSO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415643" y="2363633"/>
            <a:ext cx="2638249" cy="1634694"/>
          </a:xfrm>
          <a:prstGeom prst="rect">
            <a:avLst/>
          </a:prstGeom>
          <a:noFill/>
          <a:ln w="9525">
            <a:noFill/>
            <a:miter lim="800000"/>
            <a:headEnd/>
            <a:tailEnd/>
          </a:ln>
        </p:spPr>
      </p:pic>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Oath Compliant Time Based Hardware One Time Password </a:t>
            </a:r>
            <a:r>
              <a:rPr lang="en-US" sz="1800" b="1" dirty="0" smtClean="0">
                <a:solidFill>
                  <a:schemeClr val="bg1"/>
                </a:solidFill>
                <a:cs typeface="Arial Narrow"/>
              </a:rPr>
              <a:t>Token</a:t>
            </a:r>
            <a:endParaRPr lang="en-US" sz="1800" b="1" dirty="0">
              <a:solidFill>
                <a:schemeClr val="bg1"/>
              </a:solidFill>
              <a:cs typeface="Arial Narrow"/>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07213"/>
            <a:ext cx="585216" cy="585216"/>
          </a:xfrm>
          <a:prstGeom prst="rect">
            <a:avLst/>
          </a:prstGeom>
        </p:spPr>
      </p:pic>
    </p:spTree>
    <p:extLst>
      <p:ext uri="{BB962C8B-B14F-4D97-AF65-F5344CB8AC3E}">
        <p14:creationId xmlns:p14="http://schemas.microsoft.com/office/powerpoint/2010/main" val="65537056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921722" y="1903494"/>
            <a:ext cx="4807858" cy="232241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462725403"/>
              </p:ext>
            </p:extLst>
          </p:nvPr>
        </p:nvGraphicFramePr>
        <p:xfrm>
          <a:off x="457201" y="1836456"/>
          <a:ext cx="3256391" cy="2369808"/>
        </p:xfrm>
        <a:graphic>
          <a:graphicData uri="http://schemas.openxmlformats.org/drawingml/2006/table">
            <a:tbl>
              <a:tblPr bandRow="1">
                <a:tableStyleId>{073A0DAA-6AF3-43AB-8588-CEC1D06C72B9}</a:tableStyleId>
              </a:tblPr>
              <a:tblGrid>
                <a:gridCol w="3256391"/>
              </a:tblGrid>
              <a:tr h="1008999">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Highly</a:t>
                      </a:r>
                      <a:r>
                        <a:rPr lang="en-US" sz="1100" b="1" baseline="0" dirty="0" smtClean="0"/>
                        <a:t> Secure</a:t>
                      </a:r>
                      <a:endParaRPr lang="en-US" sz="11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Pin Protected</a:t>
                      </a:r>
                      <a:r>
                        <a:rPr lang="en-US" sz="9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latin typeface="+mn-lt"/>
                          <a:cs typeface="Arial Narrow" pitchFamily="34" charset="0"/>
                        </a:rPr>
                        <a:t>Brute</a:t>
                      </a:r>
                      <a:r>
                        <a:rPr lang="en-US" sz="9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Encrypted Seed Storage</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8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FortiAuthenticator (FAC 1.4 and later)</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7198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iOS (iPhone, </a:t>
                      </a:r>
                      <a:r>
                        <a:rPr kumimoji="0" lang="en-US" sz="900" u="none" strike="noStrike" kern="1200" cap="none" spc="0" normalizeH="0" baseline="0" noProof="0" dirty="0" err="1" smtClean="0">
                          <a:ln>
                            <a:noFill/>
                          </a:ln>
                          <a:effectLst/>
                          <a:uLnTx/>
                          <a:uFillTx/>
                        </a:rPr>
                        <a:t>iPad</a:t>
                      </a:r>
                      <a:r>
                        <a:rPr kumimoji="0" lang="en-US" sz="9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BlackBerry (TBD)</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1" name="Rectangle 10"/>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Oath Compliant Time Based </a:t>
            </a:r>
            <a:r>
              <a:rPr lang="en-US" sz="1800" b="1" dirty="0" smtClean="0">
                <a:solidFill>
                  <a:schemeClr val="bg1"/>
                </a:solidFill>
                <a:cs typeface="Arial Narrow"/>
              </a:rPr>
              <a:t>One </a:t>
            </a:r>
            <a:r>
              <a:rPr lang="en-US" sz="1800" b="1" dirty="0">
                <a:solidFill>
                  <a:schemeClr val="bg1"/>
                </a:solidFill>
                <a:cs typeface="Arial Narrow"/>
              </a:rPr>
              <a:t>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07213"/>
            <a:ext cx="585216" cy="585216"/>
          </a:xfrm>
          <a:prstGeom prst="rect">
            <a:avLst/>
          </a:prstGeom>
        </p:spPr>
      </p:pic>
    </p:spTree>
    <p:extLst>
      <p:ext uri="{BB962C8B-B14F-4D97-AF65-F5344CB8AC3E}">
        <p14:creationId xmlns:p14="http://schemas.microsoft.com/office/powerpoint/2010/main" val="341143859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FortiWiFi 60CM</a:t>
            </a:r>
          </a:p>
        </p:txBody>
      </p:sp>
      <p:grpSp>
        <p:nvGrpSpPr>
          <p:cNvPr id="4" name="Group 3"/>
          <p:cNvGrpSpPr/>
          <p:nvPr/>
        </p:nvGrpSpPr>
        <p:grpSpPr>
          <a:xfrm>
            <a:off x="1570300" y="1074706"/>
            <a:ext cx="2729230" cy="1724790"/>
            <a:chOff x="1568052" y="1074706"/>
            <a:chExt cx="2729230" cy="1724790"/>
          </a:xfrm>
        </p:grpSpPr>
        <p:pic>
          <p:nvPicPr>
            <p:cNvPr id="2" name="Picture 1"/>
            <p:cNvPicPr>
              <a:picLocks noChangeAspect="1"/>
            </p:cNvPicPr>
            <p:nvPr/>
          </p:nvPicPr>
          <p:blipFill>
            <a:blip r:embed="rId2"/>
            <a:stretch>
              <a:fillRect/>
            </a:stretch>
          </p:blipFill>
          <p:spPr>
            <a:xfrm>
              <a:off x="1570300" y="1812140"/>
              <a:ext cx="2726982" cy="987356"/>
            </a:xfrm>
            <a:prstGeom prst="rect">
              <a:avLst/>
            </a:prstGeom>
          </p:spPr>
        </p:pic>
        <p:pic>
          <p:nvPicPr>
            <p:cNvPr id="3" name="Picture 2"/>
            <p:cNvPicPr>
              <a:picLocks noChangeAspect="1"/>
            </p:cNvPicPr>
            <p:nvPr/>
          </p:nvPicPr>
          <p:blipFill>
            <a:blip r:embed="rId3"/>
            <a:stretch>
              <a:fillRect/>
            </a:stretch>
          </p:blipFill>
          <p:spPr>
            <a:xfrm>
              <a:off x="1568052" y="1074706"/>
              <a:ext cx="2729230" cy="657860"/>
            </a:xfrm>
            <a:prstGeom prst="rect">
              <a:avLst/>
            </a:prstGeom>
          </p:spPr>
        </p:pic>
      </p:grpSp>
      <p:graphicFrame>
        <p:nvGraphicFramePr>
          <p:cNvPr id="8" name="Content Placeholder 4"/>
          <p:cNvGraphicFramePr>
            <a:graphicFrameLocks/>
          </p:cNvGraphicFramePr>
          <p:nvPr>
            <p:extLst>
              <p:ext uri="{D42A27DB-BD31-4B8C-83A1-F6EECF244321}">
                <p14:modId xmlns:p14="http://schemas.microsoft.com/office/powerpoint/2010/main" val="936615877"/>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 / 1 / 1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135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20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19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1x GE RJ45 DMZ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5x GE RJ45 </a:t>
            </a:r>
            <a:r>
              <a:rPr lang="en-US" sz="1000" dirty="0" smtClean="0"/>
              <a:t>Switch Ports</a:t>
            </a:r>
            <a:endParaRPr lang="en-US" sz="1000" dirty="0"/>
          </a:p>
          <a:p>
            <a:pPr marL="343047" indent="-343047" defTabSz="914417">
              <a:spcBef>
                <a:spcPct val="20000"/>
              </a:spcBef>
              <a:buClr>
                <a:schemeClr val="accent6"/>
              </a:buClr>
              <a:buFont typeface="+mj-ea"/>
              <a:buAutoNum type="circleNumDbPlain"/>
            </a:pPr>
            <a:r>
              <a:rPr lang="en-US" sz="1000" dirty="0" err="1"/>
              <a:t>ExpressCard</a:t>
            </a:r>
            <a:r>
              <a:rPr lang="en-US" sz="1000" dirty="0"/>
              <a:t> Slot</a:t>
            </a:r>
          </a:p>
          <a:p>
            <a:pPr defTabSz="914417">
              <a:spcBef>
                <a:spcPct val="20000"/>
              </a:spcBef>
              <a:buClr>
                <a:schemeClr val="accent6"/>
              </a:buClr>
            </a:pPr>
            <a:endParaRPr lang="en-US" sz="1000" dirty="0"/>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2866" y="2296027"/>
            <a:ext cx="372259" cy="54720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5125" y="2296027"/>
            <a:ext cx="372260" cy="547200"/>
          </a:xfrm>
          <a:prstGeom prst="rect">
            <a:avLst/>
          </a:prstGeom>
        </p:spPr>
      </p:pic>
      <p:pic>
        <p:nvPicPr>
          <p:cNvPr id="19" name="Picture 18" descr="FortiASIC-SOC1.png"/>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300777"/>
            <a:ext cx="371646" cy="547200"/>
          </a:xfrm>
          <a:prstGeom prst="rect">
            <a:avLst/>
          </a:prstGeom>
        </p:spPr>
      </p:pic>
      <p:cxnSp>
        <p:nvCxnSpPr>
          <p:cNvPr id="20" name="Straight Connector 19"/>
          <p:cNvCxnSpPr/>
          <p:nvPr/>
        </p:nvCxnSpPr>
        <p:spPr bwMode="auto">
          <a:xfrm>
            <a:off x="7030328"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00557" y="2296027"/>
            <a:ext cx="371646" cy="547200"/>
          </a:xfrm>
          <a:prstGeom prst="rect">
            <a:avLst/>
          </a:prstGeom>
        </p:spPr>
      </p:pic>
    </p:spTree>
    <p:extLst>
      <p:ext uri="{BB962C8B-B14F-4D97-AF65-F5344CB8AC3E}">
        <p14:creationId xmlns:p14="http://schemas.microsoft.com/office/powerpoint/2010/main" val="3518233512"/>
      </p:ext>
    </p:extLst>
  </p:cSld>
  <p:clrMapOvr>
    <a:masterClrMapping/>
  </p:clrMapOvr>
  <p:transition xmlns:p14="http://schemas.microsoft.com/office/powerpoint/2010/main" spd="slow">
    <p:wipe/>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FortiAnalyzer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5" y="2136008"/>
            <a:ext cx="585216" cy="585216"/>
          </a:xfrm>
          <a:prstGeom prst="rect">
            <a:avLst/>
          </a:prstGeom>
        </p:spPr>
      </p:pic>
    </p:spTree>
    <p:extLst>
      <p:ext uri="{BB962C8B-B14F-4D97-AF65-F5344CB8AC3E}">
        <p14:creationId xmlns:p14="http://schemas.microsoft.com/office/powerpoint/2010/main" val="13889199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4269640"/>
              </p:ext>
            </p:extLst>
          </p:nvPr>
        </p:nvGraphicFramePr>
        <p:xfrm>
          <a:off x="457201" y="1817864"/>
          <a:ext cx="3622842" cy="2748480"/>
        </p:xfrm>
        <a:graphic>
          <a:graphicData uri="http://schemas.openxmlformats.org/drawingml/2006/table">
            <a:tbl>
              <a:tblPr bandRow="1">
                <a:tableStyleId>{073A0DAA-6AF3-43AB-8588-CEC1D06C72B9}</a:tableStyleId>
              </a:tblPr>
              <a:tblGrid>
                <a:gridCol w="3622842"/>
              </a:tblGrid>
              <a:tr h="6542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Malicious File Quarantine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98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Hundreds of Customizable Charts &amp; Graphs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98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Network &amp; Log Analysis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42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Support for Internal or External SQL Databases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045238" y="2360968"/>
            <a:ext cx="2979637" cy="1170671"/>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773780" y="2882804"/>
            <a:ext cx="2955800" cy="1192484"/>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1111700"/>
            <a:ext cx="585216" cy="585216"/>
          </a:xfrm>
          <a:prstGeom prst="rect">
            <a:avLst/>
          </a:prstGeom>
        </p:spPr>
      </p:pic>
    </p:spTree>
    <p:extLst>
      <p:ext uri="{BB962C8B-B14F-4D97-AF65-F5344CB8AC3E}">
        <p14:creationId xmlns:p14="http://schemas.microsoft.com/office/powerpoint/2010/main" val="84782737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708631584"/>
              </p:ext>
            </p:extLst>
          </p:nvPr>
        </p:nvGraphicFramePr>
        <p:xfrm>
          <a:off x="252002" y="1080000"/>
          <a:ext cx="8639997" cy="3339100"/>
        </p:xfrm>
        <a:graphic>
          <a:graphicData uri="http://schemas.openxmlformats.org/drawingml/2006/table">
            <a:tbl>
              <a:tblPr firstRow="1" bandRow="1">
                <a:effectLst/>
                <a:tableStyleId>{073A0DAA-6AF3-43AB-8588-CEC1D06C72B9}</a:tableStyleId>
              </a:tblPr>
              <a:tblGrid>
                <a:gridCol w="1235936"/>
                <a:gridCol w="1057723"/>
                <a:gridCol w="1057723"/>
                <a:gridCol w="1057723"/>
                <a:gridCol w="1057723"/>
                <a:gridCol w="1057723"/>
                <a:gridCol w="1057723"/>
                <a:gridCol w="1057723"/>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FAZ-2000B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FAZ-3500E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75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3,000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mn-lt"/>
                          <a:cs typeface="Arial"/>
                        </a:rPr>
                        <a:t>4,000</a:t>
                      </a:r>
                      <a:endParaRPr lang="en-US" sz="900" dirty="0">
                        <a:latin typeface="+mn-lt"/>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Arial"/>
                          <a:cs typeface="Arial"/>
                        </a:rPr>
                        <a:t>Sustained Log Rate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15,000</a:t>
                      </a:r>
                      <a:endParaRPr lang="en-US" sz="1000" dirty="0">
                        <a:latin typeface="Arial"/>
                        <a:cs typeface="Arial"/>
                      </a:endParaRPr>
                    </a:p>
                  </a:txBody>
                  <a:tcPr marT="34290" marB="34290" anchor="ctr">
                    <a:solidFill>
                      <a:srgbClr val="E4E4E4"/>
                    </a:solidFill>
                  </a:tcPr>
                </a:tc>
                <a:tc>
                  <a:txBody>
                    <a:bodyPr/>
                    <a:lstStyle/>
                    <a:p>
                      <a:pPr algn="ctr"/>
                      <a:r>
                        <a:rPr lang="en-US" sz="900" dirty="0" smtClean="0">
                          <a:latin typeface="+mn-lt"/>
                          <a:cs typeface="Arial"/>
                        </a:rPr>
                        <a:t>36,000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48,000</a:t>
                      </a:r>
                      <a:endParaRPr lang="en-US" sz="900" dirty="0">
                        <a:latin typeface="+mn-lt"/>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Peak Log Rate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350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625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75,000</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175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mn-lt"/>
                          <a:ea typeface="+mn-ea"/>
                          <a:cs typeface="Arial"/>
                        </a:rPr>
                        <a:t>4,000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fr-FR" sz="1000" dirty="0" smtClean="0">
                          <a:latin typeface="+mn-lt"/>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4x GE RJ45</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6x GE RJ45, 2x SFP</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6x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4x GE RJ45,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2x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2x GE RJ45, 2x GE SFP+</a:t>
                      </a:r>
                      <a:endParaRPr lang="en-US" sz="1000" dirty="0" smtClean="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 TB</a:t>
                      </a:r>
                    </a:p>
                  </a:txBody>
                  <a:tcPr marT="34290" marB="34290" anchor="ctr">
                    <a:solidFill>
                      <a:srgbClr val="C9C9C9"/>
                    </a:solidFill>
                  </a:tcPr>
                </a:tc>
                <a:tc>
                  <a:txBody>
                    <a:bodyPr/>
                    <a:lstStyle/>
                    <a:p>
                      <a:pPr algn="ctr"/>
                      <a:r>
                        <a:rPr lang="en-US" sz="1000" dirty="0" smtClean="0">
                          <a:latin typeface="Arial"/>
                          <a:cs typeface="Arial"/>
                        </a:rPr>
                        <a:t>2x 2</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2TB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12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16 TB Max)</a:t>
                      </a:r>
                      <a:r>
                        <a:rPr lang="en-US" sz="1000" dirty="0" smtClean="0">
                          <a:latin typeface="Arial"/>
                          <a:cs typeface="Arial"/>
                        </a:rPr>
                        <a:t>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24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15x 960 GB</a:t>
                      </a:r>
                      <a:endParaRPr lang="en-US" sz="1000" dirty="0" smtClean="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No</a:t>
                      </a:r>
                    </a:p>
                  </a:txBody>
                  <a:tcPr marT="34290" marB="34290" anchor="ctr">
                    <a:solidFill>
                      <a:srgbClr val="E4E4E4"/>
                    </a:solidFill>
                  </a:tcPr>
                </a:tc>
                <a:tc>
                  <a:txBody>
                    <a:bodyPr/>
                    <a:lstStyle/>
                    <a:p>
                      <a:pPr algn="ctr"/>
                      <a:r>
                        <a:rPr lang="en-US" sz="1000" dirty="0" smtClean="0">
                          <a:latin typeface="Arial"/>
                          <a:cs typeface="Arial"/>
                        </a:rPr>
                        <a:t>Yes (mirrored)</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10,</a:t>
                      </a:r>
                      <a:r>
                        <a:rPr lang="en-US" sz="1000" baseline="0" dirty="0" smtClean="0">
                          <a:latin typeface="Arial"/>
                          <a:cs typeface="Arial"/>
                        </a:rPr>
                        <a:t> 50)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1"/>
            <a:ext cx="6477000" cy="215444"/>
          </a:xfrm>
          <a:prstGeom prst="rect">
            <a:avLst/>
          </a:prstGeom>
        </p:spPr>
        <p:txBody>
          <a:bodyPr wrap="square">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472794745"/>
      </p:ext>
    </p:extLst>
  </p:cSld>
  <p:clrMapOvr>
    <a:masterClrMapping/>
  </p:clrMapOvr>
  <p:transition xmlns:p14="http://schemas.microsoft.com/office/powerpoint/2010/main" spd="slow">
    <p:wipe/>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344038100"/>
              </p:ext>
            </p:extLst>
          </p:nvPr>
        </p:nvGraphicFramePr>
        <p:xfrm>
          <a:off x="252002" y="1080000"/>
          <a:ext cx="8639999" cy="1826656"/>
        </p:xfrm>
        <a:graphic>
          <a:graphicData uri="http://schemas.openxmlformats.org/drawingml/2006/table">
            <a:tbl>
              <a:tblPr firstRow="1" bandRow="1">
                <a:effectLst/>
                <a:tableStyleId>{073A0DAA-6AF3-43AB-8588-CEC1D06C72B9}</a:tableStyleId>
              </a:tblPr>
              <a:tblGrid>
                <a:gridCol w="1814379"/>
                <a:gridCol w="1365124"/>
                <a:gridCol w="1365124"/>
                <a:gridCol w="1365124"/>
                <a:gridCol w="1365124"/>
                <a:gridCol w="1365124"/>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FAZ-VM-BASE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FAZ-VM-GB1</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FAZ-VM-GB25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FAZ-VM-GB100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+25</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Sessions/Day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3.5 Mil</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3.5 Mil</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18 Mil</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85 Mil</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360 Mil</a:t>
                      </a:r>
                      <a:endParaRPr lang="en-US" sz="1000" dirty="0">
                        <a:latin typeface="Arial"/>
                        <a:cs typeface="Arial"/>
                      </a:endParaRPr>
                    </a:p>
                  </a:txBody>
                  <a:tcPr marT="34290" marB="34290" anchor="ctr">
                    <a:solidFill>
                      <a:schemeClr val="accent4">
                        <a:lumMod val="20000"/>
                        <a:lumOff val="80000"/>
                      </a:schemeClr>
                    </a:solidFill>
                  </a:tcPr>
                </a:tc>
              </a:tr>
              <a:tr h="247004">
                <a:tc>
                  <a:txBody>
                    <a:bodyPr/>
                    <a:lstStyle/>
                    <a:p>
                      <a:r>
                        <a:rPr lang="en-US" sz="1000" b="1" dirty="0" smtClean="0">
                          <a:solidFill>
                            <a:srgbClr val="FFFFFF"/>
                          </a:solidFill>
                          <a:latin typeface="Arial"/>
                          <a:cs typeface="Arial"/>
                        </a:rPr>
                        <a:t>Max Log rate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+16 TB</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RAID</a:t>
                      </a:r>
                      <a:r>
                        <a:rPr lang="en-US" sz="1000" b="1" baseline="0" dirty="0" smtClean="0">
                          <a:solidFill>
                            <a:srgbClr val="FFFFFF"/>
                          </a:solidFill>
                          <a:latin typeface="Arial"/>
                          <a:cs typeface="Arial"/>
                        </a:rPr>
                        <a:t> Support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631431349"/>
      </p:ext>
    </p:extLst>
  </p:cSld>
  <p:clrMapOvr>
    <a:masterClrMapping/>
  </p:clrMapOvr>
  <p:transition xmlns:p14="http://schemas.microsoft.com/office/powerpoint/2010/main" spd="slow">
    <p:wipe/>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FortiManager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1004"/>
            <a:ext cx="585216" cy="585216"/>
          </a:xfrm>
          <a:prstGeom prst="rect">
            <a:avLst/>
          </a:prstGeom>
        </p:spPr>
      </p:pic>
    </p:spTree>
    <p:extLst>
      <p:ext uri="{BB962C8B-B14F-4D97-AF65-F5344CB8AC3E}">
        <p14:creationId xmlns:p14="http://schemas.microsoft.com/office/powerpoint/2010/main" val="423677273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076358366"/>
              </p:ext>
            </p:extLst>
          </p:nvPr>
        </p:nvGraphicFramePr>
        <p:xfrm>
          <a:off x="454527" y="1936174"/>
          <a:ext cx="4144211" cy="2156610"/>
        </p:xfrm>
        <a:graphic>
          <a:graphicData uri="http://schemas.openxmlformats.org/drawingml/2006/table">
            <a:tbl>
              <a:tblPr bandRow="1">
                <a:tableStyleId>{073A0DAA-6AF3-43AB-8588-CEC1D06C72B9}</a:tableStyleId>
              </a:tblPr>
              <a:tblGrid>
                <a:gridCol w="4144211"/>
              </a:tblGrid>
              <a:tr h="713790">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1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device configuration templates to quickly configure a new Fortinet appliance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JSON-based API allows MSSPs to offer administrative web portals to customers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89222" y="3014275"/>
            <a:ext cx="1908099" cy="13931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3538" y="3283540"/>
            <a:ext cx="1648921" cy="10560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061184" y="3655147"/>
            <a:ext cx="2038207" cy="8893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8" y="4457445"/>
            <a:ext cx="1789993" cy="230832"/>
          </a:xfrm>
          <a:prstGeom prst="rect">
            <a:avLst/>
          </a:prstGeom>
          <a:noFill/>
        </p:spPr>
        <p:txBody>
          <a:bodyPr wrap="none" rtlCol="0">
            <a:spAutoFit/>
          </a:bodyPr>
          <a:lstStyle/>
          <a:p>
            <a:r>
              <a:rPr lang="en-US" sz="900" i="1" dirty="0" smtClean="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3885987654"/>
              </p:ext>
            </p:extLst>
          </p:nvPr>
        </p:nvGraphicFramePr>
        <p:xfrm>
          <a:off x="4759158" y="1936174"/>
          <a:ext cx="3970421" cy="988110"/>
        </p:xfrm>
        <a:graphic>
          <a:graphicData uri="http://schemas.openxmlformats.org/drawingml/2006/table">
            <a:tbl>
              <a:tblPr bandRow="1">
                <a:tableStyleId>{073A0DAA-6AF3-43AB-8588-CEC1D06C72B9}</a:tableStyleId>
              </a:tblPr>
              <a:tblGrid>
                <a:gridCol w="3970421"/>
              </a:tblGrid>
              <a:tr h="98811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Run a local copy of AV, IPS, URL, A/S signature databases.*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5" name="Rectangle 1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1098232"/>
            <a:ext cx="585216" cy="585216"/>
          </a:xfrm>
          <a:prstGeom prst="rect">
            <a:avLst/>
          </a:prstGeom>
        </p:spPr>
      </p:pic>
    </p:spTree>
    <p:extLst>
      <p:ext uri="{BB962C8B-B14F-4D97-AF65-F5344CB8AC3E}">
        <p14:creationId xmlns:p14="http://schemas.microsoft.com/office/powerpoint/2010/main" val="39522022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470921398"/>
              </p:ext>
            </p:extLst>
          </p:nvPr>
        </p:nvGraphicFramePr>
        <p:xfrm>
          <a:off x="251999" y="1080000"/>
          <a:ext cx="8640002" cy="2447040"/>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2x GE,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E4E4E4"/>
                    </a:solidFill>
                  </a:tcPr>
                </a:tc>
                <a:tc>
                  <a:txBody>
                    <a:bodyPr/>
                    <a:lstStyle/>
                    <a:p>
                      <a:pPr algn="ctr"/>
                      <a:r>
                        <a:rPr lang="en-US" sz="1000" dirty="0" smtClean="0">
                          <a:latin typeface="Arial"/>
                          <a:cs typeface="Arial"/>
                        </a:rPr>
                        <a:t>2x 2</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2TB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15x 960GB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GB Logs/Day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Locally Hosted Security Content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r>
            </a:tbl>
          </a:graphicData>
        </a:graphic>
      </p:graphicFrame>
    </p:spTree>
    <p:extLst>
      <p:ext uri="{BB962C8B-B14F-4D97-AF65-F5344CB8AC3E}">
        <p14:creationId xmlns:p14="http://schemas.microsoft.com/office/powerpoint/2010/main" val="2228357443"/>
      </p:ext>
    </p:extLst>
  </p:cSld>
  <p:clrMapOvr>
    <a:masterClrMapping/>
  </p:clrMapOvr>
  <p:transition xmlns:p14="http://schemas.microsoft.com/office/powerpoint/2010/main" spd="slow">
    <p:wipe/>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467801577"/>
              </p:ext>
            </p:extLst>
          </p:nvPr>
        </p:nvGraphicFramePr>
        <p:xfrm>
          <a:off x="252002" y="1080000"/>
          <a:ext cx="8639999" cy="262760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247004">
                <a:tc>
                  <a:txBody>
                    <a:bodyPr/>
                    <a:lstStyle/>
                    <a:p>
                      <a:r>
                        <a:rPr lang="en-US" sz="1000" dirty="0" smtClean="0">
                          <a:latin typeface="Arial"/>
                          <a:cs typeface="Arial"/>
                        </a:rPr>
                        <a:t>Max. Devices</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3C3C3C"/>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 (default/Max)</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+5,000</a:t>
                      </a:r>
                    </a:p>
                  </a:txBody>
                  <a:tcPr marT="34290" marB="34290" anchor="ctr">
                    <a:solidFill>
                      <a:srgbClr val="C9C9C9"/>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GB Logs/day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Max. Virtual NICs</a:t>
                      </a:r>
                    </a:p>
                    <a:p>
                      <a:r>
                        <a:rPr lang="en-US" sz="1000" b="1" dirty="0" smtClean="0">
                          <a:solidFill>
                            <a:srgbClr val="FFFFFF"/>
                          </a:solidFill>
                          <a:latin typeface="Arial"/>
                          <a:cs typeface="Arial"/>
                        </a:rPr>
                        <a:t>(Min/Max)</a:t>
                      </a:r>
                      <a:endParaRPr lang="en-US" sz="1000" b="1" dirty="0">
                        <a:solidFill>
                          <a:srgbClr val="FFFFFF"/>
                        </a:solidFill>
                        <a:latin typeface="Arial"/>
                        <a:cs typeface="Arial"/>
                      </a:endParaRPr>
                    </a:p>
                  </a:txBody>
                  <a:tcPr marT="34290" marB="34290" anchor="ctr">
                    <a:solidFill>
                      <a:schemeClr val="accent4"/>
                    </a:solidFill>
                  </a:tcPr>
                </a:tc>
                <a:tc gridSpan="6">
                  <a:txBody>
                    <a:bodyPr/>
                    <a:lstStyle/>
                    <a:p>
                      <a:pPr algn="ctr"/>
                      <a:r>
                        <a:rPr lang="en-US" sz="1000" dirty="0" smtClean="0">
                          <a:latin typeface="Arial"/>
                          <a:cs typeface="Arial"/>
                        </a:rPr>
                        <a:t>1</a:t>
                      </a:r>
                      <a:r>
                        <a:rPr lang="en-US" sz="1000" baseline="0" dirty="0" smtClean="0">
                          <a:latin typeface="Arial"/>
                          <a:cs typeface="Arial"/>
                        </a:rPr>
                        <a:t> / 4</a:t>
                      </a:r>
                      <a:endParaRPr lang="en-US" sz="1000" dirty="0">
                        <a:latin typeface="Arial"/>
                        <a:cs typeface="Arial"/>
                      </a:endParaRPr>
                    </a:p>
                  </a:txBody>
                  <a:tcPr marT="34290" marB="34290"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51435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80 GB / 16 TB</a:t>
                      </a:r>
                    </a:p>
                  </a:txBody>
                  <a:tcPr marT="34290" marB="34290"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554708347"/>
      </p:ext>
    </p:extLst>
  </p:cSld>
  <p:clrMapOvr>
    <a:masterClrMapping/>
  </p:clrMapOvr>
  <p:transition xmlns:p14="http://schemas.microsoft.com/office/powerpoint/2010/main" spd="slow">
    <p:wipe/>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err="1" smtClean="0">
                <a:solidFill>
                  <a:srgbClr val="FFFFFF"/>
                </a:solidFill>
              </a:rPr>
              <a:t>FortiMoM</a:t>
            </a:r>
            <a:endParaRPr lang="en-US" sz="3600" b="1" dirty="0">
              <a:solidFill>
                <a:srgbClr val="FFFFFF"/>
              </a:solidFill>
            </a:endParaRPr>
          </a:p>
        </p:txBody>
      </p:sp>
      <p:pic>
        <p:nvPicPr>
          <p:cNvPr id="9" name="Picture 8"/>
          <p:cNvPicPr>
            <a:picLocks noChangeAspect="1"/>
          </p:cNvPicPr>
          <p:nvPr/>
        </p:nvPicPr>
        <p:blipFill>
          <a:blip r:embed="rId2"/>
          <a:stretch>
            <a:fillRect/>
          </a:stretch>
        </p:blipFill>
        <p:spPr>
          <a:xfrm>
            <a:off x="123481" y="2142821"/>
            <a:ext cx="583200" cy="583200"/>
          </a:xfrm>
          <a:prstGeom prst="rect">
            <a:avLst/>
          </a:prstGeom>
        </p:spPr>
      </p:pic>
    </p:spTree>
    <p:extLst>
      <p:ext uri="{BB962C8B-B14F-4D97-AF65-F5344CB8AC3E}">
        <p14:creationId xmlns:p14="http://schemas.microsoft.com/office/powerpoint/2010/main" val="206003447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FortiMoM</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1373530690"/>
              </p:ext>
            </p:extLst>
          </p:nvPr>
        </p:nvGraphicFramePr>
        <p:xfrm>
          <a:off x="457200" y="1993024"/>
          <a:ext cx="3650536" cy="223017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Manager of Managers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Ability to control multiple </a:t>
                      </a:r>
                      <a:r>
                        <a:rPr lang="en-US" altLang="zh-CN" sz="900" b="0" baseline="0" dirty="0" err="1" smtClean="0">
                          <a:solidFill>
                            <a:schemeClr val="bg2">
                              <a:lumMod val="25000"/>
                            </a:schemeClr>
                          </a:solidFill>
                          <a:latin typeface="+mn-lt"/>
                          <a:ea typeface="宋体" pitchFamily="2" charset="-122"/>
                        </a:rPr>
                        <a:t>FortiManagers</a:t>
                      </a:r>
                      <a:r>
                        <a:rPr lang="en-US" altLang="zh-CN" sz="900" b="0" baseline="0" dirty="0" smtClean="0">
                          <a:solidFill>
                            <a:schemeClr val="bg2">
                              <a:lumMod val="25000"/>
                            </a:schemeClr>
                          </a:solidFill>
                          <a:latin typeface="+mn-lt"/>
                          <a:ea typeface="宋体" pitchFamily="2" charset="-122"/>
                        </a:rPr>
                        <a:t>/</a:t>
                      </a:r>
                      <a:r>
                        <a:rPr lang="en-US" altLang="zh-CN" sz="900" b="0" baseline="0" dirty="0" err="1" smtClean="0">
                          <a:solidFill>
                            <a:schemeClr val="bg2">
                              <a:lumMod val="25000"/>
                            </a:schemeClr>
                          </a:solidFill>
                          <a:latin typeface="+mn-lt"/>
                          <a:ea typeface="宋体" pitchFamily="2" charset="-122"/>
                        </a:rPr>
                        <a:t>FortiAnalyzers</a:t>
                      </a:r>
                      <a:r>
                        <a:rPr lang="en-US" altLang="zh-CN" sz="900" b="0" baseline="0" dirty="0" smtClean="0">
                          <a:solidFill>
                            <a:schemeClr val="bg2">
                              <a:lumMod val="25000"/>
                            </a:schemeClr>
                          </a:solidFill>
                          <a:latin typeface="+mn-lt"/>
                          <a:ea typeface="宋体" pitchFamily="2" charset="-122"/>
                        </a:rPr>
                        <a:t> for mass scale security operations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Instant top level oversight into problematic devices or current operations in progress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Holistic, logical view of objects (devices, policy packages, ADOMs, etc.) as they reside on varying </a:t>
                      </a:r>
                      <a:r>
                        <a:rPr lang="en-US" altLang="zh-CN" sz="900" b="0" baseline="0" dirty="0" err="1" smtClean="0">
                          <a:solidFill>
                            <a:schemeClr val="bg2">
                              <a:lumMod val="25000"/>
                            </a:schemeClr>
                          </a:solidFill>
                          <a:latin typeface="+mn-lt"/>
                          <a:ea typeface="宋体" pitchFamily="2" charset="-122"/>
                        </a:rPr>
                        <a:t>FortiMangers</a:t>
                      </a:r>
                      <a:r>
                        <a:rPr lang="en-US" altLang="zh-CN" sz="900" b="0" baseline="0" dirty="0" smtClean="0">
                          <a:solidFill>
                            <a:schemeClr val="bg2">
                              <a:lumMod val="25000"/>
                            </a:schemeClr>
                          </a:solidFill>
                          <a:latin typeface="+mn-lt"/>
                          <a:ea typeface="宋体" pitchFamily="2" charset="-122"/>
                        </a:rPr>
                        <a:t>/</a:t>
                      </a:r>
                      <a:r>
                        <a:rPr lang="en-US" altLang="zh-CN" sz="900" b="0" baseline="0" dirty="0" err="1" smtClean="0">
                          <a:solidFill>
                            <a:schemeClr val="bg2">
                              <a:lumMod val="25000"/>
                            </a:schemeClr>
                          </a:solidFill>
                          <a:latin typeface="+mn-lt"/>
                          <a:ea typeface="宋体" pitchFamily="2" charset="-122"/>
                        </a:rPr>
                        <a:t>FortiAnalyzers</a:t>
                      </a:r>
                      <a:endParaRPr lang="en-US" altLang="zh-CN" sz="900" b="0" baseline="0" dirty="0" smtClean="0">
                        <a:solidFill>
                          <a:schemeClr val="bg2">
                            <a:lumMod val="25000"/>
                          </a:schemeClr>
                        </a:solidFill>
                        <a:latin typeface="+mn-lt"/>
                        <a:ea typeface="宋体" pitchFamily="2" charset="-122"/>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Increased performance of policy push, firmware refresh and content security update operations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Enables migration of devices/VDOMs/ADOMs to other management consoles for improved performance or logical groupings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Instantly create (consistently named) domains which can eventually be balanced across management devices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29" name="Rectangle 2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Manager </a:t>
            </a:r>
            <a:r>
              <a:rPr lang="en-US" sz="1800" b="1" dirty="0">
                <a:solidFill>
                  <a:schemeClr val="bg1"/>
                </a:solidFill>
                <a:cs typeface="Arial Narrow"/>
              </a:rPr>
              <a:t>of managers </a:t>
            </a:r>
            <a:r>
              <a:rPr lang="en-US" sz="1800" b="1" dirty="0" smtClean="0">
                <a:solidFill>
                  <a:schemeClr val="bg1"/>
                </a:solidFill>
                <a:cs typeface="Arial Narrow"/>
              </a:rPr>
              <a:t>of </a:t>
            </a:r>
            <a:r>
              <a:rPr lang="en-US" sz="1800" b="1" dirty="0">
                <a:solidFill>
                  <a:schemeClr val="bg1"/>
                </a:solidFill>
                <a:cs typeface="Arial Narrow"/>
              </a:rPr>
              <a:t>Fortinet products to provide a </a:t>
            </a:r>
            <a:r>
              <a:rPr lang="en-US" sz="1800" b="1" dirty="0" err="1">
                <a:solidFill>
                  <a:schemeClr val="bg1"/>
                </a:solidFill>
                <a:cs typeface="Arial Narrow"/>
              </a:rPr>
              <a:t>hyperscaled</a:t>
            </a:r>
            <a:r>
              <a:rPr lang="en-US" sz="1800" b="1" dirty="0">
                <a:solidFill>
                  <a:schemeClr val="bg1"/>
                </a:solidFill>
                <a:cs typeface="Arial Narrow"/>
              </a:rPr>
              <a:t> </a:t>
            </a:r>
            <a:r>
              <a:rPr lang="en-US" sz="1800" b="1" dirty="0" smtClean="0">
                <a:solidFill>
                  <a:schemeClr val="bg1"/>
                </a:solidFill>
                <a:cs typeface="Arial Narrow"/>
              </a:rPr>
              <a:t>solution.</a:t>
            </a:r>
            <a:endParaRPr lang="en-US" sz="1800" b="1" dirty="0">
              <a:solidFill>
                <a:schemeClr val="bg1"/>
              </a:solidFill>
              <a:cs typeface="Arial Narrow"/>
            </a:endParaRPr>
          </a:p>
        </p:txBody>
      </p:sp>
      <p:pic>
        <p:nvPicPr>
          <p:cNvPr id="7" name="Picture 6"/>
          <p:cNvPicPr>
            <a:picLocks noChangeAspect="1"/>
          </p:cNvPicPr>
          <p:nvPr/>
        </p:nvPicPr>
        <p:blipFill>
          <a:blip r:embed="rId2"/>
          <a:stretch>
            <a:fillRect/>
          </a:stretch>
        </p:blipFill>
        <p:spPr>
          <a:xfrm>
            <a:off x="570482" y="1110576"/>
            <a:ext cx="583200" cy="583200"/>
          </a:xfrm>
          <a:prstGeom prst="rect">
            <a:avLst/>
          </a:prstGeom>
        </p:spPr>
      </p:pic>
      <p:pic>
        <p:nvPicPr>
          <p:cNvPr id="4" name="Picture 3"/>
          <p:cNvPicPr>
            <a:picLocks noChangeAspect="1"/>
          </p:cNvPicPr>
          <p:nvPr/>
        </p:nvPicPr>
        <p:blipFill>
          <a:blip r:embed="rId3"/>
          <a:stretch>
            <a:fillRect/>
          </a:stretch>
        </p:blipFill>
        <p:spPr>
          <a:xfrm>
            <a:off x="4423481" y="1928808"/>
            <a:ext cx="4306099" cy="2411690"/>
          </a:xfrm>
          <a:prstGeom prst="rect">
            <a:avLst/>
          </a:prstGeom>
        </p:spPr>
      </p:pic>
    </p:spTree>
    <p:extLst>
      <p:ext uri="{BB962C8B-B14F-4D97-AF65-F5344CB8AC3E}">
        <p14:creationId xmlns:p14="http://schemas.microsoft.com/office/powerpoint/2010/main" val="3027296971"/>
      </p:ext>
    </p:extLst>
  </p:cSld>
  <p:clrMapOvr>
    <a:masterClrMapping/>
  </p:clrMapOvr>
  <p:transition xmlns:p14="http://schemas.microsoft.com/office/powerpoint/2010/mai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 60C-POE</a:t>
            </a:r>
          </a:p>
        </p:txBody>
      </p:sp>
      <p:graphicFrame>
        <p:nvGraphicFramePr>
          <p:cNvPr id="8" name="Content Placeholder 4"/>
          <p:cNvGraphicFramePr>
            <a:graphicFrameLocks/>
          </p:cNvGraphicFramePr>
          <p:nvPr>
            <p:extLst>
              <p:ext uri="{D42A27DB-BD31-4B8C-83A1-F6EECF244321}">
                <p14:modId xmlns:p14="http://schemas.microsoft.com/office/powerpoint/2010/main" val="252783061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 / 1 / 1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135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20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19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734013" y="1331792"/>
            <a:ext cx="4320000" cy="1252639"/>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a:t>
            </a:r>
            <a:r>
              <a:rPr lang="en-US" sz="1000" dirty="0" smtClean="0"/>
              <a:t>RJ45 PoE</a:t>
            </a:r>
            <a:r>
              <a:rPr lang="en-US" sz="1000" dirty="0"/>
              <a:t>+ Ports</a:t>
            </a:r>
          </a:p>
          <a:p>
            <a:pPr marL="343047" indent="-343047" defTabSz="914417">
              <a:spcBef>
                <a:spcPct val="20000"/>
              </a:spcBef>
              <a:buClr>
                <a:schemeClr val="accent6"/>
              </a:buClr>
              <a:buFont typeface="+mj-ea"/>
              <a:buAutoNum type="circleNumDbPlain"/>
            </a:pPr>
            <a:r>
              <a:rPr lang="en-US" sz="1000" dirty="0"/>
              <a:t>20 x GE RJ45 </a:t>
            </a:r>
            <a:r>
              <a:rPr lang="en-US" sz="1000" dirty="0" smtClean="0"/>
              <a:t>PoE </a:t>
            </a:r>
            <a:r>
              <a:rPr lang="en-US" sz="1000" dirty="0"/>
              <a:t>Ports</a:t>
            </a:r>
          </a:p>
          <a:p>
            <a:pPr marL="343047" indent="-343047" defTabSz="914417">
              <a:spcBef>
                <a:spcPct val="20000"/>
              </a:spcBef>
              <a:buClr>
                <a:schemeClr val="accent6"/>
              </a:buClr>
              <a:buFont typeface="+mj-ea"/>
              <a:buAutoNum type="circleNumDbPlain"/>
            </a:pPr>
            <a:r>
              <a:rPr lang="en-US" sz="1000" dirty="0"/>
              <a:t>1x GE </a:t>
            </a:r>
            <a:r>
              <a:rPr lang="en-US" sz="1000" dirty="0" smtClean="0"/>
              <a:t>RJ45 Management </a:t>
            </a:r>
            <a:r>
              <a:rPr lang="en-US" sz="1000" dirty="0"/>
              <a:t>Port</a:t>
            </a:r>
          </a:p>
          <a:p>
            <a:pPr defTabSz="914417">
              <a:spcBef>
                <a:spcPct val="20000"/>
              </a:spcBef>
              <a:buClr>
                <a:schemeClr val="accent6"/>
              </a:buClr>
            </a:pPr>
            <a:endParaRPr lang="en-US" sz="1000" dirty="0"/>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5125" y="2300777"/>
            <a:ext cx="372258" cy="547200"/>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2866" y="2300777"/>
            <a:ext cx="372259" cy="547200"/>
          </a:xfrm>
          <a:prstGeom prst="rect">
            <a:avLst/>
          </a:prstGeom>
        </p:spPr>
      </p:pic>
      <p:pic>
        <p:nvPicPr>
          <p:cNvPr id="25" name="Picture 24"/>
          <p:cNvPicPr>
            <a:picLocks noChangeAspect="1"/>
          </p:cNvPicPr>
          <p:nvPr/>
        </p:nvPicPr>
        <p:blipFill rotWithShape="1">
          <a:blip r:embed="rId5">
            <a:extLst>
              <a:ext uri="{28A0092B-C50C-407E-A947-70E740481C1C}">
                <a14:useLocalDpi xmlns:a14="http://schemas.microsoft.com/office/drawing/2010/main" val="0"/>
              </a:ext>
            </a:extLst>
          </a:blip>
          <a:srcRect b="9983"/>
          <a:stretch/>
        </p:blipFill>
        <p:spPr>
          <a:xfrm>
            <a:off x="7309643" y="2300777"/>
            <a:ext cx="352836" cy="547200"/>
          </a:xfrm>
          <a:prstGeom prst="rect">
            <a:avLst/>
          </a:prstGeom>
        </p:spPr>
      </p:pic>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37383" y="2300777"/>
            <a:ext cx="372260" cy="547200"/>
          </a:xfrm>
          <a:prstGeom prst="rect">
            <a:avLst/>
          </a:prstGeom>
        </p:spPr>
      </p:pic>
      <p:pic>
        <p:nvPicPr>
          <p:cNvPr id="28" name="Picture 27" descr="FortiASIC-SOC1.png"/>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300777"/>
            <a:ext cx="371646" cy="547200"/>
          </a:xfrm>
          <a:prstGeom prst="rect">
            <a:avLst/>
          </a:prstGeom>
        </p:spPr>
      </p:pic>
    </p:spTree>
    <p:extLst>
      <p:ext uri="{BB962C8B-B14F-4D97-AF65-F5344CB8AC3E}">
        <p14:creationId xmlns:p14="http://schemas.microsoft.com/office/powerpoint/2010/main" val="2488956611"/>
      </p:ext>
    </p:extLst>
  </p:cSld>
  <p:clrMapOvr>
    <a:masterClrMapping/>
  </p:clrMapOvr>
  <p:transition xmlns:p14="http://schemas.microsoft.com/office/powerpoint/2010/main" spd="slow">
    <p:wipe/>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err="1" smtClean="0">
                <a:solidFill>
                  <a:srgbClr val="FFFFFF"/>
                </a:solidFill>
              </a:rPr>
              <a:t>FortiMonitor</a:t>
            </a:r>
            <a:endParaRPr lang="en-US" sz="3600" b="1" dirty="0">
              <a:solidFill>
                <a:srgbClr val="FFFFFF"/>
              </a:solidFill>
            </a:endParaRPr>
          </a:p>
        </p:txBody>
      </p:sp>
      <p:pic>
        <p:nvPicPr>
          <p:cNvPr id="6" name="Picture 5"/>
          <p:cNvPicPr>
            <a:picLocks noChangeAspect="1"/>
          </p:cNvPicPr>
          <p:nvPr/>
        </p:nvPicPr>
        <p:blipFill>
          <a:blip r:embed="rId2"/>
          <a:stretch>
            <a:fillRect/>
          </a:stretch>
        </p:blipFill>
        <p:spPr>
          <a:xfrm>
            <a:off x="135116" y="2149808"/>
            <a:ext cx="584073" cy="584073"/>
          </a:xfrm>
          <a:prstGeom prst="rect">
            <a:avLst/>
          </a:prstGeom>
        </p:spPr>
      </p:pic>
    </p:spTree>
    <p:extLst>
      <p:ext uri="{BB962C8B-B14F-4D97-AF65-F5344CB8AC3E}">
        <p14:creationId xmlns:p14="http://schemas.microsoft.com/office/powerpoint/2010/main" val="29326063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FortiMonitor</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4258559740"/>
              </p:ext>
            </p:extLst>
          </p:nvPr>
        </p:nvGraphicFramePr>
        <p:xfrm>
          <a:off x="457200" y="1993024"/>
          <a:ext cx="3650536" cy="139959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Unified Risk Management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Log collection with enterprise performance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Correlation automatically determines priority threats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Assess your network’s Key Risk Indicators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Manage host assets critical to your network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Schedule regular vulnerability scans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Visualize your holistic security with dashboards and reports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29" name="Rectangle 2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Unified event correlation and risk management for modern networks </a:t>
            </a:r>
          </a:p>
        </p:txBody>
      </p:sp>
      <p:pic>
        <p:nvPicPr>
          <p:cNvPr id="31" name="Picture 30"/>
          <p:cNvPicPr>
            <a:picLocks noChangeAspect="1"/>
          </p:cNvPicPr>
          <p:nvPr/>
        </p:nvPicPr>
        <p:blipFill>
          <a:blip r:embed="rId2"/>
          <a:stretch>
            <a:fillRect/>
          </a:stretch>
        </p:blipFill>
        <p:spPr>
          <a:xfrm>
            <a:off x="507999" y="1112843"/>
            <a:ext cx="584073" cy="584073"/>
          </a:xfrm>
          <a:prstGeom prst="rect">
            <a:avLst/>
          </a:prstGeom>
        </p:spPr>
      </p:pic>
      <p:pic>
        <p:nvPicPr>
          <p:cNvPr id="32" name="Picture 31"/>
          <p:cNvPicPr>
            <a:picLocks noChangeAspect="1"/>
          </p:cNvPicPr>
          <p:nvPr/>
        </p:nvPicPr>
        <p:blipFill>
          <a:blip r:embed="rId3"/>
          <a:stretch>
            <a:fillRect/>
          </a:stretch>
        </p:blipFill>
        <p:spPr>
          <a:xfrm>
            <a:off x="3791185" y="1993024"/>
            <a:ext cx="4938395" cy="2707005"/>
          </a:xfrm>
          <a:prstGeom prst="rect">
            <a:avLst/>
          </a:prstGeom>
        </p:spPr>
      </p:pic>
    </p:spTree>
    <p:extLst>
      <p:ext uri="{BB962C8B-B14F-4D97-AF65-F5344CB8AC3E}">
        <p14:creationId xmlns:p14="http://schemas.microsoft.com/office/powerpoint/2010/main" val="2624180184"/>
      </p:ext>
    </p:extLst>
  </p:cSld>
  <p:clrMapOvr>
    <a:masterClrMapping/>
  </p:clrMapOvr>
  <p:transition xmlns:p14="http://schemas.microsoft.com/office/powerpoint/2010/main">
    <p:wipe dir="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FortiMonitor</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225912"/>
              </p:ext>
            </p:extLst>
          </p:nvPr>
        </p:nvGraphicFramePr>
        <p:xfrm>
          <a:off x="252000" y="1080000"/>
          <a:ext cx="8640000" cy="1460896"/>
        </p:xfrm>
        <a:graphic>
          <a:graphicData uri="http://schemas.openxmlformats.org/drawingml/2006/table">
            <a:tbl>
              <a:tblPr firstRow="1" bandRow="1">
                <a:tableStyleId>{073A0DAA-6AF3-43AB-8588-CEC1D06C72B9}</a:tableStyleId>
              </a:tblPr>
              <a:tblGrid>
                <a:gridCol w="3241512"/>
                <a:gridCol w="539848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FMR-3000D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chemeClr val="bg1"/>
                          </a:solidFill>
                        </a:rPr>
                        <a:t>Hardware Form Factor</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RU</a:t>
                      </a:r>
                      <a:endParaRPr lang="en-US" sz="1000" dirty="0" smtClean="0">
                        <a:latin typeface="Arial"/>
                        <a:cs typeface="Arial"/>
                      </a:endParaRPr>
                    </a:p>
                  </a:txBody>
                  <a:tcPr marT="34290" marB="34290" anchor="ctr"/>
                </a:tc>
              </a:tr>
              <a:tr h="247004">
                <a:tc>
                  <a:txBody>
                    <a:bodyPr/>
                    <a:lstStyle/>
                    <a:p>
                      <a:r>
                        <a:rPr lang="en-US" sz="1000" b="1" dirty="0" smtClean="0">
                          <a:solidFill>
                            <a:schemeClr val="bg1"/>
                          </a:solidFill>
                        </a:rPr>
                        <a:t>Total Interfaces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t>12x GE SFP+</a:t>
                      </a:r>
                      <a:endParaRPr lang="fr-FR" sz="1000" dirty="0" smtClean="0">
                        <a:latin typeface="+mn-lt"/>
                        <a:cs typeface="Arial"/>
                      </a:endParaRPr>
                    </a:p>
                  </a:txBody>
                  <a:tcPr marT="34290" marB="34290" anchor="ctr"/>
                </a:tc>
              </a:tr>
              <a:tr h="247004">
                <a:tc>
                  <a:txBody>
                    <a:bodyPr/>
                    <a:lstStyle/>
                    <a:p>
                      <a:r>
                        <a:rPr lang="en-US" sz="1000" b="1" dirty="0" smtClean="0">
                          <a:solidFill>
                            <a:schemeClr val="bg1"/>
                          </a:solidFill>
                        </a:rPr>
                        <a:t>Storage Capacity</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TB (12 blades, 2x 2 TB each) </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Removable Blades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12</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Redundant Hot Swap Power Supplies </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smtClean="0">
                        <a:latin typeface="+mn-lt"/>
                        <a:cs typeface="Arial"/>
                      </a:endParaRPr>
                    </a:p>
                  </a:txBody>
                  <a:tcPr marT="34290" marB="34290" anchor="ctr"/>
                </a:tc>
              </a:tr>
            </a:tbl>
          </a:graphicData>
        </a:graphic>
      </p:graphicFrame>
    </p:spTree>
    <p:extLst>
      <p:ext uri="{BB962C8B-B14F-4D97-AF65-F5344CB8AC3E}">
        <p14:creationId xmlns:p14="http://schemas.microsoft.com/office/powerpoint/2010/main" val="2430126202"/>
      </p:ext>
    </p:extLst>
  </p:cSld>
  <p:clrMapOvr>
    <a:masterClrMapping/>
  </p:clrMapOvr>
  <p:transition xmlns:p14="http://schemas.microsoft.com/office/powerpoint/2010/main">
    <p:wipe dir="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FortiSandbox</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819" y="2133526"/>
            <a:ext cx="588541" cy="588541"/>
          </a:xfrm>
          <a:prstGeom prst="rect">
            <a:avLst/>
          </a:prstGeom>
        </p:spPr>
      </p:pic>
    </p:spTree>
    <p:extLst>
      <p:ext uri="{BB962C8B-B14F-4D97-AF65-F5344CB8AC3E}">
        <p14:creationId xmlns:p14="http://schemas.microsoft.com/office/powerpoint/2010/main" val="72949694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855085711"/>
              </p:ext>
            </p:extLst>
          </p:nvPr>
        </p:nvGraphicFramePr>
        <p:xfrm>
          <a:off x="448252" y="1843295"/>
          <a:ext cx="3650536" cy="2697629"/>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Receives file sample using integration with FortiGate</a:t>
                      </a:r>
                      <a:r>
                        <a:rPr lang="en-US" sz="9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Detailed analysis reports and real-time monitoring and alerting</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grpSp>
        <p:nvGrpSpPr>
          <p:cNvPr id="2" name="Group 1"/>
          <p:cNvGrpSpPr/>
          <p:nvPr/>
        </p:nvGrpSpPr>
        <p:grpSpPr>
          <a:xfrm>
            <a:off x="4909085" y="2324969"/>
            <a:ext cx="3796146" cy="2037949"/>
            <a:chOff x="4165286" y="2214733"/>
            <a:chExt cx="4535055" cy="2316508"/>
          </a:xfrm>
        </p:grpSpPr>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214733"/>
              <a:ext cx="1022016" cy="511331"/>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2589129"/>
              <a:ext cx="953558" cy="10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3179084"/>
              <a:ext cx="1273308" cy="668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74679" y="3553942"/>
              <a:ext cx="245549"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6" y="4216380"/>
              <a:ext cx="2216728"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File Submission</a:t>
              </a:r>
            </a:p>
          </p:txBody>
        </p:sp>
        <p:grpSp>
          <p:nvGrpSpPr>
            <p:cNvPr id="43" name="Group 42"/>
            <p:cNvGrpSpPr/>
            <p:nvPr/>
          </p:nvGrpSpPr>
          <p:grpSpPr>
            <a:xfrm>
              <a:off x="5874777" y="3601343"/>
              <a:ext cx="1271289" cy="662664"/>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6974296" y="2325604"/>
              <a:ext cx="351764" cy="33367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745275" y="2683660"/>
              <a:ext cx="1680184"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7" y="2492441"/>
              <a:ext cx="1693551" cy="686643"/>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3200400"/>
              <a:ext cx="1385454" cy="734675"/>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Malicious Analysis output</a:t>
              </a:r>
            </a:p>
          </p:txBody>
        </p:sp>
        <p:sp>
          <p:nvSpPr>
            <p:cNvPr id="50" name="TextBox 49"/>
            <p:cNvSpPr txBox="1"/>
            <p:nvPr/>
          </p:nvSpPr>
          <p:spPr>
            <a:xfrm>
              <a:off x="4191001" y="2228850"/>
              <a:ext cx="3158520"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389807" y="2987830"/>
              <a:ext cx="1056463"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6" y="2825035"/>
              <a:ext cx="496455" cy="38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4190404"/>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a:solidFill>
                    <a:srgbClr val="FFFFFF"/>
                  </a:solidFill>
                  <a:latin typeface="Arial" charset="0"/>
                </a:rPr>
                <a:t>2</a:t>
              </a:r>
              <a:endParaRPr kumimoji="0" lang="en-US" sz="1200" b="1" i="0" u="none" strike="noStrike" cap="none" normalizeH="0" baseline="0" dirty="0">
                <a:ln>
                  <a:noFill/>
                </a:ln>
                <a:solidFill>
                  <a:srgbClr val="FFFFFF"/>
                </a:solidFill>
                <a:effectLst/>
                <a:latin typeface="Arial" charset="0"/>
              </a:endParaRPr>
            </a:p>
          </p:txBody>
        </p:sp>
        <p:sp>
          <p:nvSpPr>
            <p:cNvPr id="71" name="Oval 70"/>
            <p:cNvSpPr/>
            <p:nvPr/>
          </p:nvSpPr>
          <p:spPr bwMode="auto">
            <a:xfrm>
              <a:off x="7042061" y="320089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3</a:t>
              </a:r>
              <a:endParaRPr kumimoji="0" lang="en-US" sz="1200" b="1" i="0" u="none" strike="noStrike" cap="none" normalizeH="0" baseline="0" dirty="0">
                <a:ln>
                  <a:noFill/>
                </a:ln>
                <a:solidFill>
                  <a:srgbClr val="FFFFFF"/>
                </a:solidFill>
                <a:effectLst/>
                <a:latin typeface="Arial" charset="0"/>
              </a:endParaRPr>
            </a:p>
          </p:txBody>
        </p:sp>
        <p:sp>
          <p:nvSpPr>
            <p:cNvPr id="72" name="Oval 71"/>
            <p:cNvSpPr/>
            <p:nvPr/>
          </p:nvSpPr>
          <p:spPr bwMode="auto">
            <a:xfrm>
              <a:off x="4355786" y="2254231"/>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4</a:t>
              </a:r>
              <a:endParaRPr kumimoji="0" lang="en-US" sz="1200" b="1" i="0" u="none" strike="noStrike" cap="none" normalizeH="0" baseline="0" dirty="0">
                <a:ln>
                  <a:noFill/>
                </a:ln>
                <a:solidFill>
                  <a:srgbClr val="FFFFFF"/>
                </a:solidFill>
                <a:effectLst/>
                <a:latin typeface="Arial" charset="0"/>
              </a:endParaRPr>
            </a:p>
          </p:txBody>
        </p:sp>
        <p:sp>
          <p:nvSpPr>
            <p:cNvPr id="73" name="TextBox 72"/>
            <p:cNvSpPr txBox="1"/>
            <p:nvPr/>
          </p:nvSpPr>
          <p:spPr>
            <a:xfrm>
              <a:off x="6451286" y="4216380"/>
              <a:ext cx="2216728"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Centralized File Analysis</a:t>
              </a:r>
            </a:p>
          </p:txBody>
        </p:sp>
        <p:sp>
          <p:nvSpPr>
            <p:cNvPr id="74" name="Oval 73"/>
            <p:cNvSpPr/>
            <p:nvPr/>
          </p:nvSpPr>
          <p:spPr bwMode="auto">
            <a:xfrm>
              <a:off x="4317685" y="421638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200" b="1" i="0" u="none" strike="noStrike" cap="none" normalizeH="0" baseline="0" dirty="0" smtClean="0">
                  <a:ln>
                    <a:noFill/>
                  </a:ln>
                  <a:solidFill>
                    <a:srgbClr val="FFFFFF"/>
                  </a:solidFill>
                  <a:effectLst/>
                  <a:latin typeface="Arial" charset="0"/>
                </a:rPr>
                <a:t>1</a:t>
              </a:r>
              <a:endParaRPr kumimoji="0" lang="en-US" sz="1200" b="1" i="0" u="none" strike="noStrike" cap="none" normalizeH="0" baseline="0" dirty="0">
                <a:ln>
                  <a:noFill/>
                </a:ln>
                <a:solidFill>
                  <a:srgbClr val="FFFFFF"/>
                </a:solidFill>
                <a:effectLst/>
                <a:latin typeface="Arial" charset="0"/>
              </a:endParaRPr>
            </a:p>
          </p:txBody>
        </p:sp>
        <p:pic>
          <p:nvPicPr>
            <p:cNvPr id="75" name="Picture 74"/>
            <p:cNvPicPr>
              <a:picLocks noChangeAspect="1"/>
            </p:cNvPicPr>
            <p:nvPr/>
          </p:nvPicPr>
          <p:blipFill>
            <a:blip r:embed="rId10"/>
            <a:stretch>
              <a:fillRect/>
            </a:stretch>
          </p:blipFill>
          <p:spPr>
            <a:xfrm>
              <a:off x="4497794" y="3729742"/>
              <a:ext cx="443345" cy="332509"/>
            </a:xfrm>
            <a:prstGeom prst="rect">
              <a:avLst/>
            </a:prstGeom>
          </p:spPr>
        </p:pic>
        <p:sp>
          <p:nvSpPr>
            <p:cNvPr id="76" name="TextBox 75"/>
            <p:cNvSpPr txBox="1"/>
            <p:nvPr/>
          </p:nvSpPr>
          <p:spPr>
            <a:xfrm>
              <a:off x="4546286" y="3702030"/>
              <a:ext cx="357909" cy="300082"/>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grpSp>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Advanced Threat Protection solution designed to identify </a:t>
            </a:r>
            <a:r>
              <a:rPr lang="en-US" sz="1800" b="1" dirty="0" smtClean="0">
                <a:solidFill>
                  <a:schemeClr val="bg1"/>
                </a:solidFill>
                <a:cs typeface="Arial Narrow"/>
              </a:rPr>
              <a:t>and </a:t>
            </a:r>
            <a:r>
              <a:rPr lang="en-US" sz="1800" b="1" dirty="0">
                <a:solidFill>
                  <a:schemeClr val="bg1"/>
                </a:solidFill>
                <a:cs typeface="Arial Narrow"/>
              </a:rPr>
              <a:t>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4" y="1102090"/>
            <a:ext cx="588541" cy="588541"/>
          </a:xfrm>
          <a:prstGeom prst="rect">
            <a:avLst/>
          </a:prstGeom>
        </p:spPr>
      </p:pic>
    </p:spTree>
    <p:extLst>
      <p:ext uri="{BB962C8B-B14F-4D97-AF65-F5344CB8AC3E}">
        <p14:creationId xmlns:p14="http://schemas.microsoft.com/office/powerpoint/2010/main" val="150109198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987993482"/>
              </p:ext>
            </p:extLst>
          </p:nvPr>
        </p:nvGraphicFramePr>
        <p:xfrm>
          <a:off x="252002" y="1080000"/>
          <a:ext cx="8639999" cy="2077536"/>
        </p:xfrm>
        <a:graphic>
          <a:graphicData uri="http://schemas.openxmlformats.org/drawingml/2006/table">
            <a:tbl>
              <a:tblPr firstRow="1" bandRow="1">
                <a:effectLst/>
                <a:tableStyleId>{073A0DAA-6AF3-43AB-8588-CEC1D06C72B9}</a:tableStyleId>
              </a:tblPr>
              <a:tblGrid>
                <a:gridCol w="1897373"/>
                <a:gridCol w="2247542"/>
                <a:gridCol w="2247542"/>
                <a:gridCol w="2247542"/>
              </a:tblGrid>
              <a:tr h="2244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noProof="0" dirty="0" smtClean="0"/>
                        <a:t>FortiSandbox</a:t>
                      </a: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r>
              <a:tr h="365760">
                <a:tc>
                  <a:txBody>
                    <a:bodyPr/>
                    <a:lstStyle/>
                    <a:p>
                      <a:r>
                        <a:rPr kumimoji="0" lang="en-US" sz="1000" b="1" u="none" strike="noStrike" cap="none" normalizeH="0" baseline="0" noProof="0" dirty="0" smtClean="0">
                          <a:ln>
                            <a:noFill/>
                          </a:ln>
                          <a:solidFill>
                            <a:srgbClr val="FFFFFF"/>
                          </a:solidFill>
                          <a:effectLst/>
                        </a:rPr>
                        <a:t>VM Sandboxing (Files/Hour)</a:t>
                      </a:r>
                    </a:p>
                  </a:txBody>
                  <a:tcPr marT="34290" marB="34290" anchor="ctr">
                    <a:solidFill>
                      <a:schemeClr val="accent4"/>
                    </a:solidFill>
                  </a:tcPr>
                </a:tc>
                <a:tc>
                  <a:txBody>
                    <a:bodyPr/>
                    <a:lstStyle/>
                    <a:p>
                      <a:pPr algn="ctr"/>
                      <a:r>
                        <a:rPr lang="en-US" sz="1000" noProof="0" smtClean="0"/>
                        <a:t>160</a:t>
                      </a:r>
                    </a:p>
                  </a:txBody>
                  <a:tcPr marT="34290" marB="34290" anchor="ctr">
                    <a:solidFill>
                      <a:srgbClr val="C9C9C9"/>
                    </a:solidFill>
                  </a:tcPr>
                </a:tc>
                <a:tc>
                  <a:txBody>
                    <a:bodyPr/>
                    <a:lstStyle/>
                    <a:p>
                      <a:pPr algn="ctr"/>
                      <a:r>
                        <a:rPr lang="en-US" sz="1000" noProof="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r h="365760">
                <a:tc>
                  <a:txBody>
                    <a:bodyPr/>
                    <a:lstStyle/>
                    <a:p>
                      <a:r>
                        <a:rPr lang="en-US" sz="1000" b="1" noProof="0" smtClean="0">
                          <a:solidFill>
                            <a:srgbClr val="FFFFFF"/>
                          </a:solidFill>
                          <a:latin typeface="+mn-lt"/>
                          <a:cs typeface="Arial"/>
                        </a:rPr>
                        <a:t>AV Scanning (Files/Hour)</a:t>
                      </a:r>
                      <a:endParaRPr lang="en-US" sz="1000" b="1" noProof="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6,000</a:t>
                      </a:r>
                    </a:p>
                  </a:txBody>
                  <a:tcPr marT="34290" marB="34290" anchor="ctr">
                    <a:solidFill>
                      <a:schemeClr val="accent4">
                        <a:lumMod val="20000"/>
                        <a:lumOff val="80000"/>
                      </a:schemeClr>
                    </a:solidFill>
                  </a:tcPr>
                </a:tc>
                <a:tc>
                  <a:txBody>
                    <a:bodyPr/>
                    <a:lstStyle/>
                    <a:p>
                      <a:pPr algn="ctr"/>
                      <a:r>
                        <a:rPr lang="en-US" sz="10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chemeClr val="accent4">
                        <a:lumMod val="20000"/>
                        <a:lumOff val="80000"/>
                      </a:schemeClr>
                    </a:solidFill>
                  </a:tcPr>
                </a:tc>
              </a:tr>
              <a:tr h="365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a:t>
                      </a:r>
                      <a:r>
                        <a:rPr lang="en-US" sz="1000" b="1" baseline="0" noProof="0" smtClean="0">
                          <a:solidFill>
                            <a:srgbClr val="FFFFFF"/>
                          </a:solidFill>
                          <a:latin typeface="+mn-lt"/>
                          <a:cs typeface="Arial"/>
                        </a:rPr>
                        <a:t> (WinXP, 32-bit)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a:t>
                      </a:r>
                    </a:p>
                  </a:txBody>
                  <a:tcPr marT="34290" marB="34290" anchor="ctr">
                    <a:solidFill>
                      <a:srgbClr val="C9C9C9"/>
                    </a:solidFill>
                  </a:tcPr>
                </a:tc>
                <a:tc>
                  <a:txBody>
                    <a:bodyPr/>
                    <a:lstStyle/>
                    <a:p>
                      <a:pPr algn="ctr"/>
                      <a:r>
                        <a:rPr lang="en-US" sz="1000" noProof="0" smtClean="0"/>
                        <a:t>22</a:t>
                      </a:r>
                      <a:endParaRPr lang="en-US" sz="1000" noProof="0"/>
                    </a:p>
                  </a:txBody>
                  <a:tcPr marT="34290" marB="34290" anchor="ctr">
                    <a:solidFill>
                      <a:srgbClr val="C9C9C9"/>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smtClean="0"/>
                        <a:t>Total: 2 to 54</a:t>
                      </a:r>
                    </a:p>
                  </a:txBody>
                  <a:tcPr marT="34290" marB="34290" anchor="ctr">
                    <a:solidFill>
                      <a:srgbClr val="C9C9C9"/>
                    </a:solidFill>
                  </a:tcPr>
                </a:tc>
              </a:tr>
              <a:tr h="365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 </a:t>
                      </a:r>
                      <a:r>
                        <a:rPr lang="en-US" sz="1000" b="1" baseline="0" noProof="0" smtClean="0">
                          <a:solidFill>
                            <a:srgbClr val="FFFFFF"/>
                          </a:solidFill>
                          <a:latin typeface="+mn-lt"/>
                          <a:cs typeface="Arial"/>
                        </a:rPr>
                        <a:t>(Win7, 64-bit)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2</a:t>
                      </a:r>
                    </a:p>
                  </a:txBody>
                  <a:tcPr marT="34290" marB="34290" anchor="ctr">
                    <a:solidFill>
                      <a:srgbClr val="E4E4E4"/>
                    </a:solidFill>
                  </a:tcPr>
                </a:tc>
                <a:tc>
                  <a:txBody>
                    <a:bodyPr/>
                    <a:lstStyle/>
                    <a:p>
                      <a:pPr algn="ctr"/>
                      <a:r>
                        <a:rPr lang="en-US" sz="1000" noProof="0" smtClean="0"/>
                        <a:t>6</a:t>
                      </a:r>
                      <a:endParaRPr lang="en-US" sz="1000" noProof="0"/>
                    </a:p>
                  </a:txBody>
                  <a:tcPr marT="34290" marB="34290" anchor="ctr">
                    <a:solidFill>
                      <a:srgbClr val="E4E4E4"/>
                    </a:solidFill>
                  </a:tcPr>
                </a:tc>
                <a:tc vMerge="1">
                  <a:txBody>
                    <a:bodyPr/>
                    <a:lstStyle/>
                    <a:p>
                      <a:pPr algn="ctr"/>
                      <a:endParaRPr lang="en-US" sz="1300" noProof="0" dirty="0"/>
                    </a:p>
                  </a:txBody>
                  <a:tcPr anchor="ctr">
                    <a:solidFill>
                      <a:srgbClr val="E4E4E4"/>
                    </a:solidFill>
                  </a:tcPr>
                </a:tc>
              </a:tr>
              <a:tr h="365760">
                <a:tc>
                  <a:txBody>
                    <a:bodyPr/>
                    <a:lstStyle/>
                    <a:p>
                      <a:r>
                        <a:rPr lang="en-US" sz="1000" b="1" noProof="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10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bl>
          </a:graphicData>
        </a:graphic>
      </p:graphicFrame>
    </p:spTree>
    <p:extLst>
      <p:ext uri="{BB962C8B-B14F-4D97-AF65-F5344CB8AC3E}">
        <p14:creationId xmlns:p14="http://schemas.microsoft.com/office/powerpoint/2010/main" val="3866267346"/>
      </p:ext>
    </p:extLst>
  </p:cSld>
  <p:clrMapOvr>
    <a:masterClrMapping/>
  </p:clrMapOvr>
  <p:transition xmlns:p14="http://schemas.microsoft.com/office/powerpoint/2010/main" spd="slow">
    <p:wipe/>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057106165"/>
              </p:ext>
            </p:extLst>
          </p:nvPr>
        </p:nvGraphicFramePr>
        <p:xfrm>
          <a:off x="252001" y="955599"/>
          <a:ext cx="8640000" cy="3693675"/>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0767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latin typeface="+mn-lt"/>
                          <a:cs typeface="Arial"/>
                        </a:rPr>
                        <a:t>FSA-CLOUD</a:t>
                      </a:r>
                    </a:p>
                  </a:txBody>
                  <a:tcPr marL="87087" marR="87087" marT="36738" marB="36738" horzOverflow="overflow">
                    <a:solidFill>
                      <a:srgbClr val="3C3C3C"/>
                    </a:solidFill>
                  </a:tcPr>
                </a:tc>
              </a:tr>
              <a:tr h="315265">
                <a:tc>
                  <a:txBody>
                    <a:bodyPr/>
                    <a:lstStyle/>
                    <a:p>
                      <a:r>
                        <a:rPr kumimoji="0" lang="en-US" sz="900" b="1" u="none" strike="noStrike" cap="none" normalizeH="0" baseline="0" noProof="0" dirty="0" smtClean="0">
                          <a:ln>
                            <a:noFill/>
                          </a:ln>
                          <a:solidFill>
                            <a:srgbClr val="FFFFFF"/>
                          </a:solidFill>
                          <a:effectLst/>
                        </a:rPr>
                        <a:t>VM Sandboxing </a:t>
                      </a:r>
                      <a:br>
                        <a:rPr kumimoji="0" lang="en-US" sz="900" b="1" u="none" strike="noStrike" cap="none" normalizeH="0" baseline="0" noProof="0" dirty="0" smtClean="0">
                          <a:ln>
                            <a:noFill/>
                          </a:ln>
                          <a:solidFill>
                            <a:srgbClr val="FFFFFF"/>
                          </a:solidFill>
                          <a:effectLst/>
                        </a:rPr>
                      </a:br>
                      <a:r>
                        <a:rPr kumimoji="0" lang="en-US" sz="900" b="1" u="none" strike="noStrike" cap="none" normalizeH="0" baseline="0" noProof="0" dirty="0" smtClean="0">
                          <a:ln>
                            <a:noFill/>
                          </a:ln>
                          <a:solidFill>
                            <a:srgbClr val="FFFFFF"/>
                          </a:solidFill>
                          <a:effectLst/>
                        </a:rPr>
                        <a:t>(Files/Hour)</a:t>
                      </a:r>
                    </a:p>
                  </a:txBody>
                  <a:tcPr marT="34290" marB="34290" anchor="ctr">
                    <a:solidFill>
                      <a:schemeClr val="accent4"/>
                    </a:solidFill>
                  </a:tcPr>
                </a:tc>
                <a:tc>
                  <a:txBody>
                    <a:bodyPr/>
                    <a:lstStyle/>
                    <a:p>
                      <a:pPr algn="ctr"/>
                      <a:r>
                        <a:rPr lang="en-US" sz="900" noProof="0" dirty="0" smtClean="0"/>
                        <a:t>160</a:t>
                      </a:r>
                    </a:p>
                  </a:txBody>
                  <a:tcPr marT="34290" marB="34290" anchor="ctr">
                    <a:solidFill>
                      <a:srgbClr val="C9C9C9"/>
                    </a:solidFill>
                  </a:tcPr>
                </a:tc>
                <a:tc>
                  <a:txBody>
                    <a:bodyPr/>
                    <a:lstStyle/>
                    <a:p>
                      <a:pPr algn="ctr"/>
                      <a:r>
                        <a:rPr lang="en-US" sz="900" noProof="0" dirty="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rgbClr val="C9C9C9"/>
                    </a:solidFill>
                  </a:tcPr>
                </a:tc>
              </a:tr>
              <a:tr h="315265">
                <a:tc>
                  <a:txBody>
                    <a:bodyPr/>
                    <a:lstStyle/>
                    <a:p>
                      <a:r>
                        <a:rPr lang="en-US" sz="900" b="1" noProof="0" dirty="0" smtClean="0">
                          <a:solidFill>
                            <a:srgbClr val="FFFFFF"/>
                          </a:solidFill>
                          <a:latin typeface="+mn-lt"/>
                          <a:cs typeface="Arial"/>
                        </a:rPr>
                        <a:t>AV Scanning </a:t>
                      </a:r>
                      <a:br>
                        <a:rPr lang="en-US" sz="900" b="1" noProof="0" dirty="0" smtClean="0">
                          <a:solidFill>
                            <a:srgbClr val="FFFFFF"/>
                          </a:solidFill>
                          <a:latin typeface="+mn-lt"/>
                          <a:cs typeface="Arial"/>
                        </a:rPr>
                      </a:br>
                      <a:r>
                        <a:rPr lang="en-US" sz="900" b="1" noProof="0" dirty="0" smtClean="0">
                          <a:solidFill>
                            <a:srgbClr val="FFFFFF"/>
                          </a:solidFill>
                          <a:latin typeface="+mn-lt"/>
                          <a:cs typeface="Arial"/>
                        </a:rPr>
                        <a:t>(Files/Hour)</a:t>
                      </a:r>
                      <a:endParaRPr lang="en-US" sz="900" b="1" noProof="0" dirty="0">
                        <a:solidFill>
                          <a:srgbClr val="FFFFFF"/>
                        </a:solidFill>
                        <a:latin typeface="+mn-lt"/>
                        <a:cs typeface="Arial"/>
                      </a:endParaRPr>
                    </a:p>
                  </a:txBody>
                  <a:tcPr marT="34290" marB="34290" anchor="ctr">
                    <a:solidFill>
                      <a:schemeClr val="accent4"/>
                    </a:solidFill>
                  </a:tcPr>
                </a:tc>
                <a:tc>
                  <a:txBody>
                    <a:bodyPr/>
                    <a:lstStyle/>
                    <a:p>
                      <a:pPr algn="ctr"/>
                      <a:r>
                        <a:rPr lang="en-US" sz="900" noProof="0" smtClean="0"/>
                        <a:t>6,000</a:t>
                      </a:r>
                    </a:p>
                  </a:txBody>
                  <a:tcPr marT="34290" marB="34290" anchor="ctr">
                    <a:solidFill>
                      <a:schemeClr val="accent4">
                        <a:lumMod val="20000"/>
                        <a:lumOff val="80000"/>
                      </a:schemeClr>
                    </a:solidFill>
                  </a:tcPr>
                </a:tc>
                <a:tc>
                  <a:txBody>
                    <a:bodyPr/>
                    <a:lstStyle/>
                    <a:p>
                      <a:pPr algn="ctr"/>
                      <a:r>
                        <a:rPr lang="en-US" sz="9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chemeClr val="accent4">
                        <a:lumMod val="20000"/>
                        <a:lumOff val="80000"/>
                      </a:schemeClr>
                    </a:solidFill>
                  </a:tcPr>
                </a:tc>
              </a:tr>
              <a:tr h="1936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Number of VMs</a:t>
                      </a:r>
                      <a:r>
                        <a:rPr lang="en-US" sz="900" b="1" baseline="0" noProof="0" dirty="0" smtClean="0">
                          <a:solidFill>
                            <a:srgbClr val="FFFFFF"/>
                          </a:solidFill>
                          <a:latin typeface="+mn-lt"/>
                          <a:cs typeface="Arial"/>
                        </a:rPr>
                        <a:t> </a:t>
                      </a:r>
                      <a:endParaRPr lang="en-US" sz="900" b="1" noProof="0" dirty="0" smtClean="0">
                        <a:solidFill>
                          <a:srgbClr val="FFFFFF"/>
                        </a:solidFill>
                        <a:latin typeface="+mn-lt"/>
                        <a:cs typeface="Arial"/>
                      </a:endParaRPr>
                    </a:p>
                  </a:txBody>
                  <a:tcPr marT="34290" marB="34290" anchor="ctr">
                    <a:solidFill>
                      <a:schemeClr val="accent4"/>
                    </a:solidFill>
                  </a:tcPr>
                </a:tc>
                <a:tc>
                  <a:txBody>
                    <a:bodyPr/>
                    <a:lstStyle/>
                    <a:p>
                      <a:pPr algn="ctr"/>
                      <a:r>
                        <a:rPr lang="en-US" sz="900" noProof="0" dirty="0" smtClean="0"/>
                        <a:t>8</a:t>
                      </a:r>
                    </a:p>
                  </a:txBody>
                  <a:tcPr marT="34290" marB="34290" anchor="ctr">
                    <a:solidFill>
                      <a:srgbClr val="C9C9C9"/>
                    </a:solidFill>
                  </a:tcPr>
                </a:tc>
                <a:tc>
                  <a:txBody>
                    <a:bodyPr/>
                    <a:lstStyle/>
                    <a:p>
                      <a:pPr algn="ctr"/>
                      <a:r>
                        <a:rPr lang="en-US" sz="900" noProof="0" dirty="0" smtClean="0"/>
                        <a:t>28</a:t>
                      </a:r>
                      <a:endParaRPr lang="en-US" sz="900" noProof="0" dirty="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4 to 52 </a:t>
                      </a: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409844">
                <a:tc>
                  <a:txBody>
                    <a:bodyPr/>
                    <a:lstStyle/>
                    <a:p>
                      <a:r>
                        <a:rPr lang="en-US" sz="9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9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260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Scan Engines</a:t>
                      </a:r>
                    </a:p>
                  </a:txBody>
                  <a:tcPr marT="34290" marB="34290"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Similar scan engines across</a:t>
                      </a:r>
                      <a:r>
                        <a:rPr lang="en-US" sz="900" baseline="0" noProof="0" dirty="0" smtClean="0"/>
                        <a:t> all platforms (release dates may vary)</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15265">
                <a:tc>
                  <a:txBody>
                    <a:bodyPr/>
                    <a:lstStyle/>
                    <a:p>
                      <a:r>
                        <a:rPr lang="en-US" sz="900" b="1" noProof="0" dirty="0" smtClean="0">
                          <a:solidFill>
                            <a:srgbClr val="FFFFFF"/>
                          </a:solidFill>
                          <a:latin typeface="+mn-lt"/>
                          <a:cs typeface="Arial"/>
                        </a:rPr>
                        <a:t>Input methods </a:t>
                      </a:r>
                    </a:p>
                  </a:txBody>
                  <a:tcPr marT="34290" marB="34290" anchor="ctr">
                    <a:solidFill>
                      <a:schemeClr val="accent4"/>
                    </a:solidFill>
                  </a:tcPr>
                </a:tc>
                <a:tc gridSpan="3">
                  <a:txBody>
                    <a:bodyPr/>
                    <a:lstStyle/>
                    <a:p>
                      <a:pPr algn="ctr"/>
                      <a:r>
                        <a:rPr lang="en-US" sz="900" noProof="0" dirty="0" smtClean="0"/>
                        <a:t>FortiGate, FortiMail Integration, Sniffer mode, manual on-demand file upload, submission API, network file share inspection</a:t>
                      </a:r>
                    </a:p>
                  </a:txBody>
                  <a:tcPr marT="34290" marB="34290"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 Integration</a:t>
                      </a:r>
                    </a:p>
                  </a:txBody>
                  <a:tcPr marT="34290" marB="34290" anchor="ctr">
                    <a:solidFill>
                      <a:srgbClr val="C9C9C9"/>
                    </a:solidFill>
                  </a:tcPr>
                </a:tc>
              </a:tr>
              <a:tr h="472576">
                <a:tc>
                  <a:txBody>
                    <a:bodyPr/>
                    <a:lstStyle/>
                    <a:p>
                      <a:r>
                        <a:rPr lang="en-US" sz="900" b="1" noProof="0" dirty="0" smtClean="0">
                          <a:solidFill>
                            <a:srgbClr val="FFFFFF"/>
                          </a:solidFill>
                          <a:latin typeface="+mn-lt"/>
                          <a:cs typeface="Arial"/>
                        </a:rPr>
                        <a:t>Status &amp; Analysis</a:t>
                      </a:r>
                    </a:p>
                    <a:p>
                      <a:r>
                        <a:rPr lang="en-US" sz="900" b="1" noProof="0" dirty="0" smtClean="0">
                          <a:solidFill>
                            <a:srgbClr val="FFFFFF"/>
                          </a:solidFill>
                          <a:latin typeface="+mn-lt"/>
                          <a:cs typeface="Arial"/>
                        </a:rPr>
                        <a:t>Visibility</a:t>
                      </a: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Full (rating, source, destination, MD5/SHA, observed behaviors, full logs, </a:t>
                      </a:r>
                      <a:r>
                        <a:rPr lang="en-US" sz="900" noProof="0" dirty="0" err="1" smtClean="0"/>
                        <a:t>pcap</a:t>
                      </a:r>
                      <a:r>
                        <a:rPr lang="en-US" sz="900" noProof="0" dirty="0" smtClean="0"/>
                        <a:t>,</a:t>
                      </a:r>
                      <a:r>
                        <a:rPr lang="en-US" sz="900" baseline="0" noProof="0" dirty="0" smtClean="0"/>
                        <a:t> </a:t>
                      </a:r>
                      <a:r>
                        <a:rPr lang="en-US" sz="900" baseline="0" noProof="0" dirty="0" err="1" smtClean="0"/>
                        <a:t>etc</a:t>
                      </a:r>
                      <a:r>
                        <a:rPr lang="en-US" sz="900" baseline="0" noProof="0" dirty="0" smtClean="0"/>
                        <a:t>) on</a:t>
                      </a:r>
                      <a:r>
                        <a:rPr lang="en-US" sz="900" noProof="0" dirty="0" smtClean="0"/>
                        <a:t>-box, statistics overview on FGT</a:t>
                      </a:r>
                      <a:r>
                        <a:rPr lang="en-US" sz="900" baseline="0" noProof="0" dirty="0" smtClean="0"/>
                        <a:t> only</a:t>
                      </a:r>
                      <a:endParaRPr lang="en-US" sz="900" noProof="0" dirty="0" smtClean="0"/>
                    </a:p>
                  </a:txBody>
                  <a:tcPr marT="34290" marB="34290"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Limited on FortiCloud Portal, Partial</a:t>
                      </a:r>
                      <a:r>
                        <a:rPr lang="en-US" sz="900" baseline="0" noProof="0" dirty="0" smtClean="0"/>
                        <a:t> d</a:t>
                      </a:r>
                      <a:r>
                        <a:rPr lang="en-US" sz="900" noProof="0" dirty="0" smtClean="0"/>
                        <a:t>etails on FGT(*V5.2.3+)</a:t>
                      </a:r>
                    </a:p>
                  </a:txBody>
                  <a:tcPr marT="34290" marB="34290" anchor="ctr">
                    <a:solidFill>
                      <a:srgbClr val="C9C9C9"/>
                    </a:solidFill>
                  </a:tcPr>
                </a:tc>
              </a:tr>
              <a:tr h="315265">
                <a:tc>
                  <a:txBody>
                    <a:bodyPr/>
                    <a:lstStyle/>
                    <a:p>
                      <a:r>
                        <a:rPr lang="en-US" sz="900" b="1" noProof="0" dirty="0" smtClean="0">
                          <a:solidFill>
                            <a:srgbClr val="FFFFFF"/>
                          </a:solidFill>
                          <a:latin typeface="+mn-lt"/>
                          <a:cs typeface="Arial"/>
                        </a:rPr>
                        <a:t>Info</a:t>
                      </a:r>
                      <a:r>
                        <a:rPr lang="en-US" sz="900" b="1" baseline="0" noProof="0" dirty="0" smtClean="0">
                          <a:solidFill>
                            <a:srgbClr val="FFFFFF"/>
                          </a:solidFill>
                          <a:latin typeface="+mn-lt"/>
                          <a:cs typeface="Arial"/>
                        </a:rPr>
                        <a:t> submission to FortiGuard Labs</a:t>
                      </a:r>
                      <a:endParaRPr lang="en-US" sz="900" b="1" noProof="0" dirty="0" smtClean="0">
                        <a:solidFill>
                          <a:srgbClr val="FFFFFF"/>
                        </a:solidFill>
                        <a:latin typeface="+mn-lt"/>
                        <a:cs typeface="Arial"/>
                      </a:endParaRP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None or all information related to analysis of “low/medium/high risk” objects, based on customer configuration</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All info if rated with risk</a:t>
                      </a:r>
                      <a:r>
                        <a:rPr lang="en-US" sz="900" baseline="0" noProof="0" dirty="0" smtClean="0"/>
                        <a:t> levels</a:t>
                      </a:r>
                      <a:endParaRPr lang="en-US" sz="900" noProof="0" dirty="0" smtClean="0"/>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File Quarantine</a:t>
                      </a:r>
                    </a:p>
                  </a:txBody>
                  <a:tcPr marT="34290" marB="34290" anchor="ctr">
                    <a:solidFill>
                      <a:schemeClr val="accent4"/>
                    </a:solidFill>
                  </a:tcPr>
                </a:tc>
                <a:tc gridSpan="3">
                  <a:txBody>
                    <a:bodyPr/>
                    <a:lstStyle/>
                    <a:p>
                      <a:pPr algn="ctr"/>
                      <a:r>
                        <a:rPr lang="en-US" sz="900" noProof="0" dirty="0" smtClean="0"/>
                        <a:t>On-box file</a:t>
                      </a:r>
                      <a:r>
                        <a:rPr lang="en-US" sz="900" baseline="0" noProof="0" dirty="0" smtClean="0"/>
                        <a:t> quarantine for network file share scanning. FortiMail submits and queues mails for suspicious content</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NIL</a:t>
                      </a:r>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Protection</a:t>
                      </a:r>
                    </a:p>
                  </a:txBody>
                  <a:tcPr marT="34290" marB="34290" anchor="ctr">
                    <a:solidFill>
                      <a:schemeClr val="accent4"/>
                    </a:solidFill>
                  </a:tcPr>
                </a:tc>
                <a:tc gridSpan="3">
                  <a:txBody>
                    <a:bodyPr/>
                    <a:lstStyle/>
                    <a:p>
                      <a:pPr algn="ctr"/>
                      <a:r>
                        <a:rPr lang="en-US" sz="900" noProof="0" dirty="0" smtClean="0"/>
                        <a:t>Manual policy</a:t>
                      </a:r>
                      <a:r>
                        <a:rPr lang="en-US" sz="900" baseline="0" noProof="0" dirty="0" smtClean="0"/>
                        <a:t> </a:t>
                      </a:r>
                      <a:r>
                        <a:rPr lang="en-US" sz="900" noProof="0" dirty="0" smtClean="0"/>
                        <a:t>configuration,</a:t>
                      </a:r>
                      <a:r>
                        <a:rPr lang="en-US" sz="900" baseline="0" noProof="0" dirty="0" smtClean="0"/>
                        <a:t> </a:t>
                      </a:r>
                      <a:r>
                        <a:rPr lang="en-US" sz="900" noProof="0" dirty="0" smtClean="0"/>
                        <a:t>FortiGuard AV signature update, requires FortiGuard premium service for SLA</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Source Quarantine on FGT (*V5.2.3+)</a:t>
                      </a:r>
                    </a:p>
                  </a:txBody>
                  <a:tcPr marT="34290" marB="34290" anchor="ctr">
                    <a:solidFill>
                      <a:srgbClr val="C9C9C9"/>
                    </a:solidFill>
                  </a:tcPr>
                </a:tc>
              </a:tr>
            </a:tbl>
          </a:graphicData>
        </a:graphic>
      </p:graphicFrame>
      <p:sp>
        <p:nvSpPr>
          <p:cNvPr id="3" name="TextBox 2"/>
          <p:cNvSpPr txBox="1"/>
          <p:nvPr/>
        </p:nvSpPr>
        <p:spPr>
          <a:xfrm>
            <a:off x="3827462" y="4816186"/>
            <a:ext cx="4762818" cy="215444"/>
          </a:xfrm>
          <a:prstGeom prst="rect">
            <a:avLst/>
          </a:prstGeom>
          <a:noFill/>
        </p:spPr>
        <p:txBody>
          <a:bodyPr wrap="square" rtlCol="0">
            <a:spAutoFit/>
          </a:bodyPr>
          <a:lstStyle/>
          <a:p>
            <a:pPr algn="r"/>
            <a:r>
              <a:rPr lang="en-US" sz="800" dirty="0" smtClean="0"/>
              <a:t>*roadmap, may subject to changes</a:t>
            </a:r>
            <a:endParaRPr lang="en-US" sz="800" dirty="0"/>
          </a:p>
        </p:txBody>
      </p:sp>
    </p:spTree>
    <p:extLst>
      <p:ext uri="{BB962C8B-B14F-4D97-AF65-F5344CB8AC3E}">
        <p14:creationId xmlns:p14="http://schemas.microsoft.com/office/powerpoint/2010/main" val="587241366"/>
      </p:ext>
    </p:extLst>
  </p:cSld>
  <p:clrMapOvr>
    <a:masterClrMapping/>
  </p:clrMapOvr>
  <p:transition xmlns:p14="http://schemas.microsoft.com/office/powerpoint/2010/main" spd="slow">
    <p:wipe/>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3" y="2145922"/>
            <a:ext cx="585216" cy="585216"/>
          </a:xfrm>
          <a:prstGeom prst="rect">
            <a:avLst/>
          </a:prstGeom>
        </p:spPr>
      </p:pic>
    </p:spTree>
    <p:extLst>
      <p:ext uri="{BB962C8B-B14F-4D97-AF65-F5344CB8AC3E}">
        <p14:creationId xmlns:p14="http://schemas.microsoft.com/office/powerpoint/2010/main" val="411337322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00155747"/>
              </p:ext>
            </p:extLst>
          </p:nvPr>
        </p:nvGraphicFramePr>
        <p:xfrm>
          <a:off x="457201" y="2039337"/>
          <a:ext cx="3650536" cy="2371595"/>
        </p:xfrm>
        <a:graphic>
          <a:graphicData uri="http://schemas.openxmlformats.org/drawingml/2006/table">
            <a:tbl>
              <a:tblPr bandRow="1">
                <a:tableStyleId>{073A0DAA-6AF3-43AB-8588-CEC1D06C72B9}</a:tableStyleId>
              </a:tblPr>
              <a:tblGrid>
                <a:gridCol w="3650536"/>
              </a:tblGrid>
              <a:tr h="43947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RADIUS, LDAP, 802.1X</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err="1" smtClean="0">
                          <a:ln>
                            <a:noFill/>
                          </a:ln>
                          <a:effectLst/>
                          <a:uLnTx/>
                          <a:uFillTx/>
                        </a:rPr>
                        <a:t>Tokenless</a:t>
                      </a:r>
                      <a:r>
                        <a:rPr kumimoji="0" lang="en-US" sz="900" u="none" strike="noStrike" kern="1200" cap="none" spc="0" normalizeH="0" baseline="0" noProof="0" dirty="0" smtClean="0">
                          <a:ln>
                            <a:noFill/>
                          </a:ln>
                          <a:effectLst/>
                          <a:uLnTx/>
                          <a:uFillTx/>
                        </a:rPr>
                        <a:t>, via SMS and email</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5600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Remote Device / Unattended Authentication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RADIUS Integration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grpSp>
        <p:nvGrpSpPr>
          <p:cNvPr id="2" name="Group 1"/>
          <p:cNvGrpSpPr/>
          <p:nvPr/>
        </p:nvGrpSpPr>
        <p:grpSpPr>
          <a:xfrm>
            <a:off x="4636745" y="2232744"/>
            <a:ext cx="4092835" cy="2279179"/>
            <a:chOff x="3969304" y="1800039"/>
            <a:chExt cx="5174697" cy="2881636"/>
          </a:xfrm>
        </p:grpSpPr>
        <p:sp>
          <p:nvSpPr>
            <p:cNvPr id="10" name="Freeform 9"/>
            <p:cNvSpPr/>
            <p:nvPr/>
          </p:nvSpPr>
          <p:spPr bwMode="auto">
            <a:xfrm rot="17703980">
              <a:off x="7148459" y="2078479"/>
              <a:ext cx="88667"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30" y="2241762"/>
              <a:ext cx="523875" cy="43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8" y="2402496"/>
              <a:ext cx="928687" cy="541735"/>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2520367"/>
              <a:ext cx="1066800" cy="55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4" y="2520667"/>
              <a:ext cx="154235" cy="66328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4" y="3045220"/>
              <a:ext cx="648745" cy="500937"/>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5" y="2691818"/>
              <a:ext cx="677863" cy="600075"/>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a:stretch>
              <a:fillRect/>
            </a:stretch>
          </p:blipFill>
          <p:spPr>
            <a:xfrm>
              <a:off x="6331505" y="3206167"/>
              <a:ext cx="779463" cy="40362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3606217"/>
              <a:ext cx="40798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3377617"/>
              <a:ext cx="533400" cy="519113"/>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258502" y="3005073"/>
              <a:ext cx="491771"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5" y="2452502"/>
              <a:ext cx="11461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3893158"/>
              <a:ext cx="533400" cy="517922"/>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3850624"/>
              <a:ext cx="854012" cy="450656"/>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80" y="2346537"/>
              <a:ext cx="581025"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5" y="3657414"/>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30" y="1800039"/>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000064"/>
              <a:ext cx="677862" cy="600075"/>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4281565"/>
              <a:ext cx="10400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30" y="3428814"/>
              <a:ext cx="829929" cy="246221"/>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30" y="3142678"/>
              <a:ext cx="1033613"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4" y="4261601"/>
              <a:ext cx="1638677"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3740758"/>
              <a:ext cx="1066800" cy="556022"/>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2597758"/>
              <a:ext cx="369888" cy="576263"/>
            </a:xfrm>
            <a:prstGeom prst="rect">
              <a:avLst/>
            </a:prstGeom>
            <a:effectLst>
              <a:outerShdw blurRad="50800" dist="38100" dir="5400000">
                <a:srgbClr val="000000">
                  <a:alpha val="43000"/>
                </a:srgbClr>
              </a:outerShdw>
            </a:effectLst>
          </p:spPr>
        </p:pic>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4317222"/>
              <a:ext cx="213020" cy="113977"/>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3203370"/>
              <a:ext cx="213020" cy="113977"/>
            </a:xfrm>
            <a:prstGeom prst="rect">
              <a:avLst/>
            </a:prstGeom>
          </p:spPr>
        </p:pic>
      </p:grpSp>
      <p:sp>
        <p:nvSpPr>
          <p:cNvPr id="42" name="Rectangle 4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096721"/>
            <a:ext cx="585216" cy="585216"/>
          </a:xfrm>
          <a:prstGeom prst="rect">
            <a:avLst/>
          </a:prstGeom>
        </p:spPr>
      </p:pic>
    </p:spTree>
    <p:extLst>
      <p:ext uri="{BB962C8B-B14F-4D97-AF65-F5344CB8AC3E}">
        <p14:creationId xmlns:p14="http://schemas.microsoft.com/office/powerpoint/2010/main" val="316712090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478775394"/>
              </p:ext>
            </p:extLst>
          </p:nvPr>
        </p:nvGraphicFramePr>
        <p:xfrm>
          <a:off x="252001" y="1080000"/>
          <a:ext cx="8640001" cy="2575288"/>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latin typeface="Arial"/>
                          <a:cs typeface="Arial"/>
                        </a:rPr>
                        <a:t>FAC-1000D</a:t>
                      </a:r>
                      <a:endParaRPr kumimoji="0" lang="en-US" sz="10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a:t>
                      </a: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10,000</a:t>
                      </a: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Interfaces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 2x GE SPF</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90260091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graphicFrame>
        <p:nvGraphicFramePr>
          <p:cNvPr id="8" name="Content Placeholder 4"/>
          <p:cNvGraphicFramePr>
            <a:graphicFrameLocks/>
          </p:cNvGraphicFramePr>
          <p:nvPr>
            <p:extLst>
              <p:ext uri="{D42A27DB-BD31-4B8C-83A1-F6EECF244321}">
                <p14:modId xmlns:p14="http://schemas.microsoft.com/office/powerpoint/2010/main" val="373346595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35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1213803" y="1200150"/>
            <a:ext cx="3360420" cy="1537335"/>
          </a:xfrm>
          <a:prstGeom prst="rect">
            <a:avLst/>
          </a:prstGeom>
        </p:spPr>
      </p:pic>
      <p:sp>
        <p:nvSpPr>
          <p:cNvPr id="1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a:t>
            </a:r>
            <a:r>
              <a:rPr lang="en-US" sz="1000" dirty="0" smtClean="0"/>
              <a:t>RJ45 WAN </a:t>
            </a:r>
            <a:r>
              <a:rPr lang="en-US" sz="1000" dirty="0"/>
              <a:t>Ports</a:t>
            </a:r>
          </a:p>
          <a:p>
            <a:pPr marL="343047" indent="-343047" defTabSz="914417">
              <a:spcBef>
                <a:spcPct val="20000"/>
              </a:spcBef>
              <a:buClr>
                <a:schemeClr val="accent6"/>
              </a:buClr>
              <a:buFont typeface="+mj-ea"/>
              <a:buAutoNum type="circleNumDbPlain"/>
            </a:pPr>
            <a:r>
              <a:rPr lang="en-US" sz="1000" dirty="0"/>
              <a:t>1x GE </a:t>
            </a:r>
            <a:r>
              <a:rPr lang="en-US" sz="1000" dirty="0" smtClean="0"/>
              <a:t>RJ45 DMZ Port</a:t>
            </a:r>
            <a:endParaRPr lang="en-US" sz="1000" dirty="0"/>
          </a:p>
          <a:p>
            <a:pPr marL="343047" indent="-343047" defTabSz="914417">
              <a:spcBef>
                <a:spcPct val="20000"/>
              </a:spcBef>
              <a:buClr>
                <a:schemeClr val="accent6"/>
              </a:buClr>
              <a:buFont typeface="+mj-ea"/>
              <a:buAutoNum type="circleNumDbPlain"/>
            </a:pPr>
            <a:r>
              <a:rPr lang="en-US" sz="1000" dirty="0"/>
              <a:t>7x GE </a:t>
            </a:r>
            <a:r>
              <a:rPr lang="en-US" sz="1000" dirty="0" smtClean="0"/>
              <a:t>RJ45 Ports</a:t>
            </a:r>
            <a:endParaRPr lang="en-US" sz="1000" dirty="0"/>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a:p>
            <a:pPr defTabSz="914417">
              <a:spcBef>
                <a:spcPct val="20000"/>
              </a:spcBef>
              <a:buClr>
                <a:schemeClr val="accent6"/>
              </a:buClr>
            </a:pPr>
            <a:endParaRPr lang="en-US" sz="1000"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3479" y="2297091"/>
            <a:ext cx="372259" cy="547200"/>
          </a:xfrm>
          <a:prstGeom prst="rect">
            <a:avLst/>
          </a:prstGeom>
        </p:spPr>
      </p:pic>
      <p:pic>
        <p:nvPicPr>
          <p:cNvPr id="12" name="Picture 11"/>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cxnSp>
        <p:nvCxnSpPr>
          <p:cNvPr id="14" name="Straight Connector 13"/>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5" name="Picture 14" descr="WiFi-a-b-g-n.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16760" y="2297091"/>
            <a:ext cx="371646" cy="547200"/>
          </a:xfrm>
          <a:prstGeom prst="rect">
            <a:avLst/>
          </a:prstGeom>
        </p:spPr>
      </p:pic>
      <p:sp>
        <p:nvSpPr>
          <p:cNvPr id="16" name="Oval 15"/>
          <p:cNvSpPr/>
          <p:nvPr/>
        </p:nvSpPr>
        <p:spPr bwMode="auto">
          <a:xfrm>
            <a:off x="3559887"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223527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258182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4301192" y="204707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525218545"/>
      </p:ext>
    </p:extLst>
  </p:cSld>
  <p:clrMapOvr>
    <a:masterClrMapping/>
  </p:clrMapOvr>
  <p:transition xmlns:p14="http://schemas.microsoft.com/office/powerpoint/2010/mai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2473408606"/>
              </p:ext>
            </p:extLst>
          </p:nvPr>
        </p:nvGraphicFramePr>
        <p:xfrm>
          <a:off x="252000" y="1080000"/>
          <a:ext cx="8640000" cy="2846444"/>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28071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 Base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FAC-VM-100-UG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a:t>
                      </a:r>
                    </a:p>
                  </a:txBody>
                  <a:tcPr marT="34290" marB="34290" anchor="ctr">
                    <a:solidFill>
                      <a:srgbClr val="C9C9C9"/>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+20,000</a:t>
                      </a: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a:t>
                      </a:r>
                    </a:p>
                  </a:txBody>
                  <a:tcPr marT="34290" marB="34290" anchor="ctr">
                    <a:solidFill>
                      <a:srgbClr val="E4E4E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solidFill>
                      <a:srgbClr val="E4E4E4"/>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a:t>
                      </a: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p>
                      <a:pPr algn="ct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Interfaces (Min/Max)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 4</a:t>
                      </a:r>
                    </a:p>
                  </a:txBody>
                  <a:tcPr marT="34290" marB="34290"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65760">
                <a:tc>
                  <a:txBody>
                    <a:bodyPr/>
                    <a:lstStyle/>
                    <a:p>
                      <a:r>
                        <a:rPr lang="en-US" sz="1000" b="1" dirty="0" smtClean="0">
                          <a:solidFill>
                            <a:srgbClr val="FFFFFF"/>
                          </a:solidFill>
                          <a:latin typeface="Arial"/>
                          <a:cs typeface="Arial"/>
                        </a:rPr>
                        <a:t>Storage Capacity (Min 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60 GB / 2 TB</a:t>
                      </a:r>
                      <a:endParaRPr lang="en-US" sz="1000" baseline="0" dirty="0" smtClean="0">
                        <a:latin typeface="Arial"/>
                        <a:cs typeface="Arial"/>
                      </a:endParaRPr>
                    </a:p>
                  </a:txBody>
                  <a:tcPr marT="34290" marB="34290"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33182877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FortiDDoS</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7" y="2136851"/>
            <a:ext cx="585216" cy="585216"/>
          </a:xfrm>
          <a:prstGeom prst="rect">
            <a:avLst/>
          </a:prstGeom>
        </p:spPr>
      </p:pic>
    </p:spTree>
    <p:extLst>
      <p:ext uri="{BB962C8B-B14F-4D97-AF65-F5344CB8AC3E}">
        <p14:creationId xmlns:p14="http://schemas.microsoft.com/office/powerpoint/2010/main" val="28546079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48252682"/>
              </p:ext>
            </p:extLst>
          </p:nvPr>
        </p:nvGraphicFramePr>
        <p:xfrm>
          <a:off x="457201" y="1956624"/>
          <a:ext cx="3399692" cy="2509770"/>
        </p:xfrm>
        <a:graphic>
          <a:graphicData uri="http://schemas.openxmlformats.org/drawingml/2006/table">
            <a:tbl>
              <a:tblPr bandRow="1">
                <a:tableStyleId>{073A0DAA-6AF3-43AB-8588-CEC1D06C72B9}</a:tableStyleId>
              </a:tblPr>
              <a:tblGrid>
                <a:gridCol w="3399692"/>
              </a:tblGrid>
              <a:tr h="43947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protection using ASIC</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Maintain appropriate protection dynamically</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based protection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No MAC address changes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Multiple thresholds to detect subtle changes and provide rapid mitigation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grpSp>
        <p:nvGrpSpPr>
          <p:cNvPr id="2" name="Group 1"/>
          <p:cNvGrpSpPr/>
          <p:nvPr/>
        </p:nvGrpSpPr>
        <p:grpSpPr>
          <a:xfrm>
            <a:off x="4445000" y="2153002"/>
            <a:ext cx="4284580" cy="2302052"/>
            <a:chOff x="3683569" y="1847666"/>
            <a:chExt cx="5320488" cy="2560903"/>
          </a:xfrm>
        </p:grpSpPr>
        <p:cxnSp>
          <p:nvCxnSpPr>
            <p:cNvPr id="34" name="Straight Connector 33"/>
            <p:cNvCxnSpPr/>
            <p:nvPr/>
          </p:nvCxnSpPr>
          <p:spPr>
            <a:xfrm>
              <a:off x="6725995" y="2813264"/>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5" y="3113301"/>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a:srcRect/>
            <a:stretch>
              <a:fillRect/>
            </a:stretch>
          </p:blipFill>
          <p:spPr bwMode="auto">
            <a:xfrm>
              <a:off x="7265745" y="2445360"/>
              <a:ext cx="1665287" cy="967979"/>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689930" y="2345853"/>
              <a:ext cx="1238250" cy="292388"/>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smtClean="0">
                  <a:solidFill>
                    <a:srgbClr val="595959"/>
                  </a:solidFill>
                </a:rPr>
                <a:t>FortiDDoS</a:t>
              </a:r>
              <a:endParaRPr lang="en-US" sz="1300" b="1" dirty="0">
                <a:solidFill>
                  <a:srgbClr val="595959"/>
                </a:solidFill>
              </a:endParaRPr>
            </a:p>
          </p:txBody>
        </p:sp>
        <p:sp>
          <p:nvSpPr>
            <p:cNvPr id="46" name="TextBox 45"/>
            <p:cNvSpPr txBox="1"/>
            <p:nvPr/>
          </p:nvSpPr>
          <p:spPr>
            <a:xfrm>
              <a:off x="7137156" y="2117551"/>
              <a:ext cx="1866901" cy="276998"/>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294780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20" y="3025195"/>
              <a:ext cx="268287"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281326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289065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5" y="2560852"/>
              <a:ext cx="269875"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5" y="2639433"/>
              <a:ext cx="269875" cy="259556"/>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5" y="3266892"/>
              <a:ext cx="1005374" cy="308146"/>
            </a:xfrm>
            <a:prstGeom prst="rect">
              <a:avLst/>
            </a:prstGeom>
            <a:noFill/>
            <a:ln w="9525">
              <a:noFill/>
              <a:miter lim="800000"/>
              <a:headEnd/>
              <a:tailEnd/>
            </a:ln>
          </p:spPr>
          <p:txBody>
            <a:bodyPr wrap="square">
              <a:spAutoFit/>
            </a:bodyPr>
            <a:lstStyle/>
            <a:p>
              <a:pPr algn="ctr">
                <a:defRPr/>
              </a:pPr>
              <a:r>
                <a:rPr lang="en-US" sz="1200" dirty="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281326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3" y="4250018"/>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4" y="3894993"/>
              <a:ext cx="1680673" cy="513576"/>
            </a:xfrm>
            <a:prstGeom prst="rect">
              <a:avLst/>
            </a:prstGeom>
            <a:noFill/>
            <a:ln w="9525">
              <a:no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a:solidFill>
                    <a:srgbClr val="595959"/>
                  </a:solidFill>
                </a:rPr>
                <a:t>Legitimate Traffic</a:t>
              </a:r>
            </a:p>
            <a:p>
              <a:pPr eaLnBrk="1" hangingPunct="1"/>
              <a:r>
                <a:rPr lang="en-US" sz="1200" dirty="0">
                  <a:solidFill>
                    <a:srgbClr val="595959"/>
                  </a:solidFill>
                </a:rPr>
                <a:t>Malicious Traffic</a:t>
              </a:r>
            </a:p>
          </p:txBody>
        </p:sp>
        <p:cxnSp>
          <p:nvCxnSpPr>
            <p:cNvPr id="57" name="Straight Connector 56"/>
            <p:cNvCxnSpPr/>
            <p:nvPr/>
          </p:nvCxnSpPr>
          <p:spPr>
            <a:xfrm>
              <a:off x="6826494" y="4003340"/>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9" y="1847666"/>
              <a:ext cx="1679575" cy="753666"/>
              <a:chOff x="1257418" y="2104006"/>
              <a:chExt cx="1825087" cy="1227035"/>
            </a:xfrm>
          </p:grpSpPr>
          <p:pic>
            <p:nvPicPr>
              <p:cNvPr id="59" name="Picture 58" descr="Cloud-White.png"/>
              <p:cNvPicPr>
                <a:picLocks noChangeAspect="1"/>
              </p:cNvPicPr>
              <p:nvPr/>
            </p:nvPicPr>
            <p:blipFill>
              <a:blip r:embed="rId5"/>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6"/>
                <a:ext cx="883218" cy="651415"/>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5" y="3138237"/>
              <a:ext cx="3227395" cy="334633"/>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96236" y="1300376"/>
              <a:ext cx="250031"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3018051"/>
              <a:ext cx="1239838"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3" y="3228792"/>
              <a:ext cx="1679575" cy="754856"/>
              <a:chOff x="1349434" y="4438889"/>
              <a:chExt cx="1825087" cy="1227035"/>
            </a:xfrm>
          </p:grpSpPr>
          <p:pic>
            <p:nvPicPr>
              <p:cNvPr id="65" name="Picture 64" descr="Cloud-White.png"/>
              <p:cNvPicPr>
                <a:picLocks noChangeAspect="1"/>
              </p:cNvPicPr>
              <p:nvPr/>
            </p:nvPicPr>
            <p:blipFill>
              <a:blip r:embed="rId5"/>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6"/>
                <a:ext cx="883218" cy="650388"/>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2554898"/>
              <a:ext cx="1238250"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70" y="2638241"/>
              <a:ext cx="1385887" cy="6477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595819" y="2721584"/>
              <a:ext cx="1162050"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13245" y="2476944"/>
              <a:ext cx="213020" cy="113977"/>
            </a:xfrm>
            <a:prstGeom prst="rect">
              <a:avLst/>
            </a:prstGeom>
          </p:spPr>
        </p:pic>
      </p:grpSp>
      <p:sp>
        <p:nvSpPr>
          <p:cNvPr id="37" name="Rectangle 3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Hardware Accelerated DDoS Intent Based Defense</a:t>
            </a:r>
          </a:p>
        </p:txBody>
      </p:sp>
      <p:pic>
        <p:nvPicPr>
          <p:cNvPr id="39" name="Picture 3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4508" y="1107213"/>
            <a:ext cx="585216" cy="585216"/>
          </a:xfrm>
          <a:prstGeom prst="rect">
            <a:avLst/>
          </a:prstGeom>
        </p:spPr>
      </p:pic>
    </p:spTree>
    <p:extLst>
      <p:ext uri="{BB962C8B-B14F-4D97-AF65-F5344CB8AC3E}">
        <p14:creationId xmlns:p14="http://schemas.microsoft.com/office/powerpoint/2010/main" val="71136152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353217607"/>
              </p:ext>
            </p:extLst>
          </p:nvPr>
        </p:nvGraphicFramePr>
        <p:xfrm>
          <a:off x="252000" y="1080000"/>
          <a:ext cx="8640000" cy="2404550"/>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FDD-400B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FDD-800B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FDD-1000B/-DC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FDD-2000B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65760">
                <a:tc>
                  <a:txBody>
                    <a:bodyPr/>
                    <a:lstStyle/>
                    <a:p>
                      <a:r>
                        <a:rPr lang="en-US" sz="1000" b="1" dirty="0" smtClean="0">
                          <a:solidFill>
                            <a:srgbClr val="FFFFFF"/>
                          </a:solidFill>
                          <a:latin typeface="+mn-lt"/>
                          <a:cs typeface="Arial"/>
                        </a:rPr>
                        <a:t>Throughput (Full Duplex)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Gbps</a:t>
                      </a:r>
                    </a:p>
                  </a:txBody>
                  <a:tcPr marT="34290" marB="34290" anchor="ctr">
                    <a:solidFill>
                      <a:schemeClr val="accent4">
                        <a:lumMod val="40000"/>
                        <a:lumOff val="60000"/>
                      </a:schemeClr>
                    </a:solidFill>
                  </a:tcPr>
                </a:tc>
                <a:tc>
                  <a:txBody>
                    <a:bodyPr/>
                    <a:lstStyle/>
                    <a:p>
                      <a:pPr algn="ctr"/>
                      <a:r>
                        <a:rPr lang="en-US" sz="1000" dirty="0" smtClean="0"/>
                        <a:t>4 Gbps</a:t>
                      </a:r>
                      <a:endParaRPr lang="en-US" sz="1000" dirty="0"/>
                    </a:p>
                  </a:txBody>
                  <a:tcPr marT="34290" marB="34290" anchor="ctr">
                    <a:solidFill>
                      <a:schemeClr val="accent4">
                        <a:lumMod val="40000"/>
                        <a:lumOff val="60000"/>
                      </a:schemeClr>
                    </a:solidFill>
                  </a:tcPr>
                </a:tc>
                <a:tc>
                  <a:txBody>
                    <a:bodyPr/>
                    <a:lstStyle/>
                    <a:p>
                      <a:pPr algn="ctr"/>
                      <a:r>
                        <a:rPr lang="en-US" sz="1000" dirty="0" smtClean="0"/>
                        <a:t>8 Gbps</a:t>
                      </a:r>
                      <a:endParaRPr lang="en-US" sz="1000" dirty="0"/>
                    </a:p>
                  </a:txBody>
                  <a:tcPr marT="34290" marB="34290" anchor="ctr">
                    <a:solidFill>
                      <a:schemeClr val="accent4">
                        <a:lumMod val="40000"/>
                        <a:lumOff val="60000"/>
                      </a:schemeClr>
                    </a:solidFill>
                  </a:tcPr>
                </a:tc>
                <a:tc>
                  <a:txBody>
                    <a:bodyPr/>
                    <a:lstStyle/>
                    <a:p>
                      <a:pPr algn="ctr"/>
                      <a:r>
                        <a:rPr lang="en-US" sz="1000" dirty="0" smtClean="0"/>
                        <a:t>12 Gbps</a:t>
                      </a:r>
                      <a:endParaRPr lang="en-US" sz="1000" dirty="0"/>
                    </a:p>
                  </a:txBody>
                  <a:tcPr marT="34290" marB="34290"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Gbps</a:t>
                      </a: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mn-lt"/>
                          <a:cs typeface="Arial"/>
                        </a:rPr>
                        <a:t>Simultaneous Connections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Mil</a:t>
                      </a:r>
                    </a:p>
                  </a:txBody>
                  <a:tcPr marT="34290" marB="34290" anchor="ctr">
                    <a:solidFill>
                      <a:srgbClr val="E4E4E4"/>
                    </a:solidFill>
                  </a:tcPr>
                </a:tc>
              </a:tr>
              <a:tr h="365760">
                <a:tc>
                  <a:txBody>
                    <a:bodyPr/>
                    <a:lstStyle/>
                    <a:p>
                      <a:r>
                        <a:rPr lang="en-US" sz="1000" b="1" dirty="0" smtClean="0">
                          <a:solidFill>
                            <a:srgbClr val="FFFFFF"/>
                          </a:solidFill>
                          <a:latin typeface="+mn-lt"/>
                          <a:cs typeface="Arial"/>
                        </a:rPr>
                        <a:t>Session Setup/Teardown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600,000 / Second</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r>
              <a:tr h="811530">
                <a:tc>
                  <a:txBody>
                    <a:bodyPr/>
                    <a:lstStyle/>
                    <a:p>
                      <a:r>
                        <a:rPr lang="en-US" sz="1000" b="1" dirty="0" smtClean="0">
                          <a:solidFill>
                            <a:srgbClr val="FFFFFF"/>
                          </a:solidFil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WAN Interfaces (Copper/SFP)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WAN Interfaces (Copper/SFP)</a:t>
                      </a:r>
                      <a:endParaRPr lang="en-US" sz="1000" dirty="0"/>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a:t>
                      </a:r>
                      <a:r>
                        <a:rPr lang="en-US" sz="1000" baseline="0" dirty="0" smtClean="0"/>
                        <a:t> &amp; </a:t>
                      </a:r>
                      <a:r>
                        <a:rPr lang="en-US" sz="1000" dirty="0" smtClean="0"/>
                        <a:t>WAN bypass 10GE SFP/+ </a:t>
                      </a: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137338823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FortiMail</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4993"/>
            <a:ext cx="585216" cy="585216"/>
          </a:xfrm>
          <a:prstGeom prst="rect">
            <a:avLst/>
          </a:prstGeom>
        </p:spPr>
      </p:pic>
    </p:spTree>
    <p:extLst>
      <p:ext uri="{BB962C8B-B14F-4D97-AF65-F5344CB8AC3E}">
        <p14:creationId xmlns:p14="http://schemas.microsoft.com/office/powerpoint/2010/main" val="267001207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801290626"/>
              </p:ext>
            </p:extLst>
          </p:nvPr>
        </p:nvGraphicFramePr>
        <p:xfrm>
          <a:off x="448252" y="2027332"/>
          <a:ext cx="3650536" cy="2445877"/>
        </p:xfrm>
        <a:graphic>
          <a:graphicData uri="http://schemas.openxmlformats.org/drawingml/2006/table">
            <a:tbl>
              <a:tblPr bandRow="1">
                <a:tableStyleId>{073A0DAA-6AF3-43AB-8588-CEC1D06C72B9}</a:tableStyleId>
              </a:tblPr>
              <a:tblGrid>
                <a:gridCol w="3650536"/>
              </a:tblGrid>
              <a:tr h="77855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Advanced, bi-directional filtering prevents spread of spam, viruses, phishing, worms, and spyware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359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Transparent, Gateway, and Server modes that adapts to organizational needs and budget</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Secure, encrypted communication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On-box archiving facilitates policy and regulatory compliance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grpSp>
        <p:nvGrpSpPr>
          <p:cNvPr id="2" name="Group 1"/>
          <p:cNvGrpSpPr/>
          <p:nvPr/>
        </p:nvGrpSpPr>
        <p:grpSpPr>
          <a:xfrm>
            <a:off x="4969466" y="2027332"/>
            <a:ext cx="3760114" cy="2629865"/>
            <a:chOff x="4490825" y="2027332"/>
            <a:chExt cx="4194429" cy="2629865"/>
          </a:xfrm>
        </p:grpSpPr>
        <p:pic>
          <p:nvPicPr>
            <p:cNvPr id="30" name="Picture 29" descr="Cloud-White.png"/>
            <p:cNvPicPr>
              <a:picLocks noChangeAspect="1"/>
            </p:cNvPicPr>
            <p:nvPr/>
          </p:nvPicPr>
          <p:blipFill>
            <a:blip r:embed="rId3"/>
            <a:stretch>
              <a:fillRect/>
            </a:stretch>
          </p:blipFill>
          <p:spPr>
            <a:xfrm>
              <a:off x="6069669" y="2027332"/>
              <a:ext cx="2338762" cy="1179290"/>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4089938"/>
              <a:ext cx="990470" cy="567259"/>
            </a:xfrm>
            <a:prstGeom prst="rect">
              <a:avLst/>
            </a:prstGeom>
          </p:spPr>
        </p:pic>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4116982"/>
              <a:ext cx="543662"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3" y="4111815"/>
              <a:ext cx="839467" cy="53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7" y="4061927"/>
              <a:ext cx="438397" cy="484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5" y="3424521"/>
              <a:ext cx="885825" cy="488156"/>
            </a:xfrm>
            <a:prstGeom prst="rect">
              <a:avLst/>
            </a:prstGeom>
            <a:noFill/>
            <a:ln w="9525">
              <a:noFill/>
              <a:miter lim="800000"/>
              <a:headEnd/>
              <a:tailEnd/>
            </a:ln>
          </p:spPr>
        </p:pic>
        <p:sp>
          <p:nvSpPr>
            <p:cNvPr id="16" name="Line 113"/>
            <p:cNvSpPr>
              <a:spLocks noChangeShapeType="1"/>
            </p:cNvSpPr>
            <p:nvPr/>
          </p:nvSpPr>
          <p:spPr bwMode="auto">
            <a:xfrm flipV="1">
              <a:off x="5297993" y="3274810"/>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2980624"/>
              <a:ext cx="927572" cy="433971"/>
            </a:xfrm>
            <a:prstGeom prst="rect">
              <a:avLst/>
            </a:prstGeom>
          </p:spPr>
        </p:pic>
        <p:cxnSp>
          <p:nvCxnSpPr>
            <p:cNvPr id="21" name="Straight Connector 26"/>
            <p:cNvCxnSpPr>
              <a:cxnSpLocks noChangeShapeType="1"/>
            </p:cNvCxnSpPr>
            <p:nvPr/>
          </p:nvCxnSpPr>
          <p:spPr bwMode="auto">
            <a:xfrm>
              <a:off x="7094655" y="2899103"/>
              <a:ext cx="673134" cy="291377"/>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231448"/>
              <a:ext cx="509158" cy="49451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3" y="2611133"/>
              <a:ext cx="725487" cy="400050"/>
            </a:xfrm>
            <a:prstGeom prst="rect">
              <a:avLst/>
            </a:prstGeom>
            <a:noFill/>
            <a:ln w="9525">
              <a:noFill/>
              <a:miter lim="800000"/>
              <a:headEnd/>
              <a:tailEnd/>
            </a:ln>
          </p:spPr>
        </p:pic>
        <p:sp>
          <p:nvSpPr>
            <p:cNvPr id="27" name="Line 113"/>
            <p:cNvSpPr>
              <a:spLocks noChangeShapeType="1"/>
            </p:cNvSpPr>
            <p:nvPr/>
          </p:nvSpPr>
          <p:spPr bwMode="auto">
            <a:xfrm flipV="1">
              <a:off x="6326651" y="2919896"/>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2576152"/>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6" y="3151447"/>
              <a:ext cx="1310797" cy="559416"/>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98135" y="2221549"/>
              <a:ext cx="626494" cy="400110"/>
            </a:xfrm>
            <a:prstGeom prst="rect">
              <a:avLst/>
            </a:prstGeom>
            <a:noFill/>
            <a:ln w="9525">
              <a:noFill/>
              <a:miter lim="800000"/>
              <a:headEnd/>
              <a:tailEnd/>
            </a:ln>
          </p:spPr>
          <p:txBody>
            <a:bodyPr wrap="none">
              <a:spAutoFit/>
            </a:bodyPr>
            <a:lstStyle/>
            <a:p>
              <a:pPr algn="ctr"/>
              <a:r>
                <a:rPr lang="en-US" sz="1000" dirty="0" smtClean="0">
                  <a:solidFill>
                    <a:srgbClr val="36424A"/>
                  </a:solidFill>
                  <a:latin typeface="Helvetica" charset="0"/>
                </a:rPr>
                <a:t>Mail</a:t>
              </a:r>
              <a:endParaRPr lang="en-US" sz="1000" dirty="0">
                <a:solidFill>
                  <a:srgbClr val="36424A"/>
                </a:solidFill>
                <a:latin typeface="Helvetica" charset="0"/>
              </a:endParaRP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2894013"/>
              <a:ext cx="825842" cy="276999"/>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FortiMail</a:t>
              </a:r>
              <a:endParaRPr lang="en-US" sz="1200" b="1" dirty="0">
                <a:solidFill>
                  <a:srgbClr val="444F51"/>
                </a:solidFill>
                <a:latin typeface="Helvetica" charset="0"/>
              </a:endParaRP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2947361"/>
              <a:ext cx="213020" cy="113977"/>
            </a:xfrm>
            <a:prstGeom prst="rect">
              <a:avLst/>
            </a:prstGeom>
          </p:spPr>
        </p:pic>
      </p:grpSp>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Advanced </a:t>
            </a:r>
            <a:r>
              <a:rPr lang="en-US" sz="1800" b="1" dirty="0" smtClean="0">
                <a:solidFill>
                  <a:schemeClr val="bg1"/>
                </a:solidFill>
                <a:cs typeface="Arial Narrow"/>
              </a:rPr>
              <a:t>anti-spam </a:t>
            </a:r>
            <a:r>
              <a:rPr lang="en-US" sz="1800" b="1" dirty="0">
                <a:solidFill>
                  <a:schemeClr val="bg1"/>
                </a:solidFill>
                <a:cs typeface="Arial Narrow"/>
              </a:rPr>
              <a:t>and antivirus filtering </a:t>
            </a:r>
            <a:r>
              <a:rPr lang="en-US" sz="1800" b="1" dirty="0" smtClean="0">
                <a:solidFill>
                  <a:schemeClr val="bg1"/>
                </a:solidFill>
                <a:cs typeface="Arial Narrow"/>
              </a:rPr>
              <a:t>solution, </a:t>
            </a:r>
            <a:r>
              <a:rPr lang="en-US" sz="1800" b="1" dirty="0">
                <a:solidFill>
                  <a:schemeClr val="bg1"/>
                </a:solidFill>
                <a:cs typeface="Arial Narrow"/>
              </a:rPr>
              <a:t>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11700"/>
            <a:ext cx="585216" cy="585216"/>
          </a:xfrm>
          <a:prstGeom prst="rect">
            <a:avLst/>
          </a:prstGeom>
        </p:spPr>
      </p:pic>
    </p:spTree>
    <p:extLst>
      <p:ext uri="{BB962C8B-B14F-4D97-AF65-F5344CB8AC3E}">
        <p14:creationId xmlns:p14="http://schemas.microsoft.com/office/powerpoint/2010/main" val="37521857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131354493"/>
              </p:ext>
            </p:extLst>
          </p:nvPr>
        </p:nvGraphicFramePr>
        <p:xfrm>
          <a:off x="252000" y="1080000"/>
          <a:ext cx="8640000" cy="2963328"/>
        </p:xfrm>
        <a:graphic>
          <a:graphicData uri="http://schemas.openxmlformats.org/drawingml/2006/table">
            <a:tbl>
              <a:tblPr firstRow="1" bandRow="1">
                <a:effectLst/>
                <a:tableStyleId>{073A0DAA-6AF3-43AB-8588-CEC1D06C72B9}</a:tableStyleId>
              </a:tblPr>
              <a:tblGrid>
                <a:gridCol w="1633105"/>
                <a:gridCol w="1401379"/>
                <a:gridCol w="1401379"/>
                <a:gridCol w="1401379"/>
                <a:gridCol w="1401379"/>
                <a:gridCol w="140137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FML-60D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chemeClr val="accent4">
                        <a:lumMod val="20000"/>
                        <a:lumOff val="80000"/>
                      </a:schemeClr>
                    </a:solidFill>
                  </a:tcPr>
                </a:tc>
              </a:tr>
              <a:tr h="36576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76,000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680,000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a:t>
                      </a:r>
                      <a:r>
                        <a:rPr lang="en-US" sz="1000" baseline="0" dirty="0" smtClean="0">
                          <a:latin typeface="Arial"/>
                          <a:cs typeface="Arial"/>
                        </a:rPr>
                        <a:t> Mil</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120,000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1.3 Mil</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 SFP Slots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500GB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C9C9C9"/>
                    </a:solidFill>
                  </a:tcPr>
                </a:tc>
                <a:tc>
                  <a:txBody>
                    <a:bodyPr/>
                    <a:lstStyle/>
                    <a:p>
                      <a:pPr algn="ctr"/>
                      <a:r>
                        <a:rPr lang="en-US" sz="1000" dirty="0" smtClean="0">
                          <a:latin typeface="Arial"/>
                          <a:cs typeface="Arial"/>
                        </a:rPr>
                        <a:t>2x 1</a:t>
                      </a:r>
                      <a:r>
                        <a:rPr lang="en-US" sz="1000" baseline="0" dirty="0" smtClean="0">
                          <a:latin typeface="Arial"/>
                          <a:cs typeface="Arial"/>
                        </a:rPr>
                        <a:t>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2TB</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(Opt. 12TB)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Desktop</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Desktop</a:t>
                      </a:r>
                    </a:p>
                  </a:txBody>
                  <a:tcPr marT="34290" marB="34290" anchor="ctr">
                    <a:solidFill>
                      <a:srgbClr val="E4E4E4"/>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E4E4E4"/>
                    </a:solidFill>
                  </a:tcPr>
                </a:tc>
              </a:tr>
            </a:tbl>
          </a:graphicData>
        </a:graphic>
      </p:graphicFrame>
      <p:sp>
        <p:nvSpPr>
          <p:cNvPr id="3" name="TextBox 2"/>
          <p:cNvSpPr txBox="1"/>
          <p:nvPr/>
        </p:nvSpPr>
        <p:spPr>
          <a:xfrm>
            <a:off x="256078" y="4421770"/>
            <a:ext cx="3048000" cy="215444"/>
          </a:xfrm>
          <a:prstGeom prst="rect">
            <a:avLst/>
          </a:prstGeom>
          <a:noFill/>
        </p:spPr>
        <p:txBody>
          <a:bodyPr wrap="square" rtlCol="0">
            <a:spAutoFit/>
          </a:bodyPr>
          <a:lstStyle/>
          <a:p>
            <a:r>
              <a:rPr lang="en-US" sz="8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359298575"/>
      </p:ext>
    </p:extLst>
  </p:cSld>
  <p:clrMapOvr>
    <a:masterClrMapping/>
  </p:clrMapOvr>
  <p:transition xmlns:p14="http://schemas.microsoft.com/office/powerpoint/2010/main" spd="slow">
    <p:wipe/>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831837767"/>
              </p:ext>
            </p:extLst>
          </p:nvPr>
        </p:nvGraphicFramePr>
        <p:xfrm>
          <a:off x="252000" y="1080000"/>
          <a:ext cx="8640000" cy="3097324"/>
        </p:xfrm>
        <a:graphic>
          <a:graphicData uri="http://schemas.openxmlformats.org/drawingml/2006/table">
            <a:tbl>
              <a:tblPr firstRow="1" bandRow="1">
                <a:effectLst/>
                <a:tableStyleId>{073A0DAA-6AF3-43AB-8588-CEC1D06C72B9}</a:tableStyleId>
              </a:tblPr>
              <a:tblGrid>
                <a:gridCol w="1636660"/>
                <a:gridCol w="1400668"/>
                <a:gridCol w="1400668"/>
                <a:gridCol w="1400668"/>
                <a:gridCol w="1400668"/>
                <a:gridCol w="140066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FML-VM00</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34,000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306,000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675,000</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225,000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585,000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vNICs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8 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Memory required</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4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16 GB</a:t>
                      </a:r>
                    </a:p>
                  </a:txBody>
                  <a:tcPr marT="34290" marB="34290" anchor="ctr">
                    <a:solidFill>
                      <a:srgbClr val="E4E4E4"/>
                    </a:solidFill>
                  </a:tcPr>
                </a:tc>
              </a:tr>
            </a:tbl>
          </a:graphicData>
        </a:graphic>
      </p:graphicFrame>
      <p:sp>
        <p:nvSpPr>
          <p:cNvPr id="7" name="TextBox 6"/>
          <p:cNvSpPr txBox="1"/>
          <p:nvPr/>
        </p:nvSpPr>
        <p:spPr>
          <a:xfrm>
            <a:off x="256078" y="4421770"/>
            <a:ext cx="3048000" cy="215444"/>
          </a:xfrm>
          <a:prstGeom prst="rect">
            <a:avLst/>
          </a:prstGeom>
          <a:noFill/>
        </p:spPr>
        <p:txBody>
          <a:bodyPr wrap="square" rtlCol="0">
            <a:spAutoFit/>
          </a:bodyPr>
          <a:lstStyle/>
          <a:p>
            <a:r>
              <a:rPr lang="en-US" sz="8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947844873"/>
      </p:ext>
    </p:extLst>
  </p:cSld>
  <p:clrMapOvr>
    <a:masterClrMapping/>
  </p:clrMapOvr>
  <p:transition xmlns:p14="http://schemas.microsoft.com/office/powerpoint/2010/main" spd="slow">
    <p:wipe/>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FortiWeb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7785" y="2154993"/>
            <a:ext cx="585216" cy="585216"/>
          </a:xfrm>
          <a:prstGeom prst="rect">
            <a:avLst/>
          </a:prstGeom>
        </p:spPr>
      </p:pic>
    </p:spTree>
    <p:extLst>
      <p:ext uri="{BB962C8B-B14F-4D97-AF65-F5344CB8AC3E}">
        <p14:creationId xmlns:p14="http://schemas.microsoft.com/office/powerpoint/2010/main" val="171612228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79119960"/>
              </p:ext>
            </p:extLst>
          </p:nvPr>
        </p:nvGraphicFramePr>
        <p:xfrm>
          <a:off x="481263" y="2174470"/>
          <a:ext cx="3650536" cy="2156609"/>
        </p:xfrm>
        <a:graphic>
          <a:graphicData uri="http://schemas.openxmlformats.org/drawingml/2006/table">
            <a:tbl>
              <a:tblPr bandRow="1">
                <a:tableStyleId>{073A0DAA-6AF3-43AB-8588-CEC1D06C72B9}</a:tableStyleId>
              </a:tblPr>
              <a:tblGrid>
                <a:gridCol w="3650536"/>
              </a:tblGrid>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Application layer </a:t>
                      </a:r>
                      <a:r>
                        <a:rPr kumimoji="0" lang="en-US" sz="900" u="none" strike="noStrike" kern="1200" cap="none" spc="0" normalizeH="0" baseline="0" noProof="0" dirty="0" err="1" smtClean="0">
                          <a:ln>
                            <a:noFill/>
                          </a:ln>
                          <a:effectLst/>
                          <a:uLnTx/>
                          <a:uFillTx/>
                        </a:rPr>
                        <a:t>DDoS</a:t>
                      </a:r>
                      <a:r>
                        <a:rPr kumimoji="0" lang="en-US" sz="9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Geo IP data analysis and security</a:t>
                      </a:r>
                      <a:endParaRPr kumimoji="0" lang="en-US" sz="1100" u="none" strike="noStrike" kern="1200" cap="none" spc="0" normalizeH="0" baseline="0" noProof="0" dirty="0" smtClean="0">
                        <a:ln>
                          <a:noFill/>
                        </a:ln>
                        <a:effectLst/>
                        <a:uLnTx/>
                        <a:uFillTx/>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Scans, analyzes and detects web application vulnerabilities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Assures availability and accelerates performance of critical web applications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grpSp>
        <p:nvGrpSpPr>
          <p:cNvPr id="2" name="Group 1"/>
          <p:cNvGrpSpPr/>
          <p:nvPr/>
        </p:nvGrpSpPr>
        <p:grpSpPr>
          <a:xfrm>
            <a:off x="4692056" y="1963696"/>
            <a:ext cx="4037524" cy="2603833"/>
            <a:chOff x="4049408" y="1689682"/>
            <a:chExt cx="4858389" cy="2860823"/>
          </a:xfrm>
        </p:grpSpPr>
        <p:pic>
          <p:nvPicPr>
            <p:cNvPr id="8" name="Picture 7" descr="ICSA_Labs_WebAppFirewall_Logo.png"/>
            <p:cNvPicPr>
              <a:picLocks noChangeAspect="1"/>
            </p:cNvPicPr>
            <p:nvPr/>
          </p:nvPicPr>
          <p:blipFill>
            <a:blip r:embed="rId3"/>
            <a:stretch>
              <a:fillRect/>
            </a:stretch>
          </p:blipFill>
          <p:spPr>
            <a:xfrm>
              <a:off x="7533677" y="4153975"/>
              <a:ext cx="1300992" cy="393008"/>
            </a:xfrm>
            <a:prstGeom prst="rect">
              <a:avLst/>
            </a:prstGeom>
          </p:spPr>
        </p:pic>
        <p:pic>
          <p:nvPicPr>
            <p:cNvPr id="9" name="Picture 8" descr="Cloud-Teal.png"/>
            <p:cNvPicPr>
              <a:picLocks noChangeAspect="1"/>
            </p:cNvPicPr>
            <p:nvPr/>
          </p:nvPicPr>
          <p:blipFill>
            <a:blip r:embed="rId4"/>
            <a:stretch>
              <a:fillRect/>
            </a:stretch>
          </p:blipFill>
          <p:spPr>
            <a:xfrm>
              <a:off x="6544930" y="1689682"/>
              <a:ext cx="2362867" cy="1191446"/>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1809751"/>
              <a:ext cx="317500" cy="308372"/>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6" y="2057400"/>
              <a:ext cx="1025525" cy="4572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556501" y="1871663"/>
              <a:ext cx="315913" cy="308372"/>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1946672"/>
              <a:ext cx="317500" cy="308372"/>
            </a:xfrm>
            <a:prstGeom prst="rect">
              <a:avLst/>
            </a:prstGeom>
            <a:noFill/>
            <a:ln w="9525">
              <a:noFill/>
              <a:miter lim="800000"/>
              <a:headEnd/>
              <a:tailEnd/>
            </a:ln>
          </p:spPr>
        </p:pic>
        <p:pic>
          <p:nvPicPr>
            <p:cNvPr id="14" name="Picture 31"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1475" y="2062163"/>
              <a:ext cx="319088" cy="308372"/>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131219"/>
              <a:ext cx="317500" cy="308372"/>
            </a:xfrm>
            <a:prstGeom prst="rect">
              <a:avLst/>
            </a:prstGeom>
            <a:noFill/>
            <a:ln w="9525">
              <a:noFill/>
              <a:miter lim="800000"/>
              <a:headEnd/>
              <a:tailEnd/>
            </a:ln>
          </p:spPr>
        </p:pic>
        <p:pic>
          <p:nvPicPr>
            <p:cNvPr id="16" name="Picture 51" descr="Router_Lt_vF.png"/>
            <p:cNvPicPr>
              <a:picLocks noChangeAspect="1"/>
            </p:cNvPicPr>
            <p:nvPr/>
          </p:nvPicPr>
          <p:blipFill>
            <a:blip r:embed="rId7"/>
            <a:srcRect/>
            <a:stretch>
              <a:fillRect/>
            </a:stretch>
          </p:blipFill>
          <p:spPr bwMode="auto">
            <a:xfrm>
              <a:off x="6970714" y="2286000"/>
              <a:ext cx="725487" cy="400050"/>
            </a:xfrm>
            <a:prstGeom prst="rect">
              <a:avLst/>
            </a:prstGeom>
            <a:noFill/>
            <a:ln w="9525">
              <a:noFill/>
              <a:miter lim="800000"/>
              <a:headEnd/>
              <a:tailEnd/>
            </a:ln>
          </p:spPr>
        </p:pic>
        <p:pic>
          <p:nvPicPr>
            <p:cNvPr id="17"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902456" y="3099388"/>
              <a:ext cx="885825" cy="488156"/>
            </a:xfrm>
            <a:prstGeom prst="rect">
              <a:avLst/>
            </a:prstGeom>
            <a:noFill/>
            <a:ln w="9525">
              <a:noFill/>
              <a:miter lim="800000"/>
              <a:headEnd/>
              <a:tailEnd/>
            </a:ln>
          </p:spPr>
        </p:pic>
        <p:sp>
          <p:nvSpPr>
            <p:cNvPr id="18" name="Line 113"/>
            <p:cNvSpPr>
              <a:spLocks noChangeShapeType="1"/>
            </p:cNvSpPr>
            <p:nvPr/>
          </p:nvSpPr>
          <p:spPr bwMode="auto">
            <a:xfrm flipV="1">
              <a:off x="5709624" y="2949678"/>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2594764"/>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2293374"/>
              <a:ext cx="304800" cy="1143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186448"/>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96877" y="2639039"/>
              <a:ext cx="981875" cy="457200"/>
            </a:xfrm>
            <a:prstGeom prst="rect">
              <a:avLst/>
            </a:prstGeom>
          </p:spPr>
        </p:pic>
        <p:sp>
          <p:nvSpPr>
            <p:cNvPr id="23" name="TextBox 62"/>
            <p:cNvSpPr txBox="1">
              <a:spLocks noChangeArrowheads="1"/>
            </p:cNvSpPr>
            <p:nvPr/>
          </p:nvSpPr>
          <p:spPr bwMode="auto">
            <a:xfrm>
              <a:off x="6716290" y="3085450"/>
              <a:ext cx="848685" cy="276999"/>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415916" y="2017487"/>
              <a:ext cx="1102072"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403068" y="3186634"/>
              <a:ext cx="819772"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657955" y="4137499"/>
              <a:ext cx="489000" cy="413006"/>
            </a:xfrm>
            <a:prstGeom prst="rect">
              <a:avLst/>
            </a:prstGeom>
          </p:spPr>
        </p:pic>
        <p:pic>
          <p:nvPicPr>
            <p:cNvPr id="27" name="Picture 26" descr="Laptop-Wireless_L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044882" y="3844930"/>
              <a:ext cx="673047" cy="391691"/>
            </a:xfrm>
            <a:prstGeom prst="rect">
              <a:avLst/>
            </a:prstGeom>
            <a:effectLst>
              <a:outerShdw blurRad="50800" dist="25400" dir="5400000">
                <a:srgbClr val="000000">
                  <a:alpha val="30000"/>
                </a:srgbClr>
              </a:outerShdw>
            </a:effectLst>
          </p:spPr>
        </p:pic>
        <p:sp>
          <p:nvSpPr>
            <p:cNvPr id="28" name="Explosion 1 27"/>
            <p:cNvSpPr/>
            <p:nvPr/>
          </p:nvSpPr>
          <p:spPr>
            <a:xfrm>
              <a:off x="6169004" y="291210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049408" y="2680489"/>
              <a:ext cx="429409" cy="353972"/>
            </a:xfrm>
            <a:prstGeom prst="rect">
              <a:avLst/>
            </a:prstGeom>
          </p:spPr>
        </p:pic>
        <p:pic>
          <p:nvPicPr>
            <p:cNvPr id="30" name="Picture 29" descr="User-Silver-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478817" y="2577604"/>
              <a:ext cx="433277" cy="356873"/>
            </a:xfrm>
            <a:prstGeom prst="rect">
              <a:avLst/>
            </a:prstGeom>
          </p:spPr>
        </p:pic>
        <p:pic>
          <p:nvPicPr>
            <p:cNvPr id="31" name="Picture 30"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117366" y="2317813"/>
              <a:ext cx="429408" cy="362676"/>
            </a:xfrm>
            <a:prstGeom prst="rect">
              <a:avLst/>
            </a:prstGeom>
          </p:spPr>
        </p:pic>
        <p:cxnSp>
          <p:nvCxnSpPr>
            <p:cNvPr id="33" name="Curved Connector 32"/>
            <p:cNvCxnSpPr>
              <a:stCxn id="30" idx="2"/>
            </p:cNvCxnSpPr>
            <p:nvPr/>
          </p:nvCxnSpPr>
          <p:spPr bwMode="auto">
            <a:xfrm rot="5400000" flipH="1" flipV="1">
              <a:off x="5500195" y="2129737"/>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795780" y="3611928"/>
              <a:ext cx="1433192" cy="246221"/>
            </a:xfrm>
            <a:prstGeom prst="rect">
              <a:avLst/>
            </a:prstGeom>
            <a:noFill/>
            <a:ln w="9525">
              <a:noFill/>
              <a:miter lim="800000"/>
              <a:headEnd/>
              <a:tailEnd/>
            </a:ln>
          </p:spPr>
          <p:txBody>
            <a:bodyPr wrap="none">
              <a:spAutoFit/>
            </a:bodyPr>
            <a:lstStyle/>
            <a:p>
              <a:pPr algn="ctr"/>
              <a:r>
                <a:rPr lang="en-US" sz="1000" i="1" dirty="0" smtClean="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6562183" y="3138798"/>
              <a:ext cx="213020" cy="113977"/>
            </a:xfrm>
            <a:prstGeom prst="rect">
              <a:avLst/>
            </a:prstGeom>
          </p:spPr>
        </p:pic>
      </p:grpSp>
      <p:sp>
        <p:nvSpPr>
          <p:cNvPr id="34" name="Rectangle 33"/>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55586" y="1104454"/>
            <a:ext cx="585216" cy="585216"/>
          </a:xfrm>
          <a:prstGeom prst="rect">
            <a:avLst/>
          </a:prstGeom>
        </p:spPr>
      </p:pic>
    </p:spTree>
    <p:extLst>
      <p:ext uri="{BB962C8B-B14F-4D97-AF65-F5344CB8AC3E}">
        <p14:creationId xmlns:p14="http://schemas.microsoft.com/office/powerpoint/2010/main" val="76391288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aphicFrame>
        <p:nvGraphicFramePr>
          <p:cNvPr id="8" name="Content Placeholder 4"/>
          <p:cNvGraphicFramePr>
            <a:graphicFrameLocks/>
          </p:cNvGraphicFramePr>
          <p:nvPr>
            <p:extLst>
              <p:ext uri="{D42A27DB-BD31-4B8C-83A1-F6EECF244321}">
                <p14:modId xmlns:p14="http://schemas.microsoft.com/office/powerpoint/2010/main" val="132027692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35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286782" y="1327131"/>
            <a:ext cx="3227070" cy="1257300"/>
            <a:chOff x="1340122" y="1327131"/>
            <a:chExt cx="3227070" cy="1257300"/>
          </a:xfrm>
        </p:grpSpPr>
        <p:pic>
          <p:nvPicPr>
            <p:cNvPr id="3" name="Picture 2"/>
            <p:cNvPicPr>
              <a:picLocks noChangeAspect="1"/>
            </p:cNvPicPr>
            <p:nvPr/>
          </p:nvPicPr>
          <p:blipFill>
            <a:blip r:embed="rId2"/>
            <a:stretch>
              <a:fillRect/>
            </a:stretch>
          </p:blipFill>
          <p:spPr>
            <a:xfrm>
              <a:off x="1340122" y="1327131"/>
              <a:ext cx="3227070" cy="582930"/>
            </a:xfrm>
            <a:prstGeom prst="rect">
              <a:avLst/>
            </a:prstGeom>
          </p:spPr>
        </p:pic>
        <p:pic>
          <p:nvPicPr>
            <p:cNvPr id="4" name="Picture 3"/>
            <p:cNvPicPr>
              <a:picLocks noChangeAspect="1"/>
            </p:cNvPicPr>
            <p:nvPr/>
          </p:nvPicPr>
          <p:blipFill>
            <a:blip r:embed="rId3"/>
            <a:stretch>
              <a:fillRect/>
            </a:stretch>
          </p:blipFill>
          <p:spPr>
            <a:xfrm>
              <a:off x="1340122" y="2012931"/>
              <a:ext cx="3173730" cy="571500"/>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a:t>
            </a:r>
            <a:r>
              <a:rPr lang="en-US" sz="1000" dirty="0" smtClean="0"/>
              <a:t>RJ45 WAN </a:t>
            </a:r>
            <a:r>
              <a:rPr lang="en-US" sz="1000" dirty="0"/>
              <a:t>Ports</a:t>
            </a:r>
          </a:p>
          <a:p>
            <a:pPr marL="343047" indent="-343047" defTabSz="914417">
              <a:spcBef>
                <a:spcPct val="20000"/>
              </a:spcBef>
              <a:buClr>
                <a:schemeClr val="accent6"/>
              </a:buClr>
              <a:buFont typeface="+mj-ea"/>
              <a:buAutoNum type="circleNumDbPlain"/>
            </a:pPr>
            <a:r>
              <a:rPr lang="en-US" sz="1000" dirty="0"/>
              <a:t>1x GE </a:t>
            </a:r>
            <a:r>
              <a:rPr lang="en-US" sz="1000" dirty="0" smtClean="0"/>
              <a:t>RJ45 DMZ Port</a:t>
            </a:r>
            <a:endParaRPr lang="en-US" sz="1000" dirty="0"/>
          </a:p>
          <a:p>
            <a:pPr marL="343047" indent="-343047" defTabSz="914417">
              <a:spcBef>
                <a:spcPct val="20000"/>
              </a:spcBef>
              <a:buClr>
                <a:schemeClr val="accent6"/>
              </a:buClr>
              <a:buFont typeface="+mj-ea"/>
              <a:buAutoNum type="circleNumDbPlain"/>
            </a:pPr>
            <a:r>
              <a:rPr lang="en-US" sz="1000" dirty="0" smtClean="0"/>
              <a:t>5x </a:t>
            </a:r>
            <a:r>
              <a:rPr lang="en-US" sz="1000" dirty="0"/>
              <a:t>GE </a:t>
            </a:r>
            <a:r>
              <a:rPr lang="en-US" sz="1000" dirty="0" smtClean="0"/>
              <a:t>RJ45 Ports</a:t>
            </a:r>
          </a:p>
          <a:p>
            <a:pPr marL="343047" indent="-343047" defTabSz="914417">
              <a:spcBef>
                <a:spcPct val="20000"/>
              </a:spcBef>
              <a:buClr>
                <a:schemeClr val="accent6"/>
              </a:buClr>
              <a:buFont typeface="+mj-ea"/>
              <a:buAutoNum type="circleNumDbPlain"/>
            </a:pPr>
            <a:r>
              <a:rPr lang="en-US" sz="1000" dirty="0" smtClean="0"/>
              <a:t>2x GE RJ45 PoE Ports</a:t>
            </a:r>
            <a:endParaRPr lang="en-US" sz="1000" dirty="0"/>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a:p>
            <a:pPr defTabSz="914417">
              <a:spcBef>
                <a:spcPct val="20000"/>
              </a:spcBef>
              <a:buClr>
                <a:schemeClr val="accent6"/>
              </a:buClr>
            </a:pPr>
            <a:endParaRPr lang="en-US" sz="1000" dirty="0"/>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5738" y="2296499"/>
            <a:ext cx="372258" cy="547200"/>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6027"/>
            <a:ext cx="372259" cy="547200"/>
          </a:xfrm>
          <a:prstGeom prst="rect">
            <a:avLst/>
          </a:prstGeom>
        </p:spPr>
      </p:pic>
      <p:pic>
        <p:nvPicPr>
          <p:cNvPr id="18" name="Picture 17"/>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cxnSp>
        <p:nvCxnSpPr>
          <p:cNvPr id="19" name="Straight Connector 18"/>
          <p:cNvCxnSpPr/>
          <p:nvPr/>
        </p:nvCxnSpPr>
        <p:spPr bwMode="auto">
          <a:xfrm>
            <a:off x="7018177"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0" name="Picture 19" descr="WiFi-a-b-g-n.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88406" y="2296027"/>
            <a:ext cx="371646" cy="547200"/>
          </a:xfrm>
          <a:prstGeom prst="rect">
            <a:avLst/>
          </a:prstGeom>
        </p:spPr>
      </p:pic>
      <p:sp>
        <p:nvSpPr>
          <p:cNvPr id="23" name="Oval 22"/>
          <p:cNvSpPr/>
          <p:nvPr/>
        </p:nvSpPr>
        <p:spPr bwMode="auto">
          <a:xfrm>
            <a:off x="3559887"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223527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258182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302112" y="201293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989001"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192457739"/>
      </p:ext>
    </p:extLst>
  </p:cSld>
  <p:clrMapOvr>
    <a:masterClrMapping/>
  </p:clrMapOvr>
  <p:transition xmlns:p14="http://schemas.microsoft.com/office/powerpoint/2010/mai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660133519"/>
              </p:ext>
            </p:extLst>
          </p:nvPr>
        </p:nvGraphicFramePr>
        <p:xfrm>
          <a:off x="252001" y="1080000"/>
          <a:ext cx="8639998" cy="2058168"/>
        </p:xfrm>
        <a:graphic>
          <a:graphicData uri="http://schemas.openxmlformats.org/drawingml/2006/table">
            <a:tbl>
              <a:tblPr firstRow="1" bandRow="1">
                <a:effectLst/>
                <a:tableStyleId>{073A0DAA-6AF3-43AB-8588-CEC1D06C72B9}</a:tableStyleId>
              </a:tblPr>
              <a:tblGrid>
                <a:gridCol w="2174353"/>
                <a:gridCol w="1293129"/>
                <a:gridCol w="1293129"/>
                <a:gridCol w="1293129"/>
                <a:gridCol w="1293129"/>
                <a:gridCol w="129312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FWB-100D</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25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r>
              <a:tr h="231512">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 + 4 Bypass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 + 4 Bypass</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Arial"/>
                          <a:cs typeface="Arial"/>
                        </a:rPr>
                        <a:t>4+ 4 Bypass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a:t>
                      </a:r>
                      <a:r>
                        <a:rPr lang="en-US" sz="1000" b="1" baseline="0" dirty="0" smtClean="0">
                          <a:solidFill>
                            <a:srgbClr val="FFFFFF"/>
                          </a:solidFill>
                          <a:latin typeface="Arial"/>
                          <a:cs typeface="Arial"/>
                        </a:rPr>
                        <a:t> SFP </a:t>
                      </a:r>
                      <a:r>
                        <a:rPr lang="en-US" sz="1000" b="1" dirty="0" smtClean="0">
                          <a:solidFill>
                            <a:srgbClr val="FFFFFF"/>
                          </a:solidFill>
                          <a:latin typeface="Arial"/>
                          <a:cs typeface="Arial"/>
                        </a:rPr>
                        <a:t>slots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algn="ctr"/>
                      <a:r>
                        <a:rPr lang="en-US" sz="1000" baseline="0" dirty="0" smtClean="0">
                          <a:latin typeface="+mn-lt"/>
                          <a:cs typeface="Arial"/>
                        </a:rPr>
                        <a:t>4 </a:t>
                      </a:r>
                      <a:endParaRPr lang="en-US" sz="1000" dirty="0">
                        <a:latin typeface="+mn-lt"/>
                        <a:cs typeface="Arial"/>
                      </a:endParaRPr>
                    </a:p>
                  </a:txBody>
                  <a:tcPr marT="34290" marB="34290" anchor="ctr">
                    <a:solidFill>
                      <a:srgbClr val="E4E4E4"/>
                    </a:solidFill>
                  </a:tcPr>
                </a:tc>
                <a:tc>
                  <a:txBody>
                    <a:bodyPr/>
                    <a:lstStyle/>
                    <a:p>
                      <a:pPr algn="ctr"/>
                      <a:r>
                        <a:rPr lang="en-US" sz="1000" baseline="0" dirty="0" smtClean="0">
                          <a:latin typeface="Arial"/>
                          <a:cs typeface="Arial"/>
                        </a:rPr>
                        <a:t>4 </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10GE SFP+</a:t>
                      </a: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algn="ctr"/>
                      <a:r>
                        <a:rPr lang="en-US" sz="1000" dirty="0" smtClean="0">
                          <a:latin typeface="Arial"/>
                          <a:cs typeface="Arial"/>
                        </a:rPr>
                        <a:t>16 GB</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1x 1 </a:t>
                      </a:r>
                      <a:r>
                        <a:rPr lang="en-US" sz="1000" baseline="0" dirty="0" smtClean="0">
                          <a:latin typeface="Arial"/>
                          <a:cs typeface="Arial"/>
                        </a:rPr>
                        <a:t>TB</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1x 1 TB</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algn="ctr"/>
                      <a:r>
                        <a:rPr lang="en-US" sz="1000" dirty="0" smtClean="0">
                          <a:latin typeface="Arial"/>
                          <a:cs typeface="Arial"/>
                        </a:rPr>
                        <a:t>Desktop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3942932974"/>
      </p:ext>
    </p:extLst>
  </p:cSld>
  <p:clrMapOvr>
    <a:masterClrMapping/>
  </p:clrMapOvr>
  <p:transition xmlns:p14="http://schemas.microsoft.com/office/powerpoint/2010/main" spd="slow">
    <p:wipe/>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44723577"/>
              </p:ext>
            </p:extLst>
          </p:nvPr>
        </p:nvGraphicFramePr>
        <p:xfrm>
          <a:off x="252000" y="1080000"/>
          <a:ext cx="8640000" cy="1579652"/>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HTTP transactions / 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36,000</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Memory required</a:t>
                      </a:r>
                      <a:r>
                        <a:rPr lang="en-US" sz="1000" b="1" baseline="0" dirty="0" smtClean="0">
                          <a:solidFill>
                            <a:srgbClr val="FFFFFF"/>
                          </a:solidFill>
                          <a:latin typeface="Arial"/>
                          <a:cs typeface="Arial"/>
                        </a:rPr>
                        <a:t> (Min)</a:t>
                      </a:r>
                      <a:endParaRPr lang="en-US" sz="1000" b="1" dirty="0">
                        <a:solidFill>
                          <a:srgbClr val="FFFFFF"/>
                        </a:solidFill>
                        <a:latin typeface="Arial"/>
                        <a:cs typeface="Arial"/>
                      </a:endParaRPr>
                    </a:p>
                  </a:txBody>
                  <a:tcPr marT="34290" marB="34290" anchor="ctr">
                    <a:solidFill>
                      <a:schemeClr val="accent4"/>
                    </a:solidFill>
                  </a:tcPr>
                </a:tc>
                <a:tc gridSpan="3">
                  <a:txBody>
                    <a:bodyPr/>
                    <a:lstStyle/>
                    <a:p>
                      <a:pPr algn="ctr"/>
                      <a:r>
                        <a:rPr lang="en-US" sz="1000" dirty="0" smtClean="0">
                          <a:latin typeface="Arial"/>
                          <a:cs typeface="Arial"/>
                        </a:rPr>
                        <a:t>1 GB</a:t>
                      </a:r>
                      <a:endParaRPr lang="en-US" sz="1000" dirty="0">
                        <a:latin typeface="Arial"/>
                        <a:cs typeface="Arial"/>
                      </a:endParaRPr>
                    </a:p>
                  </a:txBody>
                  <a:tcPr marT="34290" marB="34290"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247004">
                <a:tc>
                  <a:txBody>
                    <a:bodyPr/>
                    <a:lstStyle/>
                    <a:p>
                      <a:r>
                        <a:rPr lang="en-US" sz="1000" b="1" dirty="0" smtClean="0">
                          <a:solidFill>
                            <a:srgbClr val="FFFFFF"/>
                          </a:solidFill>
                          <a:latin typeface="Arial"/>
                          <a:cs typeface="Arial"/>
                        </a:rPr>
                        <a:t>Storage capacity (Min)</a:t>
                      </a:r>
                    </a:p>
                  </a:txBody>
                  <a:tcPr marT="34290" marB="34290" anchor="ctr">
                    <a:solidFill>
                      <a:schemeClr val="accent4"/>
                    </a:solidFill>
                  </a:tcPr>
                </a:tc>
                <a:tc gridSpan="3">
                  <a:txBody>
                    <a:bodyPr/>
                    <a:lstStyle/>
                    <a:p>
                      <a:pPr algn="ctr"/>
                      <a:r>
                        <a:rPr lang="en-US" sz="1000" dirty="0" smtClean="0">
                          <a:latin typeface="Arial"/>
                          <a:cs typeface="Arial"/>
                        </a:rPr>
                        <a:t>40 GB</a:t>
                      </a:r>
                    </a:p>
                  </a:txBody>
                  <a:tcPr marT="34290" marB="34290"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2830561112"/>
      </p:ext>
    </p:extLst>
  </p:cSld>
  <p:clrMapOvr>
    <a:masterClrMapping/>
  </p:clrMapOvr>
  <p:transition xmlns:p14="http://schemas.microsoft.com/office/powerpoint/2010/main" spd="slow">
    <p:wipe/>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FortiDB</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644" y="2146137"/>
            <a:ext cx="584073" cy="584073"/>
          </a:xfrm>
          <a:prstGeom prst="rect">
            <a:avLst/>
          </a:prstGeom>
        </p:spPr>
      </p:pic>
    </p:spTree>
    <p:extLst>
      <p:ext uri="{BB962C8B-B14F-4D97-AF65-F5344CB8AC3E}">
        <p14:creationId xmlns:p14="http://schemas.microsoft.com/office/powerpoint/2010/main" val="15755507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891815149"/>
              </p:ext>
            </p:extLst>
          </p:nvPr>
        </p:nvGraphicFramePr>
        <p:xfrm>
          <a:off x="457201" y="1958625"/>
          <a:ext cx="3650536" cy="2459786"/>
        </p:xfrm>
        <a:graphic>
          <a:graphicData uri="http://schemas.openxmlformats.org/drawingml/2006/table">
            <a:tbl>
              <a:tblPr bandRow="1">
                <a:tableStyleId>{073A0DAA-6AF3-43AB-8588-CEC1D06C72B9}</a:tableStyleId>
              </a:tblPr>
              <a:tblGrid>
                <a:gridCol w="3650536"/>
              </a:tblGrid>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Block database attacks</a:t>
                      </a:r>
                      <a:r>
                        <a:rPr lang="en-US" sz="900" kern="0" baseline="0" dirty="0" smtClean="0">
                          <a:solidFill>
                            <a:schemeClr val="bg2">
                              <a:lumMod val="25000"/>
                            </a:schemeClr>
                          </a:solidFill>
                          <a:latin typeface="+mn-lt"/>
                          <a:cs typeface="HelveticaNeue Condensed"/>
                        </a:rPr>
                        <a:t> in real time</a:t>
                      </a:r>
                      <a:endParaRPr lang="en-US" sz="900" kern="0" dirty="0" smtClean="0">
                        <a:solidFill>
                          <a:schemeClr val="bg2">
                            <a:lumMod val="25000"/>
                          </a:schemeClr>
                        </a:solidFill>
                        <a:latin typeface="+mn-lt"/>
                        <a:cs typeface="HelveticaNeue Condensed"/>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Vulnerability scanning with remediation advice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Automated process of establishing IT controls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 compliance and forensics analysis purpose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grpSp>
        <p:nvGrpSpPr>
          <p:cNvPr id="2" name="Group 1"/>
          <p:cNvGrpSpPr/>
          <p:nvPr/>
        </p:nvGrpSpPr>
        <p:grpSpPr>
          <a:xfrm>
            <a:off x="4972398" y="2089087"/>
            <a:ext cx="3754125" cy="2299601"/>
            <a:chOff x="4617453" y="2118810"/>
            <a:chExt cx="4290699" cy="2212708"/>
          </a:xfrm>
        </p:grpSpPr>
        <p:pic>
          <p:nvPicPr>
            <p:cNvPr id="30" name="Picture 29" descr="Cloud-Orange.png"/>
            <p:cNvPicPr>
              <a:picLocks noChangeAspect="1"/>
            </p:cNvPicPr>
            <p:nvPr/>
          </p:nvPicPr>
          <p:blipFill>
            <a:blip r:embed="rId3"/>
            <a:stretch>
              <a:fillRect/>
            </a:stretch>
          </p:blipFill>
          <p:spPr>
            <a:xfrm>
              <a:off x="6502448" y="2483402"/>
              <a:ext cx="2198114" cy="1108371"/>
            </a:xfrm>
            <a:prstGeom prst="rect">
              <a:avLst/>
            </a:prstGeom>
            <a:effectLst>
              <a:outerShdw blurRad="152400" dist="114300" dir="5400000" sx="90000" sy="-19000">
                <a:srgbClr val="000000">
                  <a:alpha val="20000"/>
                </a:srgbClr>
              </a:outerShdw>
            </a:effectLst>
          </p:spPr>
        </p:pic>
        <p:sp>
          <p:nvSpPr>
            <p:cNvPr id="8" name="TextBox 67"/>
            <p:cNvSpPr txBox="1">
              <a:spLocks noChangeArrowheads="1"/>
            </p:cNvSpPr>
            <p:nvPr/>
          </p:nvSpPr>
          <p:spPr bwMode="auto">
            <a:xfrm>
              <a:off x="7697063" y="3566193"/>
              <a:ext cx="1211089" cy="246221"/>
            </a:xfrm>
            <a:prstGeom prst="rect">
              <a:avLst/>
            </a:prstGeom>
            <a:noFill/>
            <a:ln w="9525">
              <a:noFill/>
              <a:miter lim="800000"/>
              <a:headEnd/>
              <a:tailEnd/>
            </a:ln>
          </p:spPr>
          <p:txBody>
            <a:bodyPr wrap="none">
              <a:spAutoFit/>
            </a:bodyPr>
            <a:lstStyle/>
            <a:p>
              <a:r>
                <a:rPr lang="en-US" sz="1000" dirty="0" smtClean="0">
                  <a:solidFill>
                    <a:srgbClr val="36424A"/>
                  </a:solidFill>
                  <a:latin typeface="Helvetica" charset="0"/>
                </a:rPr>
                <a:t>Database Servers</a:t>
              </a:r>
              <a:endParaRPr lang="en-US" sz="1000" dirty="0">
                <a:solidFill>
                  <a:srgbClr val="36424A"/>
                </a:solidFill>
                <a:latin typeface="Helvetica" charset="0"/>
              </a:endParaRPr>
            </a:p>
          </p:txBody>
        </p:sp>
        <p:cxnSp>
          <p:nvCxnSpPr>
            <p:cNvPr id="10" name="Straight Connector 26"/>
            <p:cNvCxnSpPr>
              <a:cxnSpLocks noChangeShapeType="1"/>
            </p:cNvCxnSpPr>
            <p:nvPr/>
          </p:nvCxnSpPr>
          <p:spPr bwMode="auto">
            <a:xfrm>
              <a:off x="7054265" y="2845618"/>
              <a:ext cx="1025525" cy="4572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3049215"/>
              <a:ext cx="652462" cy="253603"/>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3361159"/>
              <a:ext cx="1714500" cy="702469"/>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3" y="3074218"/>
              <a:ext cx="725487" cy="40005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3" y="3843362"/>
              <a:ext cx="885825" cy="488156"/>
            </a:xfrm>
            <a:prstGeom prst="rect">
              <a:avLst/>
            </a:prstGeom>
            <a:noFill/>
            <a:ln w="9525">
              <a:noFill/>
              <a:miter lim="800000"/>
              <a:headEnd/>
              <a:tailEnd/>
            </a:ln>
          </p:spPr>
        </p:pic>
        <p:sp>
          <p:nvSpPr>
            <p:cNvPr id="15" name="Line 113"/>
            <p:cNvSpPr>
              <a:spLocks noChangeShapeType="1"/>
            </p:cNvSpPr>
            <p:nvPr/>
          </p:nvSpPr>
          <p:spPr bwMode="auto">
            <a:xfrm flipH="1" flipV="1">
              <a:off x="6174789" y="2731318"/>
              <a:ext cx="762000" cy="4000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2959918"/>
              <a:ext cx="304800" cy="1143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3417118"/>
              <a:ext cx="1447800" cy="6286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2788468"/>
              <a:ext cx="762000" cy="40005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6" y="2118810"/>
              <a:ext cx="748823"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mn-lt"/>
                  <a:cs typeface="Helvetica" pitchFamily="34" charset="0"/>
                </a:rPr>
                <a:t>FortiDB</a:t>
              </a:r>
              <a:br>
                <a:rPr lang="en-US" sz="1200" b="1" dirty="0" smtClean="0">
                  <a:solidFill>
                    <a:srgbClr val="444F51"/>
                  </a:solidFill>
                  <a:latin typeface="+mn-lt"/>
                  <a:cs typeface="Helvetica" pitchFamily="34" charset="0"/>
                </a:rPr>
              </a:br>
              <a:endParaRPr lang="en-US" sz="800" b="1" dirty="0">
                <a:solidFill>
                  <a:srgbClr val="444F51"/>
                </a:solidFill>
                <a:latin typeface="+mn-lt"/>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2274118"/>
              <a:ext cx="1104900" cy="520882"/>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2502718"/>
              <a:ext cx="457200" cy="433584"/>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2617018"/>
              <a:ext cx="457200" cy="433584"/>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2731318"/>
              <a:ext cx="457200" cy="433584"/>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2845618"/>
              <a:ext cx="457200" cy="433584"/>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2788468"/>
              <a:ext cx="228600" cy="150758"/>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2902768"/>
              <a:ext cx="228600" cy="150758"/>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3017068"/>
              <a:ext cx="228600" cy="150758"/>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3131368"/>
              <a:ext cx="228600" cy="150758"/>
            </a:xfrm>
            <a:prstGeom prst="rect">
              <a:avLst/>
            </a:prstGeom>
          </p:spPr>
        </p:pic>
        <p:sp>
          <p:nvSpPr>
            <p:cNvPr id="29" name="TextBox 62"/>
            <p:cNvSpPr txBox="1">
              <a:spLocks noChangeArrowheads="1"/>
            </p:cNvSpPr>
            <p:nvPr/>
          </p:nvSpPr>
          <p:spPr bwMode="auto">
            <a:xfrm>
              <a:off x="6317009" y="3895321"/>
              <a:ext cx="1749197"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Deployment options:</a:t>
              </a:r>
              <a:br>
                <a:rPr lang="en-US" sz="1200" b="1" dirty="0" smtClean="0">
                  <a:solidFill>
                    <a:srgbClr val="444F51"/>
                  </a:solidFill>
                  <a:latin typeface="Helvetica" charset="0"/>
                </a:rPr>
              </a:br>
              <a:r>
                <a:rPr lang="en-US" sz="800" b="1" dirty="0" smtClean="0">
                  <a:solidFill>
                    <a:srgbClr val="444F51"/>
                  </a:solidFill>
                  <a:latin typeface="Helvetica" charset="0"/>
                </a:rPr>
                <a:t>Sniffer, Native Audit and Agents</a:t>
              </a:r>
              <a:endParaRPr lang="en-US" sz="800" b="1" dirty="0">
                <a:solidFill>
                  <a:srgbClr val="444F51"/>
                </a:solidFill>
                <a:latin typeface="Helvetica" charset="0"/>
              </a:endParaRP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162159"/>
              <a:ext cx="213020" cy="113977"/>
            </a:xfrm>
            <a:prstGeom prst="rect">
              <a:avLst/>
            </a:prstGeom>
          </p:spPr>
        </p:pic>
      </p:grpSp>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2069" y="1107214"/>
            <a:ext cx="584073" cy="584073"/>
          </a:xfrm>
          <a:prstGeom prst="rect">
            <a:avLst/>
          </a:prstGeom>
        </p:spPr>
      </p:pic>
    </p:spTree>
    <p:extLst>
      <p:ext uri="{BB962C8B-B14F-4D97-AF65-F5344CB8AC3E}">
        <p14:creationId xmlns:p14="http://schemas.microsoft.com/office/powerpoint/2010/main" val="83960417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771744430"/>
              </p:ext>
            </p:extLst>
          </p:nvPr>
        </p:nvGraphicFramePr>
        <p:xfrm>
          <a:off x="252000" y="1080000"/>
          <a:ext cx="8640000" cy="2049705"/>
        </p:xfrm>
        <a:graphic>
          <a:graphicData uri="http://schemas.openxmlformats.org/drawingml/2006/table">
            <a:tbl>
              <a:tblPr firstRow="1" bandRow="1">
                <a:tableStyleId>{073A0DAA-6AF3-43AB-8588-CEC1D06C72B9}</a:tableStyleId>
              </a:tblPr>
              <a:tblGrid>
                <a:gridCol w="1728000"/>
                <a:gridCol w="1728000"/>
                <a:gridCol w="1728000"/>
                <a:gridCol w="1728000"/>
                <a:gridCol w="1728000"/>
              </a:tblGrid>
              <a:tr h="4205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FortiDB 400B</a:t>
                      </a:r>
                      <a:endParaRPr kumimoji="0" lang="en-US" sz="1000" b="1"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500D</a:t>
                      </a:r>
                      <a:endParaRPr kumimoji="0" lang="en-US" sz="1000" b="1" u="none" strike="noStrike" cap="none" normalizeH="0" baseline="0" dirty="0" smtClean="0">
                        <a:ln>
                          <a:noFill/>
                        </a:ln>
                        <a:solidFill>
                          <a:srgbClr val="FFFFFF"/>
                        </a:solidFill>
                        <a:effectLst/>
                        <a:latin typeface="+mn-lt"/>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r>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kern="1200" cap="none" spc="0" normalizeH="0" baseline="0" noProof="0" dirty="0" smtClean="0">
                          <a:ln>
                            <a:noFill/>
                          </a:ln>
                          <a:solidFill>
                            <a:schemeClr val="bg1"/>
                          </a:solidFill>
                          <a:effectLst/>
                          <a:uLnTx/>
                          <a:uFillTx/>
                        </a:rPr>
                        <a:t>#Licensed DB Instances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10</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15</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30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90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chemeClr val="bg1"/>
                          </a:solidFill>
                          <a:effectLst/>
                        </a:rPr>
                        <a:t>Total Interfaces</a:t>
                      </a: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6x GE RJ45, 2x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2x GE SFP </a:t>
                      </a:r>
                    </a:p>
                  </a:txBody>
                  <a:tcPr marL="87087" marR="87087" marT="36738" marB="36738"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a:cs typeface="Arial"/>
                        </a:rPr>
                        <a:t>Storage</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500 GB (1 TB max)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r>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DB2 UDB V8 (VA only), DB2 UDB V9.x (VA only), DB2 UDB V9.1/V9.5/V9.7; MS SQL Server 2000/2005/2008/2008R2, MS SQL Server 2012; MySQL 5.1/5.5; Oracle 9i/10gR1/10gR2/11g; Sybase ASE 12.5 (sniffer only) 15.0.2/15.02/15.5/15.7 (MDA only) </a:t>
                      </a:r>
                      <a:endParaRPr kumimoji="0" lang="en-US" sz="1000" u="none" strike="noStrike" cap="none" normalizeH="0" baseline="0" dirty="0" smtClean="0">
                        <a:ln>
                          <a:noFill/>
                        </a:ln>
                        <a:effectLst/>
                        <a:latin typeface="+mn-lt"/>
                        <a:cs typeface="Arial"/>
                      </a:endParaRPr>
                    </a:p>
                  </a:txBody>
                  <a:tcPr marL="87087" marR="87087" marT="36738" marB="36738" horzOverflow="overflow"/>
                </a:tc>
                <a:tc hMerge="1">
                  <a:txBody>
                    <a:bodyPr/>
                    <a:lstStyle/>
                    <a:p>
                      <a:endParaRPr lang="en-US"/>
                    </a:p>
                  </a:txBody>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3543646830"/>
      </p:ext>
    </p:extLst>
  </p:cSld>
  <p:clrMapOvr>
    <a:masterClrMapping/>
  </p:clrMapOvr>
  <p:transition xmlns:p14="http://schemas.microsoft.com/office/powerpoint/2010/main" spd="slow">
    <p:wipe/>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FortiADC</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1266" y="2147942"/>
            <a:ext cx="585216" cy="585216"/>
          </a:xfrm>
          <a:prstGeom prst="rect">
            <a:avLst/>
          </a:prstGeom>
        </p:spPr>
      </p:pic>
    </p:spTree>
    <p:extLst>
      <p:ext uri="{BB962C8B-B14F-4D97-AF65-F5344CB8AC3E}">
        <p14:creationId xmlns:p14="http://schemas.microsoft.com/office/powerpoint/2010/main" val="64764102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13488119"/>
              </p:ext>
            </p:extLst>
          </p:nvPr>
        </p:nvGraphicFramePr>
        <p:xfrm>
          <a:off x="448252" y="1974379"/>
          <a:ext cx="3650536" cy="2568090"/>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Link Load Balancing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SSL Offload and acceleration </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Application Interoperability</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Implementation Guides  for Microsoft Exchange, </a:t>
                      </a:r>
                      <a:r>
                        <a:rPr kumimoji="0" lang="en-GB" sz="900" u="none" strike="noStrike" kern="1200" cap="none" spc="0" normalizeH="0" baseline="0" noProof="0" dirty="0" err="1" smtClean="0">
                          <a:ln>
                            <a:noFill/>
                          </a:ln>
                          <a:effectLst/>
                          <a:uLnTx/>
                          <a:uFillTx/>
                        </a:rPr>
                        <a:t>Lync</a:t>
                      </a:r>
                      <a:r>
                        <a:rPr kumimoji="0" lang="en-GB" sz="900" u="none" strike="noStrike" kern="1200" cap="none" spc="0" normalizeH="0" baseline="0" noProof="0" dirty="0" smtClean="0">
                          <a:ln>
                            <a:noFill/>
                          </a:ln>
                          <a:effectLst/>
                          <a:uLnTx/>
                          <a:uFillTx/>
                        </a:rPr>
                        <a:t>, SAP etc.</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a:t>
            </a:r>
            <a:endParaRPr lang="en-US" b="0" i="0" dirty="0"/>
          </a:p>
        </p:txBody>
      </p:sp>
      <p:grpSp>
        <p:nvGrpSpPr>
          <p:cNvPr id="2" name="Group 1"/>
          <p:cNvGrpSpPr/>
          <p:nvPr/>
        </p:nvGrpSpPr>
        <p:grpSpPr>
          <a:xfrm>
            <a:off x="4417980" y="1932541"/>
            <a:ext cx="4246325" cy="2609928"/>
            <a:chOff x="3492599" y="1807858"/>
            <a:chExt cx="5501088" cy="2809726"/>
          </a:xfrm>
        </p:grpSpPr>
        <p:pic>
          <p:nvPicPr>
            <p:cNvPr id="124" name="Picture 123" descr="Cloud-White.png"/>
            <p:cNvPicPr>
              <a:picLocks noChangeAspect="1"/>
            </p:cNvPicPr>
            <p:nvPr/>
          </p:nvPicPr>
          <p:blipFill>
            <a:blip r:embed="rId3"/>
            <a:stretch>
              <a:fillRect/>
            </a:stretch>
          </p:blipFill>
          <p:spPr>
            <a:xfrm>
              <a:off x="6969625" y="3105868"/>
              <a:ext cx="2024062" cy="1019175"/>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1807858"/>
              <a:ext cx="2024062" cy="1019175"/>
            </a:xfrm>
            <a:prstGeom prst="rect">
              <a:avLst/>
            </a:prstGeom>
            <a:effectLst>
              <a:outerShdw blurRad="152400" dist="114300" dir="5400000" sx="90000" sy="-19000">
                <a:srgbClr val="000000">
                  <a:alpha val="20000"/>
                </a:srgbClr>
              </a:outerShdw>
            </a:effectLst>
          </p:spPr>
        </p:pic>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1974379"/>
              <a:ext cx="317500" cy="308372"/>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2255706"/>
              <a:ext cx="317500" cy="30837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8" y="3953670"/>
              <a:ext cx="429409" cy="35397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6" y="2836177"/>
              <a:ext cx="433277" cy="356873"/>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3111874"/>
              <a:ext cx="429408" cy="362676"/>
            </a:xfrm>
            <a:prstGeom prst="rect">
              <a:avLst/>
            </a:prstGeom>
          </p:spPr>
        </p:pic>
        <p:cxnSp>
          <p:nvCxnSpPr>
            <p:cNvPr id="35" name="Curved Connector 36"/>
            <p:cNvCxnSpPr/>
            <p:nvPr/>
          </p:nvCxnSpPr>
          <p:spPr bwMode="auto">
            <a:xfrm flipV="1">
              <a:off x="5283798" y="2895600"/>
              <a:ext cx="1073461" cy="500744"/>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2501478"/>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2278396"/>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4227152"/>
              <a:ext cx="400702" cy="343716"/>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9" y="3603022"/>
              <a:ext cx="469719" cy="386676"/>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3094784"/>
              <a:ext cx="373344" cy="343455"/>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2" y="3236230"/>
              <a:ext cx="404485" cy="2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668531" y="2840344"/>
              <a:ext cx="1182222" cy="40011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9" y="2475753"/>
              <a:ext cx="1340591" cy="583133"/>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3199021"/>
              <a:ext cx="317500" cy="308372"/>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3480349"/>
              <a:ext cx="317500" cy="308372"/>
            </a:xfrm>
            <a:prstGeom prst="rect">
              <a:avLst/>
            </a:prstGeom>
            <a:noFill/>
            <a:ln w="9525">
              <a:noFill/>
              <a:miter lim="800000"/>
              <a:headEnd/>
              <a:tailEnd/>
            </a:ln>
          </p:spPr>
        </p:pic>
        <p:cxnSp>
          <p:nvCxnSpPr>
            <p:cNvPr id="96" name="Curved Connector 95"/>
            <p:cNvCxnSpPr/>
            <p:nvPr/>
          </p:nvCxnSpPr>
          <p:spPr bwMode="auto">
            <a:xfrm flipV="1">
              <a:off x="7202664" y="3726120"/>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3503038"/>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200" y="3700396"/>
              <a:ext cx="1340591" cy="583133"/>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3510644"/>
              <a:ext cx="1298432" cy="288471"/>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2" y="2286511"/>
              <a:ext cx="542925" cy="265509"/>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4185387"/>
              <a:ext cx="334962" cy="432197"/>
            </a:xfrm>
            <a:prstGeom prst="rect">
              <a:avLst/>
            </a:prstGeom>
            <a:noFill/>
            <a:ln w="9525">
              <a:noFill/>
              <a:miter lim="800000"/>
              <a:headEnd/>
              <a:tailEnd/>
            </a:ln>
          </p:spPr>
        </p:pic>
        <p:cxnSp>
          <p:nvCxnSpPr>
            <p:cNvPr id="106" name="Curved Connector 36"/>
            <p:cNvCxnSpPr/>
            <p:nvPr/>
          </p:nvCxnSpPr>
          <p:spPr bwMode="auto">
            <a:xfrm>
              <a:off x="4318598" y="3086101"/>
              <a:ext cx="265929" cy="1737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3744687"/>
              <a:ext cx="593892" cy="22516"/>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3401787"/>
              <a:ext cx="340490" cy="114299"/>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3879937"/>
              <a:ext cx="315338" cy="213094"/>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64301" y="4122024"/>
              <a:ext cx="341721"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2" y="3137770"/>
              <a:ext cx="1485957" cy="818875"/>
            </a:xfrm>
            <a:prstGeom prst="rect">
              <a:avLst/>
            </a:prstGeom>
            <a:noFill/>
            <a:ln w="9525">
              <a:noFill/>
              <a:miter lim="800000"/>
              <a:headEnd/>
              <a:tailEnd/>
            </a:ln>
          </p:spPr>
        </p:pic>
      </p:grpSp>
      <p:sp>
        <p:nvSpPr>
          <p:cNvPr id="43" name="Rectangle 4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Optimize the availability</a:t>
            </a:r>
            <a:r>
              <a:rPr lang="en-US" sz="1800" b="1" dirty="0" smtClean="0">
                <a:solidFill>
                  <a:schemeClr val="bg1"/>
                </a:solidFill>
                <a:cs typeface="Arial Narrow"/>
              </a:rPr>
              <a:t>, </a:t>
            </a:r>
            <a:r>
              <a:rPr lang="en-US" sz="1800" b="1" dirty="0">
                <a:solidFill>
                  <a:schemeClr val="bg1"/>
                </a:solidFill>
                <a:cs typeface="Arial Narrow"/>
              </a:rPr>
              <a:t>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089402"/>
            <a:ext cx="585216" cy="585216"/>
          </a:xfrm>
          <a:prstGeom prst="rect">
            <a:avLst/>
          </a:prstGeom>
        </p:spPr>
      </p:pic>
    </p:spTree>
    <p:extLst>
      <p:ext uri="{BB962C8B-B14F-4D97-AF65-F5344CB8AC3E}">
        <p14:creationId xmlns:p14="http://schemas.microsoft.com/office/powerpoint/2010/main" val="149867057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D-Series</a:t>
            </a:r>
            <a:endParaRPr lang="en-US" b="0" i="0" dirty="0"/>
          </a:p>
        </p:txBody>
      </p:sp>
      <p:sp>
        <p:nvSpPr>
          <p:cNvPr id="3" name="TextBox 2"/>
          <p:cNvSpPr txBox="1"/>
          <p:nvPr/>
        </p:nvSpPr>
        <p:spPr>
          <a:xfrm>
            <a:off x="252000" y="4343740"/>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3148952805"/>
              </p:ext>
            </p:extLst>
          </p:nvPr>
        </p:nvGraphicFramePr>
        <p:xfrm>
          <a:off x="252000" y="1080000"/>
          <a:ext cx="8639999" cy="2668651"/>
        </p:xfrm>
        <a:graphic>
          <a:graphicData uri="http://schemas.openxmlformats.org/drawingml/2006/table">
            <a:tbl>
              <a:tblPr firstRow="1" bandRow="1">
                <a:effectLst/>
                <a:tableStyleId>{073A0DAA-6AF3-43AB-8588-CEC1D06C72B9}</a:tableStyleId>
              </a:tblPr>
              <a:tblGrid>
                <a:gridCol w="1264743"/>
                <a:gridCol w="1053608"/>
                <a:gridCol w="1053608"/>
                <a:gridCol w="1053608"/>
                <a:gridCol w="1053608"/>
                <a:gridCol w="1053608"/>
                <a:gridCol w="1053608"/>
                <a:gridCol w="1053608"/>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300D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400D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700D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1717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 Gbps</a:t>
                      </a:r>
                    </a:p>
                  </a:txBody>
                  <a:tcPr marT="34290" marB="34290">
                    <a:solidFill>
                      <a:schemeClr val="accent4">
                        <a:lumMod val="40000"/>
                        <a:lumOff val="60000"/>
                      </a:schemeClr>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30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50 Gbps</a:t>
                      </a:r>
                      <a:endParaRPr lang="en-US" sz="1000" dirty="0">
                        <a:latin typeface="Arial"/>
                        <a:cs typeface="Arial"/>
                      </a:endParaRPr>
                    </a:p>
                  </a:txBody>
                  <a:tcPr marT="34290" marB="34290">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345,000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smtClean="0">
                          <a:latin typeface="Arial"/>
                          <a:cs typeface="Arial"/>
                        </a:rPr>
                        <a:t>1,600,000</a:t>
                      </a:r>
                      <a:endParaRPr lang="en-US" sz="1000" dirty="0" smtClean="0">
                        <a:latin typeface="Arial"/>
                        <a:cs typeface="Arial"/>
                      </a:endParaRPr>
                    </a:p>
                  </a:txBody>
                  <a:tcPr marT="34290" marB="34290">
                    <a:solidFill>
                      <a:schemeClr val="accent4">
                        <a:lumMod val="20000"/>
                        <a:lumOff val="80000"/>
                      </a:schemeClr>
                    </a:solidFill>
                  </a:tcPr>
                </a:tc>
              </a:tr>
              <a:tr h="51435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8x GE RJ45</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r h="624052">
                <a:tc>
                  <a:txBody>
                    <a:bodyPr/>
                    <a:lstStyle/>
                    <a:p>
                      <a:r>
                        <a:rPr lang="en-US" sz="1000" b="1" dirty="0" smtClean="0">
                          <a:solidFill>
                            <a:srgbClr val="FFFFFF"/>
                          </a:solidFill>
                          <a:latin typeface="Arial"/>
                          <a:cs typeface="Arial"/>
                        </a:rPr>
                        <a:t>OS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r>
            </a:tbl>
          </a:graphicData>
        </a:graphic>
      </p:graphicFrame>
    </p:spTree>
    <p:extLst>
      <p:ext uri="{BB962C8B-B14F-4D97-AF65-F5344CB8AC3E}">
        <p14:creationId xmlns:p14="http://schemas.microsoft.com/office/powerpoint/2010/main" val="2966313656"/>
      </p:ext>
    </p:extLst>
  </p:cSld>
  <p:clrMapOvr>
    <a:masterClrMapping/>
  </p:clrMapOvr>
  <p:transition xmlns:p14="http://schemas.microsoft.com/office/powerpoint/2010/main" spd="slow">
    <p:wipe/>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E-Series</a:t>
            </a:r>
            <a:endParaRPr lang="en-US" b="0" i="0" dirty="0"/>
          </a:p>
        </p:txBody>
      </p:sp>
      <p:graphicFrame>
        <p:nvGraphicFramePr>
          <p:cNvPr id="6" name="Group 51"/>
          <p:cNvGraphicFramePr>
            <a:graphicFrameLocks noGrp="1"/>
          </p:cNvGraphicFramePr>
          <p:nvPr>
            <p:extLst>
              <p:ext uri="{D42A27DB-BD31-4B8C-83A1-F6EECF244321}">
                <p14:modId xmlns:p14="http://schemas.microsoft.com/office/powerpoint/2010/main" val="3488384276"/>
              </p:ext>
            </p:extLst>
          </p:nvPr>
        </p:nvGraphicFramePr>
        <p:xfrm>
          <a:off x="252001" y="1080000"/>
          <a:ext cx="8640008" cy="2657613"/>
        </p:xfrm>
        <a:graphic>
          <a:graphicData uri="http://schemas.openxmlformats.org/drawingml/2006/table">
            <a:tbl>
              <a:tblPr firstRow="1" bandRow="1">
                <a:effectLst/>
                <a:tableStyleId>{073A0DAA-6AF3-43AB-8588-CEC1D06C72B9}</a:tableStyleId>
              </a:tblPr>
              <a:tblGrid>
                <a:gridCol w="1264742"/>
                <a:gridCol w="1229211"/>
                <a:gridCol w="1229211"/>
                <a:gridCol w="1229211"/>
                <a:gridCol w="1229211"/>
                <a:gridCol w="1229211"/>
                <a:gridCol w="1229211"/>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100E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300E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600E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73772">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t>1 Gbps</a:t>
                      </a:r>
                      <a:endParaRPr lang="en-US" sz="1000" dirty="0"/>
                    </a:p>
                  </a:txBody>
                  <a:tcPr marT="34290" marB="34290">
                    <a:solidFill>
                      <a:schemeClr val="accent4">
                        <a:lumMod val="40000"/>
                        <a:lumOff val="60000"/>
                      </a:schemeClr>
                    </a:solidFill>
                  </a:tcPr>
                </a:tc>
                <a:tc>
                  <a:txBody>
                    <a:bodyPr/>
                    <a:lstStyle/>
                    <a:p>
                      <a:pPr algn="ctr"/>
                      <a:r>
                        <a:rPr lang="en-US" sz="1000" dirty="0" smtClean="0"/>
                        <a:t>2.7 Gbps</a:t>
                      </a:r>
                      <a:endParaRPr lang="en-US" sz="1000" dirty="0"/>
                    </a:p>
                  </a:txBody>
                  <a:tcPr marT="34290" marB="34290">
                    <a:solidFill>
                      <a:schemeClr val="accent4">
                        <a:lumMod val="40000"/>
                        <a:lumOff val="60000"/>
                      </a:schemeClr>
                    </a:solidFill>
                  </a:tcPr>
                </a:tc>
                <a:tc>
                  <a:txBody>
                    <a:bodyPr/>
                    <a:lstStyle/>
                    <a:p>
                      <a:pPr algn="ctr"/>
                      <a:r>
                        <a:rPr lang="en-US" sz="1000" dirty="0" smtClean="0">
                          <a:latin typeface="Arial"/>
                          <a:cs typeface="Arial"/>
                        </a:rPr>
                        <a:t>4.8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8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12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15 Gbps</a:t>
                      </a:r>
                      <a:endParaRPr lang="en-US" sz="1000" dirty="0">
                        <a:latin typeface="Arial"/>
                        <a:cs typeface="Arial"/>
                      </a:endParaRPr>
                    </a:p>
                  </a:txBody>
                  <a:tcPr marT="34290" marB="34290">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fr-FR" sz="1000" dirty="0" smtClean="0"/>
                        <a:t>1,000</a:t>
                      </a:r>
                    </a:p>
                  </a:txBody>
                  <a:tcPr marT="34290" marB="34290">
                    <a:solidFill>
                      <a:schemeClr val="accent4">
                        <a:lumMod val="20000"/>
                        <a:lumOff val="80000"/>
                      </a:schemeClr>
                    </a:solidFill>
                  </a:tcPr>
                </a:tc>
                <a:tc>
                  <a:txBody>
                    <a:bodyPr/>
                    <a:lstStyle/>
                    <a:p>
                      <a:pPr algn="ctr"/>
                      <a:r>
                        <a:rPr lang="fr-FR" sz="1000" dirty="0" smtClean="0"/>
                        <a:t>2,000</a:t>
                      </a:r>
                    </a:p>
                  </a:txBody>
                  <a:tcPr marT="34290" marB="34290">
                    <a:solidFill>
                      <a:schemeClr val="accent4">
                        <a:lumMod val="20000"/>
                        <a:lumOff val="80000"/>
                      </a:schemeClr>
                    </a:solidFill>
                  </a:tcPr>
                </a:tc>
                <a:tc>
                  <a:txBody>
                    <a:bodyPr/>
                    <a:lstStyle/>
                    <a:p>
                      <a:pPr algn="ctr"/>
                      <a:r>
                        <a:rPr lang="en-US" sz="1000" dirty="0" smtClean="0">
                          <a:latin typeface="Arial"/>
                          <a:cs typeface="Arial"/>
                        </a:rPr>
                        <a:t>6,500</a:t>
                      </a:r>
                      <a:endParaRPr lang="en-US" sz="1000" dirty="0">
                        <a:latin typeface="Arial"/>
                        <a:cs typeface="Arial"/>
                      </a:endParaRPr>
                    </a:p>
                  </a:txBody>
                  <a:tcPr marT="34290" marB="34290">
                    <a:solidFill>
                      <a:schemeClr val="accent4">
                        <a:lumMod val="20000"/>
                        <a:lumOff val="80000"/>
                      </a:schemeClr>
                    </a:solidFill>
                  </a:tcPr>
                </a:tc>
                <a:tc>
                  <a:txBody>
                    <a:bodyPr/>
                    <a:lstStyle/>
                    <a:p>
                      <a:pPr algn="ctr"/>
                      <a:r>
                        <a:rPr lang="en-US" sz="1000" dirty="0" smtClean="0">
                          <a:latin typeface="Arial"/>
                          <a:cs typeface="Arial"/>
                        </a:rPr>
                        <a:t>220,000</a:t>
                      </a: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280,000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450,000</a:t>
                      </a:r>
                    </a:p>
                  </a:txBody>
                  <a:tcPr marT="34290" marB="34290">
                    <a:solidFill>
                      <a:schemeClr val="accent4">
                        <a:lumMod val="20000"/>
                        <a:lumOff val="80000"/>
                      </a:schemeClr>
                    </a:solidFill>
                  </a:tcPr>
                </a:tc>
              </a:tr>
              <a:tr h="51435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fr-FR" sz="1000" dirty="0" smtClean="0"/>
                        <a:t>4x GE RJ45 </a:t>
                      </a:r>
                    </a:p>
                  </a:txBody>
                  <a:tcPr marT="34290" marB="34290">
                    <a:solidFill>
                      <a:schemeClr val="accent4">
                        <a:lumMod val="20000"/>
                        <a:lumOff val="80000"/>
                      </a:schemeClr>
                    </a:solidFill>
                  </a:tcPr>
                </a:tc>
                <a:tc>
                  <a:txBody>
                    <a:bodyPr/>
                    <a:lstStyle/>
                    <a:p>
                      <a:pPr algn="ctr"/>
                      <a:r>
                        <a:rPr lang="fr-FR" sz="1000" dirty="0" smtClean="0"/>
                        <a:t>4x GE RJ45 </a:t>
                      </a:r>
                    </a:p>
                  </a:txBody>
                  <a:tcPr marT="34290" marB="34290">
                    <a:solidFill>
                      <a:schemeClr val="accent4">
                        <a:lumMod val="20000"/>
                        <a:lumOff val="80000"/>
                      </a:schemeClr>
                    </a:solidFill>
                  </a:tcPr>
                </a:tc>
                <a:tc>
                  <a:txBody>
                    <a:bodyPr/>
                    <a:lstStyle/>
                    <a:p>
                      <a:pPr algn="ctr"/>
                      <a:r>
                        <a:rPr lang="en-US" sz="1000" dirty="0" smtClean="0">
                          <a:latin typeface="Arial"/>
                          <a:cs typeface="Arial"/>
                        </a:rPr>
                        <a:t>6x GE RJ45</a:t>
                      </a: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GE RJ45</a:t>
                      </a:r>
                    </a:p>
                    <a:p>
                      <a:pPr algn="ct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10 GbE SFP+, 8x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Single</a:t>
                      </a:r>
                      <a:endParaRPr lang="en-US" sz="1000" dirty="0"/>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a:t>
                      </a:r>
                      <a:endParaRPr lang="en-US" sz="1000" dirty="0"/>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r h="624052">
                <a:tc>
                  <a:txBody>
                    <a:bodyPr/>
                    <a:lstStyle/>
                    <a:p>
                      <a:r>
                        <a:rPr lang="en-US" sz="1000" b="1" dirty="0" smtClean="0">
                          <a:solidFill>
                            <a:srgbClr val="FFFFFF"/>
                          </a:solidFill>
                          <a:latin typeface="Arial"/>
                          <a:cs typeface="Arial"/>
                        </a:rPr>
                        <a:t>OS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Coyote Point</a:t>
                      </a:r>
                      <a:r>
                        <a:rPr lang="en-US" sz="1000" baseline="0" dirty="0" smtClean="0">
                          <a:latin typeface="+mn-lt"/>
                          <a:cs typeface="Arial"/>
                        </a:rPr>
                        <a:t> </a:t>
                      </a:r>
                      <a:r>
                        <a:rPr lang="en-US" sz="1000" dirty="0" smtClean="0">
                          <a:latin typeface="+mn-lt"/>
                          <a:cs typeface="Arial"/>
                        </a:rPr>
                        <a:t>rebranded</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Coyote Point</a:t>
                      </a:r>
                      <a:r>
                        <a:rPr lang="en-US" sz="1000" baseline="0" dirty="0" smtClean="0">
                          <a:latin typeface="+mn-lt"/>
                          <a:cs typeface="Arial"/>
                        </a:rPr>
                        <a:t> </a:t>
                      </a:r>
                      <a:r>
                        <a:rPr lang="en-US" sz="1000" dirty="0" smtClean="0">
                          <a:latin typeface="+mn-lt"/>
                          <a:cs typeface="Arial"/>
                        </a:rPr>
                        <a:t>rebranded</a:t>
                      </a: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r>
            </a:tbl>
          </a:graphicData>
        </a:graphic>
      </p:graphicFrame>
    </p:spTree>
    <p:extLst>
      <p:ext uri="{BB962C8B-B14F-4D97-AF65-F5344CB8AC3E}">
        <p14:creationId xmlns:p14="http://schemas.microsoft.com/office/powerpoint/2010/main" val="2276503874"/>
      </p:ext>
    </p:extLst>
  </p:cSld>
  <p:clrMapOvr>
    <a:masterClrMapping/>
  </p:clrMapOvr>
  <p:transition xmlns:p14="http://schemas.microsoft.com/office/powerpoint/2010/main" spd="slow">
    <p:wipe/>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FortiWAN</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765" y="2152119"/>
            <a:ext cx="526923" cy="528066"/>
          </a:xfrm>
          <a:prstGeom prst="rect">
            <a:avLst/>
          </a:prstGeom>
        </p:spPr>
      </p:pic>
    </p:spTree>
    <p:extLst>
      <p:ext uri="{BB962C8B-B14F-4D97-AF65-F5344CB8AC3E}">
        <p14:creationId xmlns:p14="http://schemas.microsoft.com/office/powerpoint/2010/main" val="357813165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invGray">
          <a:xfrm>
            <a:off x="1076476" y="3249964"/>
            <a:ext cx="6870095" cy="1326579"/>
          </a:xfrm>
          <a:prstGeom prst="rect">
            <a:avLst/>
          </a:prstGeom>
          <a:solidFill>
            <a:schemeClr val="accent3">
              <a:lumMod val="60000"/>
              <a:lumOff val="40000"/>
            </a:schemeClr>
          </a:solidFill>
          <a:ln w="9525">
            <a:noFill/>
            <a:round/>
            <a:headEnd/>
            <a:tailEnd/>
          </a:ln>
          <a:extLst/>
        </p:spPr>
        <p:txBody>
          <a:bodyPr wrap="square" rtlCol="0" anchor="ctr"/>
          <a:lstStyle/>
          <a:p>
            <a:r>
              <a:rPr lang="en-US" sz="2000" b="1" dirty="0">
                <a:solidFill>
                  <a:schemeClr val="accent2">
                    <a:lumMod val="50000"/>
                  </a:schemeClr>
                </a:solidFill>
              </a:rPr>
              <a:t>SECURITY</a:t>
            </a:r>
          </a:p>
        </p:txBody>
      </p:sp>
      <p:sp>
        <p:nvSpPr>
          <p:cNvPr id="2" name="Title 1"/>
          <p:cNvSpPr>
            <a:spLocks noGrp="1"/>
          </p:cNvSpPr>
          <p:nvPr>
            <p:ph type="title"/>
          </p:nvPr>
        </p:nvSpPr>
        <p:spPr/>
        <p:txBody>
          <a:bodyPr/>
          <a:lstStyle/>
          <a:p>
            <a:r>
              <a:rPr lang="en-US" dirty="0" smtClean="0"/>
              <a:t>Complete Network Security Solution</a:t>
            </a:r>
            <a:endParaRPr lang="en-US" dirty="0"/>
          </a:p>
        </p:txBody>
      </p:sp>
      <p:sp>
        <p:nvSpPr>
          <p:cNvPr id="60" name="Rectangle 59"/>
          <p:cNvSpPr/>
          <p:nvPr/>
        </p:nvSpPr>
        <p:spPr bwMode="invGray">
          <a:xfrm>
            <a:off x="1076477" y="1037536"/>
            <a:ext cx="6870095" cy="1023177"/>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58" name="Rectangle 57"/>
          <p:cNvSpPr/>
          <p:nvPr/>
        </p:nvSpPr>
        <p:spPr bwMode="invGray">
          <a:xfrm>
            <a:off x="1079501" y="3250981"/>
            <a:ext cx="6879167" cy="873125"/>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12" name="TextBox 11"/>
          <p:cNvSpPr txBox="1"/>
          <p:nvPr/>
        </p:nvSpPr>
        <p:spPr>
          <a:xfrm>
            <a:off x="219207" y="2190983"/>
            <a:ext cx="827276" cy="253916"/>
          </a:xfrm>
          <a:prstGeom prst="rect">
            <a:avLst/>
          </a:prstGeom>
          <a:noFill/>
        </p:spPr>
        <p:txBody>
          <a:bodyPr wrap="square" rtlCol="0">
            <a:spAutoFit/>
          </a:bodyPr>
          <a:lstStyle/>
          <a:p>
            <a:r>
              <a:rPr lang="en-US" sz="1050" b="1" dirty="0" smtClean="0">
                <a:solidFill>
                  <a:srgbClr val="3C3C3C"/>
                </a:solidFill>
              </a:rPr>
              <a:t>USERS</a:t>
            </a:r>
            <a:endParaRPr lang="en-US" sz="1050" b="1" dirty="0">
              <a:solidFill>
                <a:srgbClr val="3C3C3C"/>
              </a:solidFill>
            </a:endParaRPr>
          </a:p>
        </p:txBody>
      </p:sp>
      <p:sp>
        <p:nvSpPr>
          <p:cNvPr id="11" name="Rectangle 10"/>
          <p:cNvSpPr/>
          <p:nvPr/>
        </p:nvSpPr>
        <p:spPr bwMode="invGray">
          <a:xfrm>
            <a:off x="1073696"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10" name="Oval 9"/>
          <p:cNvSpPr/>
          <p:nvPr/>
        </p:nvSpPr>
        <p:spPr bwMode="invGray">
          <a:xfrm>
            <a:off x="1154799"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13" name="TextBox 12"/>
          <p:cNvSpPr txBox="1"/>
          <p:nvPr/>
        </p:nvSpPr>
        <p:spPr>
          <a:xfrm>
            <a:off x="1163150" y="2190983"/>
            <a:ext cx="1140355" cy="253916"/>
          </a:xfrm>
          <a:prstGeom prst="rect">
            <a:avLst/>
          </a:prstGeom>
          <a:noFill/>
        </p:spPr>
        <p:txBody>
          <a:bodyPr wrap="square" rtlCol="0">
            <a:spAutoFit/>
          </a:bodyPr>
          <a:lstStyle/>
          <a:p>
            <a:pPr algn="ctr"/>
            <a:r>
              <a:rPr lang="en-US" sz="1050" b="1" dirty="0" smtClean="0">
                <a:solidFill>
                  <a:schemeClr val="accent4">
                    <a:lumMod val="50000"/>
                  </a:schemeClr>
                </a:solidFill>
              </a:rPr>
              <a:t>ENDPOINTS</a:t>
            </a:r>
            <a:endParaRPr lang="en-US" sz="1050" b="1" dirty="0">
              <a:solidFill>
                <a:schemeClr val="accent4">
                  <a:lumMod val="50000"/>
                </a:schemeClr>
              </a:solidFill>
            </a:endParaRPr>
          </a:p>
        </p:txBody>
      </p:sp>
      <p:sp>
        <p:nvSpPr>
          <p:cNvPr id="14" name="Rectangle 13"/>
          <p:cNvSpPr/>
          <p:nvPr/>
        </p:nvSpPr>
        <p:spPr bwMode="invGray">
          <a:xfrm>
            <a:off x="2466310"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15" name="Oval 14"/>
          <p:cNvSpPr/>
          <p:nvPr/>
        </p:nvSpPr>
        <p:spPr bwMode="invGray">
          <a:xfrm>
            <a:off x="2547413"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18" name="TextBox 17"/>
          <p:cNvSpPr txBox="1"/>
          <p:nvPr/>
        </p:nvSpPr>
        <p:spPr>
          <a:xfrm>
            <a:off x="2680101" y="2190983"/>
            <a:ext cx="891681" cy="253916"/>
          </a:xfrm>
          <a:prstGeom prst="rect">
            <a:avLst/>
          </a:prstGeom>
          <a:noFill/>
        </p:spPr>
        <p:txBody>
          <a:bodyPr wrap="square" rtlCol="0">
            <a:spAutoFit/>
          </a:bodyPr>
          <a:lstStyle/>
          <a:p>
            <a:pPr algn="ctr"/>
            <a:r>
              <a:rPr lang="en-US" sz="1050" b="1" dirty="0" smtClean="0">
                <a:solidFill>
                  <a:schemeClr val="accent4">
                    <a:lumMod val="50000"/>
                  </a:schemeClr>
                </a:solidFill>
              </a:rPr>
              <a:t>ACCESS</a:t>
            </a:r>
            <a:endParaRPr lang="en-US" sz="1050" b="1" dirty="0">
              <a:solidFill>
                <a:schemeClr val="accent4">
                  <a:lumMod val="50000"/>
                </a:schemeClr>
              </a:solidFill>
            </a:endParaRPr>
          </a:p>
        </p:txBody>
      </p:sp>
      <p:sp>
        <p:nvSpPr>
          <p:cNvPr id="21" name="Rectangle 20"/>
          <p:cNvSpPr/>
          <p:nvPr/>
        </p:nvSpPr>
        <p:spPr bwMode="invGray">
          <a:xfrm>
            <a:off x="3858924"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22" name="Oval 21"/>
          <p:cNvSpPr/>
          <p:nvPr/>
        </p:nvSpPr>
        <p:spPr bwMode="invGray">
          <a:xfrm>
            <a:off x="3940027"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23" name="TextBox 22"/>
          <p:cNvSpPr txBox="1"/>
          <p:nvPr/>
        </p:nvSpPr>
        <p:spPr>
          <a:xfrm>
            <a:off x="3847718" y="2190983"/>
            <a:ext cx="1377079" cy="253916"/>
          </a:xfrm>
          <a:prstGeom prst="rect">
            <a:avLst/>
          </a:prstGeom>
          <a:noFill/>
        </p:spPr>
        <p:txBody>
          <a:bodyPr wrap="square" rtlCol="0">
            <a:spAutoFit/>
          </a:bodyPr>
          <a:lstStyle/>
          <a:p>
            <a:pPr algn="ctr"/>
            <a:r>
              <a:rPr lang="en-US" sz="1050" b="1" dirty="0" smtClean="0">
                <a:solidFill>
                  <a:schemeClr val="accent4">
                    <a:lumMod val="50000"/>
                  </a:schemeClr>
                </a:solidFill>
              </a:rPr>
              <a:t>SEGMENTATION</a:t>
            </a:r>
            <a:endParaRPr lang="en-US" sz="1050" b="1" dirty="0">
              <a:solidFill>
                <a:schemeClr val="accent4">
                  <a:lumMod val="50000"/>
                </a:schemeClr>
              </a:solidFill>
            </a:endParaRPr>
          </a:p>
        </p:txBody>
      </p:sp>
      <p:sp>
        <p:nvSpPr>
          <p:cNvPr id="28" name="Rectangle 27"/>
          <p:cNvSpPr/>
          <p:nvPr/>
        </p:nvSpPr>
        <p:spPr bwMode="invGray">
          <a:xfrm>
            <a:off x="5251538"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29" name="Oval 28"/>
          <p:cNvSpPr/>
          <p:nvPr/>
        </p:nvSpPr>
        <p:spPr bwMode="invGray">
          <a:xfrm>
            <a:off x="5332641"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30" name="TextBox 29"/>
          <p:cNvSpPr txBox="1"/>
          <p:nvPr/>
        </p:nvSpPr>
        <p:spPr>
          <a:xfrm>
            <a:off x="5283645" y="2190983"/>
            <a:ext cx="1318228" cy="253916"/>
          </a:xfrm>
          <a:prstGeom prst="rect">
            <a:avLst/>
          </a:prstGeom>
          <a:noFill/>
        </p:spPr>
        <p:txBody>
          <a:bodyPr wrap="square" rtlCol="0">
            <a:spAutoFit/>
          </a:bodyPr>
          <a:lstStyle/>
          <a:p>
            <a:pPr algn="ctr"/>
            <a:r>
              <a:rPr lang="en-US" sz="1050" b="1" dirty="0" smtClean="0">
                <a:solidFill>
                  <a:schemeClr val="accent4">
                    <a:lumMod val="50000"/>
                  </a:schemeClr>
                </a:solidFill>
              </a:rPr>
              <a:t>NETWORK</a:t>
            </a:r>
            <a:endParaRPr lang="en-US" sz="1050" b="1" dirty="0">
              <a:solidFill>
                <a:schemeClr val="accent4">
                  <a:lumMod val="50000"/>
                </a:schemeClr>
              </a:solidFill>
            </a:endParaRPr>
          </a:p>
        </p:txBody>
      </p:sp>
      <p:sp>
        <p:nvSpPr>
          <p:cNvPr id="33" name="Rectangle 32"/>
          <p:cNvSpPr/>
          <p:nvPr/>
        </p:nvSpPr>
        <p:spPr bwMode="invGray">
          <a:xfrm>
            <a:off x="6636150"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34" name="Oval 33"/>
          <p:cNvSpPr/>
          <p:nvPr/>
        </p:nvSpPr>
        <p:spPr bwMode="invGray">
          <a:xfrm>
            <a:off x="6717253"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35" name="TextBox 34"/>
          <p:cNvSpPr txBox="1"/>
          <p:nvPr/>
        </p:nvSpPr>
        <p:spPr>
          <a:xfrm>
            <a:off x="6660723" y="2190983"/>
            <a:ext cx="1247609" cy="253916"/>
          </a:xfrm>
          <a:prstGeom prst="rect">
            <a:avLst/>
          </a:prstGeom>
          <a:noFill/>
        </p:spPr>
        <p:txBody>
          <a:bodyPr wrap="square" rtlCol="0">
            <a:spAutoFit/>
          </a:bodyPr>
          <a:lstStyle/>
          <a:p>
            <a:pPr algn="ctr"/>
            <a:r>
              <a:rPr lang="en-US" sz="1050" b="1" dirty="0" smtClean="0">
                <a:solidFill>
                  <a:schemeClr val="accent4">
                    <a:lumMod val="50000"/>
                  </a:schemeClr>
                </a:solidFill>
              </a:rPr>
              <a:t>APPLICATION</a:t>
            </a:r>
            <a:endParaRPr lang="en-US" sz="1050" b="1" dirty="0">
              <a:solidFill>
                <a:schemeClr val="accent4">
                  <a:lumMod val="50000"/>
                </a:schemeClr>
              </a:solidFill>
            </a:endParaRPr>
          </a:p>
        </p:txBody>
      </p:sp>
      <p:sp>
        <p:nvSpPr>
          <p:cNvPr id="40" name="TextBox 39"/>
          <p:cNvSpPr txBox="1"/>
          <p:nvPr/>
        </p:nvSpPr>
        <p:spPr>
          <a:xfrm>
            <a:off x="7963797" y="2190983"/>
            <a:ext cx="827276" cy="253916"/>
          </a:xfrm>
          <a:prstGeom prst="rect">
            <a:avLst/>
          </a:prstGeom>
          <a:noFill/>
        </p:spPr>
        <p:txBody>
          <a:bodyPr wrap="square" rtlCol="0">
            <a:spAutoFit/>
          </a:bodyPr>
          <a:lstStyle/>
          <a:p>
            <a:pPr algn="ctr"/>
            <a:r>
              <a:rPr lang="en-US" sz="1050" b="1" dirty="0" smtClean="0">
                <a:solidFill>
                  <a:srgbClr val="3C3C3C"/>
                </a:solidFill>
              </a:rPr>
              <a:t>DATA</a:t>
            </a:r>
            <a:endParaRPr lang="en-US" sz="1050" b="1" dirty="0">
              <a:solidFill>
                <a:srgbClr val="3C3C3C"/>
              </a:solidFill>
            </a:endParaRPr>
          </a:p>
        </p:txBody>
      </p:sp>
      <p:sp>
        <p:nvSpPr>
          <p:cNvPr id="59" name="TextBox 58"/>
          <p:cNvSpPr txBox="1"/>
          <p:nvPr/>
        </p:nvSpPr>
        <p:spPr>
          <a:xfrm>
            <a:off x="1527370" y="3765111"/>
            <a:ext cx="3855819" cy="338554"/>
          </a:xfrm>
          <a:prstGeom prst="rect">
            <a:avLst/>
          </a:prstGeom>
          <a:noFill/>
        </p:spPr>
        <p:txBody>
          <a:bodyPr wrap="square" rtlCol="0">
            <a:spAutoFit/>
          </a:bodyPr>
          <a:lstStyle/>
          <a:p>
            <a:r>
              <a:rPr lang="en-US" sz="1600" b="1" dirty="0" smtClean="0">
                <a:solidFill>
                  <a:schemeClr val="accent2">
                    <a:lumMod val="50000"/>
                  </a:schemeClr>
                </a:solidFill>
              </a:rPr>
              <a:t>SECURITY</a:t>
            </a:r>
            <a:endParaRPr lang="en-US" sz="1600" b="1" dirty="0">
              <a:solidFill>
                <a:schemeClr val="accent2">
                  <a:lumMod val="50000"/>
                </a:schemeClr>
              </a:solidFill>
            </a:endParaRPr>
          </a:p>
        </p:txBody>
      </p:sp>
      <p:sp>
        <p:nvSpPr>
          <p:cNvPr id="61" name="TextBox 60"/>
          <p:cNvSpPr txBox="1"/>
          <p:nvPr/>
        </p:nvSpPr>
        <p:spPr>
          <a:xfrm>
            <a:off x="1601452" y="1004415"/>
            <a:ext cx="3855819" cy="338554"/>
          </a:xfrm>
          <a:prstGeom prst="rect">
            <a:avLst/>
          </a:prstGeom>
          <a:noFill/>
        </p:spPr>
        <p:txBody>
          <a:bodyPr wrap="square" rtlCol="0">
            <a:spAutoFit/>
          </a:bodyPr>
          <a:lstStyle/>
          <a:p>
            <a:r>
              <a:rPr lang="en-US" sz="1600" b="1" dirty="0" smtClean="0">
                <a:solidFill>
                  <a:schemeClr val="accent2">
                    <a:lumMod val="50000"/>
                  </a:schemeClr>
                </a:solidFill>
              </a:rPr>
              <a:t>MANAGEMENT</a:t>
            </a:r>
            <a:endParaRPr lang="en-US" sz="1600" b="1" dirty="0">
              <a:solidFill>
                <a:schemeClr val="accent2">
                  <a:lumMod val="50000"/>
                </a:schemeClr>
              </a:solidFill>
            </a:endParaRPr>
          </a:p>
        </p:txBody>
      </p:sp>
      <p:sp>
        <p:nvSpPr>
          <p:cNvPr id="62" name="Rectangle 61"/>
          <p:cNvSpPr/>
          <p:nvPr/>
        </p:nvSpPr>
        <p:spPr bwMode="invGray">
          <a:xfrm>
            <a:off x="1503183" y="1688541"/>
            <a:ext cx="6137985" cy="370751"/>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63" name="TextBox 62"/>
          <p:cNvSpPr txBox="1"/>
          <p:nvPr/>
        </p:nvSpPr>
        <p:spPr>
          <a:xfrm>
            <a:off x="1602600" y="1741636"/>
            <a:ext cx="3855819" cy="338554"/>
          </a:xfrm>
          <a:prstGeom prst="rect">
            <a:avLst/>
          </a:prstGeom>
          <a:noFill/>
        </p:spPr>
        <p:txBody>
          <a:bodyPr wrap="square" rtlCol="0">
            <a:spAutoFit/>
          </a:bodyPr>
          <a:lstStyle/>
          <a:p>
            <a:r>
              <a:rPr lang="en-US" sz="1600" b="1" dirty="0" smtClean="0">
                <a:solidFill>
                  <a:schemeClr val="accent2">
                    <a:lumMod val="50000"/>
                  </a:schemeClr>
                </a:solidFill>
              </a:rPr>
              <a:t>PLATFORM</a:t>
            </a:r>
            <a:endParaRPr lang="en-US" sz="1600" b="1" dirty="0">
              <a:solidFill>
                <a:schemeClr val="accent2">
                  <a:lumMod val="50000"/>
                </a:schemeClr>
              </a:solidFill>
            </a:endParaRPr>
          </a:p>
        </p:txBody>
      </p:sp>
      <p:pic>
        <p:nvPicPr>
          <p:cNvPr id="78" name="Picture 7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79389" y="1666664"/>
            <a:ext cx="404414" cy="472786"/>
          </a:xfrm>
          <a:prstGeom prst="rect">
            <a:avLst/>
          </a:prstGeom>
        </p:spPr>
      </p:pic>
      <p:grpSp>
        <p:nvGrpSpPr>
          <p:cNvPr id="83" name="Group 82"/>
          <p:cNvGrpSpPr/>
          <p:nvPr/>
        </p:nvGrpSpPr>
        <p:grpSpPr>
          <a:xfrm>
            <a:off x="5049307" y="1737463"/>
            <a:ext cx="530635" cy="383092"/>
            <a:chOff x="632051" y="1834810"/>
            <a:chExt cx="3806765" cy="3664393"/>
          </a:xfrm>
        </p:grpSpPr>
        <p:pic>
          <p:nvPicPr>
            <p:cNvPr id="84" name="Picture 83" descr="Iso_Cloud_Ligh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4772" y="1834810"/>
              <a:ext cx="3093284" cy="3664393"/>
            </a:xfrm>
            <a:prstGeom prst="rect">
              <a:avLst/>
            </a:prstGeom>
          </p:spPr>
        </p:pic>
        <p:sp>
          <p:nvSpPr>
            <p:cNvPr id="85" name="TextBox 84"/>
            <p:cNvSpPr txBox="1"/>
            <p:nvPr/>
          </p:nvSpPr>
          <p:spPr>
            <a:xfrm>
              <a:off x="632051" y="2770881"/>
              <a:ext cx="3806765" cy="2060788"/>
            </a:xfrm>
            <a:prstGeom prst="rect">
              <a:avLst/>
            </a:prstGeom>
            <a:noFill/>
            <a:scene3d>
              <a:camera prst="orthographicFront">
                <a:rot lat="2100000" lon="2700000" rev="0"/>
              </a:camera>
              <a:lightRig rig="threePt" dir="t"/>
            </a:scene3d>
          </p:spPr>
          <p:txBody>
            <a:bodyPr wrap="square" rtlCol="0">
              <a:spAutoFit/>
            </a:bodyPr>
            <a:lstStyle/>
            <a:p>
              <a:pPr algn="ctr"/>
              <a:r>
                <a:rPr lang="en-US" sz="800" b="1" dirty="0" smtClean="0">
                  <a:solidFill>
                    <a:schemeClr val="bg1">
                      <a:lumMod val="50000"/>
                    </a:schemeClr>
                  </a:solidFill>
                </a:rPr>
                <a:t>Cloud</a:t>
              </a:r>
              <a:endParaRPr lang="en-US" sz="800" b="1" dirty="0">
                <a:solidFill>
                  <a:schemeClr val="bg1">
                    <a:lumMod val="50000"/>
                  </a:schemeClr>
                </a:solidFill>
              </a:endParaRPr>
            </a:p>
          </p:txBody>
        </p:sp>
      </p:grpSp>
      <p:pic>
        <p:nvPicPr>
          <p:cNvPr id="87" name="Picture 86"/>
          <p:cNvPicPr>
            <a:picLocks noChangeAspect="1"/>
          </p:cNvPicPr>
          <p:nvPr/>
        </p:nvPicPr>
        <p:blipFill>
          <a:blip r:embed="rId4"/>
          <a:stretch>
            <a:fillRect/>
          </a:stretch>
        </p:blipFill>
        <p:spPr>
          <a:xfrm>
            <a:off x="3858924" y="1658083"/>
            <a:ext cx="384937" cy="487172"/>
          </a:xfrm>
          <a:prstGeom prst="rect">
            <a:avLst/>
          </a:prstGeom>
        </p:spPr>
      </p:pic>
      <p:pic>
        <p:nvPicPr>
          <p:cNvPr id="86" name="Picture 85"/>
          <p:cNvPicPr>
            <a:picLocks noChangeAspect="1"/>
          </p:cNvPicPr>
          <p:nvPr/>
        </p:nvPicPr>
        <p:blipFill>
          <a:blip r:embed="rId5">
            <a:grayscl/>
          </a:blip>
          <a:stretch>
            <a:fillRect/>
          </a:stretch>
        </p:blipFill>
        <p:spPr>
          <a:xfrm>
            <a:off x="3647820" y="1822834"/>
            <a:ext cx="285115" cy="196850"/>
          </a:xfrm>
          <a:prstGeom prst="rect">
            <a:avLst/>
          </a:prstGeom>
        </p:spPr>
      </p:pic>
      <p:pic>
        <p:nvPicPr>
          <p:cNvPr id="68" name="Picture 67"/>
          <p:cNvPicPr>
            <a:picLocks noChangeAspect="1"/>
          </p:cNvPicPr>
          <p:nvPr/>
        </p:nvPicPr>
        <p:blipFill>
          <a:blip r:embed="rId6"/>
          <a:stretch>
            <a:fillRect/>
          </a:stretch>
        </p:blipFill>
        <p:spPr>
          <a:xfrm>
            <a:off x="7038813" y="1057176"/>
            <a:ext cx="755243" cy="410400"/>
          </a:xfrm>
          <a:prstGeom prst="rect">
            <a:avLst/>
          </a:prstGeom>
        </p:spPr>
      </p:pic>
      <p:pic>
        <p:nvPicPr>
          <p:cNvPr id="69" name="Picture 68"/>
          <p:cNvPicPr>
            <a:picLocks noChangeAspect="1"/>
          </p:cNvPicPr>
          <p:nvPr/>
        </p:nvPicPr>
        <p:blipFill>
          <a:blip r:embed="rId7"/>
          <a:stretch>
            <a:fillRect/>
          </a:stretch>
        </p:blipFill>
        <p:spPr>
          <a:xfrm>
            <a:off x="6171003" y="1057543"/>
            <a:ext cx="755239" cy="410400"/>
          </a:xfrm>
          <a:prstGeom prst="rect">
            <a:avLst/>
          </a:prstGeom>
        </p:spPr>
      </p:pic>
      <p:pic>
        <p:nvPicPr>
          <p:cNvPr id="70" name="Picture 69"/>
          <p:cNvPicPr>
            <a:picLocks noChangeAspect="1"/>
          </p:cNvPicPr>
          <p:nvPr/>
        </p:nvPicPr>
        <p:blipFill>
          <a:blip r:embed="rId8"/>
          <a:stretch>
            <a:fillRect/>
          </a:stretch>
        </p:blipFill>
        <p:spPr>
          <a:xfrm>
            <a:off x="5273103" y="1057721"/>
            <a:ext cx="755244" cy="410400"/>
          </a:xfrm>
          <a:prstGeom prst="rect">
            <a:avLst/>
          </a:prstGeom>
        </p:spPr>
      </p:pic>
      <p:sp>
        <p:nvSpPr>
          <p:cNvPr id="3" name="Rectangle 2"/>
          <p:cNvSpPr/>
          <p:nvPr/>
        </p:nvSpPr>
        <p:spPr>
          <a:xfrm>
            <a:off x="1529679" y="4207857"/>
            <a:ext cx="2563222" cy="338554"/>
          </a:xfrm>
          <a:prstGeom prst="rect">
            <a:avLst/>
          </a:prstGeom>
        </p:spPr>
        <p:txBody>
          <a:bodyPr wrap="none">
            <a:spAutoFit/>
          </a:bodyPr>
          <a:lstStyle/>
          <a:p>
            <a:r>
              <a:rPr lang="en-US" sz="1600" b="1" dirty="0" smtClean="0">
                <a:solidFill>
                  <a:schemeClr val="accent2">
                    <a:lumMod val="50000"/>
                  </a:schemeClr>
                </a:solidFill>
              </a:rPr>
              <a:t>THREAT INTELLIGENCE</a:t>
            </a:r>
            <a:endParaRPr lang="en-US" sz="1600" b="1" dirty="0">
              <a:solidFill>
                <a:schemeClr val="accent2">
                  <a:lumMod val="50000"/>
                </a:schemeClr>
              </a:solidFill>
            </a:endParaRPr>
          </a:p>
        </p:txBody>
      </p:sp>
      <p:sp>
        <p:nvSpPr>
          <p:cNvPr id="4" name="Left-Right Arrow 3"/>
          <p:cNvSpPr/>
          <p:nvPr/>
        </p:nvSpPr>
        <p:spPr bwMode="invGray">
          <a:xfrm>
            <a:off x="391584" y="2577413"/>
            <a:ext cx="8244417" cy="849313"/>
          </a:xfrm>
          <a:prstGeom prst="leftRightArrow">
            <a:avLst/>
          </a:prstGeom>
          <a:solidFill>
            <a:schemeClr val="bg2">
              <a:lumMod val="50000"/>
              <a:alpha val="50000"/>
            </a:schemeClr>
          </a:solidFill>
          <a:ln w="9525">
            <a:noFill/>
            <a:round/>
            <a:headEnd/>
            <a:tailEnd/>
          </a:ln>
          <a:extLst/>
        </p:spPr>
        <p:txBody>
          <a:bodyPr wrap="square" rtlCol="0" anchor="ctr"/>
          <a:lstStyle/>
          <a:p>
            <a:pPr algn="ctr" defTabSz="342879"/>
            <a:endParaRPr lang="en-US" sz="2000" dirty="0" smtClean="0"/>
          </a:p>
        </p:txBody>
      </p:sp>
      <p:pic>
        <p:nvPicPr>
          <p:cNvPr id="7" name="Picture 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flipH="1">
            <a:off x="303658" y="2684340"/>
            <a:ext cx="307086" cy="407797"/>
          </a:xfrm>
          <a:prstGeom prst="rect">
            <a:avLst/>
          </a:prstGeom>
          <a:noFill/>
        </p:spPr>
      </p:pic>
      <p:pic>
        <p:nvPicPr>
          <p:cNvPr id="8" name="Picture 2"/>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526875" y="2926826"/>
            <a:ext cx="300482" cy="404495"/>
          </a:xfrm>
          <a:prstGeom prst="rect">
            <a:avLst/>
          </a:prstGeom>
          <a:noFill/>
        </p:spPr>
      </p:pic>
      <p:pic>
        <p:nvPicPr>
          <p:cNvPr id="76" name="Picture 7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95994" y="4221006"/>
            <a:ext cx="231140" cy="294640"/>
          </a:xfrm>
          <a:prstGeom prst="rect">
            <a:avLst/>
          </a:prstGeom>
        </p:spPr>
      </p:pic>
      <p:pic>
        <p:nvPicPr>
          <p:cNvPr id="5" name="Picture 4"/>
          <p:cNvPicPr>
            <a:picLocks noChangeAspect="1"/>
          </p:cNvPicPr>
          <p:nvPr/>
        </p:nvPicPr>
        <p:blipFill>
          <a:blip r:embed="rId12"/>
          <a:stretch>
            <a:fillRect/>
          </a:stretch>
        </p:blipFill>
        <p:spPr>
          <a:xfrm>
            <a:off x="1466839" y="2636467"/>
            <a:ext cx="187579" cy="512064"/>
          </a:xfrm>
          <a:prstGeom prst="rect">
            <a:avLst/>
          </a:prstGeom>
        </p:spPr>
      </p:pic>
      <p:pic>
        <p:nvPicPr>
          <p:cNvPr id="6" name="Picture 5"/>
          <p:cNvPicPr>
            <a:picLocks noChangeAspect="1"/>
          </p:cNvPicPr>
          <p:nvPr/>
        </p:nvPicPr>
        <p:blipFill>
          <a:blip r:embed="rId13"/>
          <a:stretch>
            <a:fillRect/>
          </a:stretch>
        </p:blipFill>
        <p:spPr>
          <a:xfrm flipH="1">
            <a:off x="1586431" y="2828488"/>
            <a:ext cx="524510" cy="560070"/>
          </a:xfrm>
          <a:prstGeom prst="rect">
            <a:avLst/>
          </a:prstGeom>
        </p:spPr>
      </p:pic>
      <p:pic>
        <p:nvPicPr>
          <p:cNvPr id="26" name="Picture 25"/>
          <p:cNvPicPr>
            <a:picLocks noChangeAspect="1"/>
          </p:cNvPicPr>
          <p:nvPr/>
        </p:nvPicPr>
        <p:blipFill>
          <a:blip r:embed="rId14"/>
          <a:stretch>
            <a:fillRect/>
          </a:stretch>
        </p:blipFill>
        <p:spPr>
          <a:xfrm>
            <a:off x="4092901" y="2645800"/>
            <a:ext cx="822960" cy="643890"/>
          </a:xfrm>
          <a:prstGeom prst="rect">
            <a:avLst/>
          </a:prstGeom>
        </p:spPr>
      </p:pic>
      <p:pic>
        <p:nvPicPr>
          <p:cNvPr id="53" name="Picture 52"/>
          <p:cNvPicPr>
            <a:picLocks noChangeAspect="1"/>
          </p:cNvPicPr>
          <p:nvPr/>
        </p:nvPicPr>
        <p:blipFill>
          <a:blip r:embed="rId15" cstate="print"/>
          <a:stretch>
            <a:fillRect/>
          </a:stretch>
        </p:blipFill>
        <p:spPr>
          <a:xfrm>
            <a:off x="5603088" y="2967746"/>
            <a:ext cx="553627" cy="399011"/>
          </a:xfrm>
          <a:prstGeom prst="rect">
            <a:avLst/>
          </a:prstGeom>
        </p:spPr>
      </p:pic>
      <p:pic>
        <p:nvPicPr>
          <p:cNvPr id="54" name="Picture 53"/>
          <p:cNvPicPr>
            <a:picLocks noChangeAspect="1"/>
          </p:cNvPicPr>
          <p:nvPr/>
        </p:nvPicPr>
        <p:blipFill>
          <a:blip r:embed="rId16" cstate="print"/>
          <a:stretch>
            <a:fillRect/>
          </a:stretch>
        </p:blipFill>
        <p:spPr>
          <a:xfrm>
            <a:off x="5603062" y="2636453"/>
            <a:ext cx="553627" cy="399011"/>
          </a:xfrm>
          <a:prstGeom prst="rect">
            <a:avLst/>
          </a:prstGeom>
        </p:spPr>
      </p:pic>
      <p:pic>
        <p:nvPicPr>
          <p:cNvPr id="55" name="Picture 54"/>
          <p:cNvPicPr>
            <a:picLocks noChangeAspect="1"/>
          </p:cNvPicPr>
          <p:nvPr/>
        </p:nvPicPr>
        <p:blipFill>
          <a:blip r:embed="rId17" cstate="print"/>
          <a:stretch>
            <a:fillRect/>
          </a:stretch>
        </p:blipFill>
        <p:spPr>
          <a:xfrm>
            <a:off x="6931504" y="2688244"/>
            <a:ext cx="480060" cy="344771"/>
          </a:xfrm>
          <a:prstGeom prst="rect">
            <a:avLst/>
          </a:prstGeom>
        </p:spPr>
      </p:pic>
      <p:pic>
        <p:nvPicPr>
          <p:cNvPr id="56" name="Picture 55"/>
          <p:cNvPicPr>
            <a:picLocks noChangeAspect="1"/>
          </p:cNvPicPr>
          <p:nvPr/>
        </p:nvPicPr>
        <p:blipFill>
          <a:blip r:embed="rId18" cstate="print"/>
          <a:stretch>
            <a:fillRect/>
          </a:stretch>
        </p:blipFill>
        <p:spPr>
          <a:xfrm>
            <a:off x="6890172" y="2989667"/>
            <a:ext cx="480060" cy="349134"/>
          </a:xfrm>
          <a:prstGeom prst="rect">
            <a:avLst/>
          </a:prstGeom>
        </p:spPr>
      </p:pic>
      <p:pic>
        <p:nvPicPr>
          <p:cNvPr id="57" name="Picture 56"/>
          <p:cNvPicPr>
            <a:picLocks noChangeAspect="1"/>
          </p:cNvPicPr>
          <p:nvPr/>
        </p:nvPicPr>
        <p:blipFill>
          <a:blip r:embed="rId19" cstate="print"/>
          <a:stretch>
            <a:fillRect/>
          </a:stretch>
        </p:blipFill>
        <p:spPr>
          <a:xfrm>
            <a:off x="7321189" y="2892483"/>
            <a:ext cx="484424" cy="349134"/>
          </a:xfrm>
          <a:prstGeom prst="rect">
            <a:avLst/>
          </a:prstGeom>
        </p:spPr>
      </p:pic>
      <p:pic>
        <p:nvPicPr>
          <p:cNvPr id="65" name="Picture 64"/>
          <p:cNvPicPr>
            <a:picLocks noChangeAspect="1"/>
          </p:cNvPicPr>
          <p:nvPr/>
        </p:nvPicPr>
        <p:blipFill>
          <a:blip r:embed="rId20"/>
          <a:stretch>
            <a:fillRect/>
          </a:stretch>
        </p:blipFill>
        <p:spPr>
          <a:xfrm>
            <a:off x="3023142" y="2947975"/>
            <a:ext cx="548640" cy="382270"/>
          </a:xfrm>
          <a:prstGeom prst="rect">
            <a:avLst/>
          </a:prstGeom>
        </p:spPr>
      </p:pic>
      <p:pic>
        <p:nvPicPr>
          <p:cNvPr id="66" name="Picture 65"/>
          <p:cNvPicPr>
            <a:picLocks noChangeAspect="1"/>
          </p:cNvPicPr>
          <p:nvPr/>
        </p:nvPicPr>
        <p:blipFill>
          <a:blip r:embed="rId21"/>
          <a:stretch>
            <a:fillRect/>
          </a:stretch>
        </p:blipFill>
        <p:spPr>
          <a:xfrm>
            <a:off x="2739041" y="2653854"/>
            <a:ext cx="457200" cy="454914"/>
          </a:xfrm>
          <a:prstGeom prst="rect">
            <a:avLst/>
          </a:prstGeom>
        </p:spPr>
      </p:pic>
      <p:pic>
        <p:nvPicPr>
          <p:cNvPr id="38" name="Picture 37"/>
          <p:cNvPicPr>
            <a:picLocks noChangeAspect="1"/>
          </p:cNvPicPr>
          <p:nvPr/>
        </p:nvPicPr>
        <p:blipFill>
          <a:blip r:embed="rId22"/>
          <a:stretch>
            <a:fillRect/>
          </a:stretch>
        </p:blipFill>
        <p:spPr>
          <a:xfrm>
            <a:off x="8265582" y="2741699"/>
            <a:ext cx="297688" cy="423672"/>
          </a:xfrm>
          <a:prstGeom prst="rect">
            <a:avLst/>
          </a:prstGeom>
        </p:spPr>
      </p:pic>
      <p:pic>
        <p:nvPicPr>
          <p:cNvPr id="39" name="Picture 38"/>
          <p:cNvPicPr>
            <a:picLocks noChangeAspect="1"/>
          </p:cNvPicPr>
          <p:nvPr/>
        </p:nvPicPr>
        <p:blipFill>
          <a:blip r:embed="rId23"/>
          <a:stretch>
            <a:fillRect/>
          </a:stretch>
        </p:blipFill>
        <p:spPr>
          <a:xfrm>
            <a:off x="8452613" y="2832583"/>
            <a:ext cx="366776" cy="585216"/>
          </a:xfrm>
          <a:prstGeom prst="rect">
            <a:avLst/>
          </a:prstGeom>
        </p:spPr>
      </p:pic>
      <p:grpSp>
        <p:nvGrpSpPr>
          <p:cNvPr id="71" name="Group 70"/>
          <p:cNvGrpSpPr/>
          <p:nvPr/>
        </p:nvGrpSpPr>
        <p:grpSpPr>
          <a:xfrm>
            <a:off x="7411564" y="3453481"/>
            <a:ext cx="980731" cy="914845"/>
            <a:chOff x="2619826" y="4633487"/>
            <a:chExt cx="840904" cy="784411"/>
          </a:xfrm>
        </p:grpSpPr>
        <p:sp>
          <p:nvSpPr>
            <p:cNvPr id="72" name="Oval 29"/>
            <p:cNvSpPr>
              <a:spLocks noChangeArrowheads="1"/>
            </p:cNvSpPr>
            <p:nvPr/>
          </p:nvSpPr>
          <p:spPr bwMode="gray">
            <a:xfrm>
              <a:off x="2619826" y="4633487"/>
              <a:ext cx="840904" cy="784411"/>
            </a:xfrm>
            <a:prstGeom prst="ellipse">
              <a:avLst/>
            </a:prstGeom>
            <a:solidFill>
              <a:srgbClr val="FFFFFF"/>
            </a:solidFill>
            <a:ln w="12700">
              <a:noFill/>
              <a:prstDash val="lgDash"/>
              <a:round/>
              <a:headEnd/>
              <a:tailEnd/>
            </a:ln>
            <a:effectLst/>
          </p:spPr>
          <p:txBody>
            <a:bodyPr wrap="none" anchor="ctr"/>
            <a:lstStyle/>
            <a:p>
              <a:endParaRPr lang="de-DE" sz="400" b="1" noProof="1">
                <a:solidFill>
                  <a:prstClr val="black"/>
                </a:solidFill>
              </a:endParaRPr>
            </a:p>
          </p:txBody>
        </p:sp>
        <p:grpSp>
          <p:nvGrpSpPr>
            <p:cNvPr id="73" name="Gruppieren 1"/>
            <p:cNvGrpSpPr/>
            <p:nvPr/>
          </p:nvGrpSpPr>
          <p:grpSpPr>
            <a:xfrm>
              <a:off x="2645506" y="4656790"/>
              <a:ext cx="789721" cy="736667"/>
              <a:chOff x="2799777" y="1916114"/>
              <a:chExt cx="3519486" cy="3519487"/>
            </a:xfrm>
            <a:effectLst/>
          </p:grpSpPr>
          <p:sp>
            <p:nvSpPr>
              <p:cNvPr id="79" name="Freeform 38"/>
              <p:cNvSpPr>
                <a:spLocks/>
              </p:cNvSpPr>
              <p:nvPr/>
            </p:nvSpPr>
            <p:spPr bwMode="gray">
              <a:xfrm>
                <a:off x="2799777" y="1916114"/>
                <a:ext cx="2106854" cy="2639615"/>
              </a:xfrm>
              <a:custGeom>
                <a:avLst/>
                <a:gdLst/>
                <a:ahLst/>
                <a:cxnLst>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77" y="1986"/>
                  </a:cxn>
                  <a:cxn ang="0">
                    <a:pos x="394" y="1860"/>
                  </a:cxn>
                  <a:cxn ang="0">
                    <a:pos x="394" y="1860"/>
                  </a:cxn>
                  <a:cxn ang="0">
                    <a:pos x="395" y="1860"/>
                  </a:cxn>
                  <a:cxn ang="0">
                    <a:pos x="413" y="1795"/>
                  </a:cxn>
                  <a:cxn ang="0">
                    <a:pos x="383" y="1772"/>
                  </a:cxn>
                  <a:cxn ang="0">
                    <a:pos x="337" y="1727"/>
                  </a:cxn>
                  <a:cxn ang="0">
                    <a:pos x="380" y="1567"/>
                  </a:cxn>
                  <a:cxn ang="0">
                    <a:pos x="541" y="1610"/>
                  </a:cxn>
                  <a:cxn ang="0">
                    <a:pos x="556" y="1676"/>
                  </a:cxn>
                  <a:cxn ang="0">
                    <a:pos x="562" y="1708"/>
                  </a:cxn>
                  <a:cxn ang="0">
                    <a:pos x="619" y="1730"/>
                  </a:cxn>
                  <a:cxn ang="0">
                    <a:pos x="627" y="1726"/>
                  </a:cxn>
                  <a:cxn ang="0">
                    <a:pos x="860" y="1592"/>
                  </a:cxn>
                  <a:cxn ang="0">
                    <a:pos x="788" y="1324"/>
                  </a:cxn>
                  <a:cxn ang="0">
                    <a:pos x="1324" y="789"/>
                  </a:cxn>
                  <a:cxn ang="0">
                    <a:pos x="1324" y="789"/>
                  </a:cxn>
                  <a:cxn ang="0">
                    <a:pos x="1324" y="520"/>
                  </a:cxn>
                  <a:cxn ang="0">
                    <a:pos x="1325" y="510"/>
                  </a:cxn>
                </a:cxnLst>
                <a:rect l="0" t="0" r="r" b="b"/>
                <a:pathLst>
                  <a:path w="1585" h="1986">
                    <a:moveTo>
                      <a:pt x="1325" y="510"/>
                    </a:move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1565"/>
                      <a:pt x="64" y="1791"/>
                      <a:pt x="177" y="1986"/>
                    </a:cubicBezTo>
                    <a:cubicBezTo>
                      <a:pt x="394" y="1860"/>
                      <a:pt x="394" y="1860"/>
                      <a:pt x="394" y="1860"/>
                    </a:cubicBezTo>
                    <a:cubicBezTo>
                      <a:pt x="394" y="1860"/>
                      <a:pt x="394" y="1860"/>
                      <a:pt x="394" y="1860"/>
                    </a:cubicBezTo>
                    <a:cubicBezTo>
                      <a:pt x="395" y="1860"/>
                      <a:pt x="395" y="1860"/>
                      <a:pt x="395" y="1860"/>
                    </a:cubicBezTo>
                    <a:cubicBezTo>
                      <a:pt x="418" y="1847"/>
                      <a:pt x="426" y="1818"/>
                      <a:pt x="413" y="1795"/>
                    </a:cubicBezTo>
                    <a:cubicBezTo>
                      <a:pt x="406" y="1783"/>
                      <a:pt x="395" y="1775"/>
                      <a:pt x="383" y="1772"/>
                    </a:cubicBezTo>
                    <a:cubicBezTo>
                      <a:pt x="365" y="1762"/>
                      <a:pt x="348" y="1747"/>
                      <a:pt x="337" y="1727"/>
                    </a:cubicBezTo>
                    <a:cubicBezTo>
                      <a:pt x="304" y="1671"/>
                      <a:pt x="324" y="1599"/>
                      <a:pt x="380" y="1567"/>
                    </a:cubicBezTo>
                    <a:cubicBezTo>
                      <a:pt x="436" y="1534"/>
                      <a:pt x="508" y="1553"/>
                      <a:pt x="541" y="1610"/>
                    </a:cubicBezTo>
                    <a:cubicBezTo>
                      <a:pt x="553" y="1630"/>
                      <a:pt x="558" y="1653"/>
                      <a:pt x="556" y="1676"/>
                    </a:cubicBezTo>
                    <a:cubicBezTo>
                      <a:pt x="554" y="1686"/>
                      <a:pt x="556" y="1698"/>
                      <a:pt x="562" y="1708"/>
                    </a:cubicBezTo>
                    <a:cubicBezTo>
                      <a:pt x="573" y="1729"/>
                      <a:pt x="597" y="1737"/>
                      <a:pt x="619" y="1730"/>
                    </a:cubicBezTo>
                    <a:cubicBezTo>
                      <a:pt x="622" y="1729"/>
                      <a:pt x="625" y="1728"/>
                      <a:pt x="627" y="1726"/>
                    </a:cubicBezTo>
                    <a:cubicBezTo>
                      <a:pt x="860" y="1592"/>
                      <a:pt x="860" y="1592"/>
                      <a:pt x="860" y="1592"/>
                    </a:cubicBezTo>
                    <a:cubicBezTo>
                      <a:pt x="814" y="1513"/>
                      <a:pt x="788" y="1422"/>
                      <a:pt x="788" y="1324"/>
                    </a:cubicBezTo>
                    <a:cubicBezTo>
                      <a:pt x="788" y="1028"/>
                      <a:pt x="1028" y="789"/>
                      <a:pt x="1324" y="789"/>
                    </a:cubicBezTo>
                    <a:cubicBezTo>
                      <a:pt x="1324" y="789"/>
                      <a:pt x="1324" y="789"/>
                      <a:pt x="1324" y="789"/>
                    </a:cubicBezTo>
                    <a:cubicBezTo>
                      <a:pt x="1324" y="520"/>
                      <a:pt x="1324" y="520"/>
                      <a:pt x="1324" y="520"/>
                    </a:cubicBezTo>
                    <a:cubicBezTo>
                      <a:pt x="1324" y="517"/>
                      <a:pt x="1324" y="514"/>
                      <a:pt x="1325" y="510"/>
                    </a:cubicBez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0" name="Freeform 36"/>
              <p:cNvSpPr>
                <a:spLocks/>
              </p:cNvSpPr>
              <p:nvPr/>
            </p:nvSpPr>
            <p:spPr bwMode="gray">
              <a:xfrm>
                <a:off x="3035497" y="3954896"/>
                <a:ext cx="3046921" cy="1480705"/>
              </a:xfrm>
              <a:custGeom>
                <a:avLst/>
                <a:gdLst/>
                <a:ahLst/>
                <a:cxnLst>
                  <a:cxn ang="0">
                    <a:pos x="2293" y="452"/>
                  </a:cxn>
                  <a:cxn ang="0">
                    <a:pos x="2076" y="327"/>
                  </a:cxn>
                  <a:cxn ang="0">
                    <a:pos x="2076" y="327"/>
                  </a:cxn>
                  <a:cxn ang="0">
                    <a:pos x="2075" y="326"/>
                  </a:cxn>
                  <a:cxn ang="0">
                    <a:pos x="2010" y="344"/>
                  </a:cxn>
                  <a:cxn ang="0">
                    <a:pos x="2005" y="380"/>
                  </a:cxn>
                  <a:cxn ang="0">
                    <a:pos x="1989" y="443"/>
                  </a:cxn>
                  <a:cxn ang="0">
                    <a:pos x="1829" y="486"/>
                  </a:cxn>
                  <a:cxn ang="0">
                    <a:pos x="1786" y="325"/>
                  </a:cxn>
                  <a:cxn ang="0">
                    <a:pos x="1835" y="279"/>
                  </a:cxn>
                  <a:cxn ang="0">
                    <a:pos x="1861" y="258"/>
                  </a:cxn>
                  <a:cxn ang="0">
                    <a:pos x="1851" y="198"/>
                  </a:cxn>
                  <a:cxn ang="0">
                    <a:pos x="1843" y="192"/>
                  </a:cxn>
                  <a:cxn ang="0">
                    <a:pos x="1610" y="58"/>
                  </a:cxn>
                  <a:cxn ang="0">
                    <a:pos x="1147" y="325"/>
                  </a:cxn>
                  <a:cxn ang="0">
                    <a:pos x="683" y="58"/>
                  </a:cxn>
                  <a:cxn ang="0">
                    <a:pos x="450" y="192"/>
                  </a:cxn>
                  <a:cxn ang="0">
                    <a:pos x="442" y="196"/>
                  </a:cxn>
                  <a:cxn ang="0">
                    <a:pos x="385" y="174"/>
                  </a:cxn>
                  <a:cxn ang="0">
                    <a:pos x="379" y="142"/>
                  </a:cxn>
                  <a:cxn ang="0">
                    <a:pos x="364" y="76"/>
                  </a:cxn>
                  <a:cxn ang="0">
                    <a:pos x="203" y="33"/>
                  </a:cxn>
                  <a:cxn ang="0">
                    <a:pos x="160" y="193"/>
                  </a:cxn>
                  <a:cxn ang="0">
                    <a:pos x="206" y="238"/>
                  </a:cxn>
                  <a:cxn ang="0">
                    <a:pos x="236" y="261"/>
                  </a:cxn>
                  <a:cxn ang="0">
                    <a:pos x="218" y="326"/>
                  </a:cxn>
                  <a:cxn ang="0">
                    <a:pos x="217" y="326"/>
                  </a:cxn>
                  <a:cxn ang="0">
                    <a:pos x="217" y="326"/>
                  </a:cxn>
                  <a:cxn ang="0">
                    <a:pos x="0" y="452"/>
                  </a:cxn>
                  <a:cxn ang="0">
                    <a:pos x="1147" y="1114"/>
                  </a:cxn>
                  <a:cxn ang="0">
                    <a:pos x="2293" y="452"/>
                  </a:cxn>
                </a:cxnLst>
                <a:rect l="0" t="0" r="r" b="b"/>
                <a:pathLst>
                  <a:path w="2293" h="1114">
                    <a:moveTo>
                      <a:pt x="2293" y="452"/>
                    </a:moveTo>
                    <a:cubicBezTo>
                      <a:pt x="2076" y="327"/>
                      <a:pt x="2076" y="327"/>
                      <a:pt x="2076" y="327"/>
                    </a:cubicBezTo>
                    <a:cubicBezTo>
                      <a:pt x="2076" y="327"/>
                      <a:pt x="2076" y="327"/>
                      <a:pt x="2076" y="327"/>
                    </a:cubicBezTo>
                    <a:cubicBezTo>
                      <a:pt x="2076" y="326"/>
                      <a:pt x="2076" y="326"/>
                      <a:pt x="2075" y="326"/>
                    </a:cubicBezTo>
                    <a:cubicBezTo>
                      <a:pt x="2052" y="313"/>
                      <a:pt x="2023" y="321"/>
                      <a:pt x="2010" y="344"/>
                    </a:cubicBezTo>
                    <a:cubicBezTo>
                      <a:pt x="2003" y="355"/>
                      <a:pt x="2002" y="368"/>
                      <a:pt x="2005" y="380"/>
                    </a:cubicBezTo>
                    <a:cubicBezTo>
                      <a:pt x="2006" y="401"/>
                      <a:pt x="2001" y="423"/>
                      <a:pt x="1989" y="443"/>
                    </a:cubicBezTo>
                    <a:cubicBezTo>
                      <a:pt x="1957" y="499"/>
                      <a:pt x="1885" y="518"/>
                      <a:pt x="1829" y="486"/>
                    </a:cubicBezTo>
                    <a:cubicBezTo>
                      <a:pt x="1772" y="453"/>
                      <a:pt x="1753" y="381"/>
                      <a:pt x="1786" y="325"/>
                    </a:cubicBezTo>
                    <a:cubicBezTo>
                      <a:pt x="1797" y="304"/>
                      <a:pt x="1815" y="289"/>
                      <a:pt x="1835" y="279"/>
                    </a:cubicBezTo>
                    <a:cubicBezTo>
                      <a:pt x="1845" y="275"/>
                      <a:pt x="1855" y="268"/>
                      <a:pt x="1861" y="258"/>
                    </a:cubicBezTo>
                    <a:cubicBezTo>
                      <a:pt x="1872" y="237"/>
                      <a:pt x="1868" y="212"/>
                      <a:pt x="1851" y="198"/>
                    </a:cubicBezTo>
                    <a:cubicBezTo>
                      <a:pt x="1848" y="196"/>
                      <a:pt x="1846" y="194"/>
                      <a:pt x="1843" y="192"/>
                    </a:cubicBezTo>
                    <a:cubicBezTo>
                      <a:pt x="1610" y="58"/>
                      <a:pt x="1610" y="58"/>
                      <a:pt x="1610" y="58"/>
                    </a:cubicBezTo>
                    <a:cubicBezTo>
                      <a:pt x="1518" y="218"/>
                      <a:pt x="1345" y="325"/>
                      <a:pt x="1147" y="325"/>
                    </a:cubicBezTo>
                    <a:cubicBezTo>
                      <a:pt x="949" y="325"/>
                      <a:pt x="776" y="218"/>
                      <a:pt x="683" y="58"/>
                    </a:cubicBezTo>
                    <a:cubicBezTo>
                      <a:pt x="450" y="192"/>
                      <a:pt x="450" y="192"/>
                      <a:pt x="450" y="192"/>
                    </a:cubicBezTo>
                    <a:cubicBezTo>
                      <a:pt x="448" y="194"/>
                      <a:pt x="445" y="195"/>
                      <a:pt x="442" y="196"/>
                    </a:cubicBezTo>
                    <a:cubicBezTo>
                      <a:pt x="420" y="203"/>
                      <a:pt x="396" y="195"/>
                      <a:pt x="385" y="174"/>
                    </a:cubicBezTo>
                    <a:cubicBezTo>
                      <a:pt x="379" y="164"/>
                      <a:pt x="377" y="152"/>
                      <a:pt x="379" y="142"/>
                    </a:cubicBezTo>
                    <a:cubicBezTo>
                      <a:pt x="381" y="119"/>
                      <a:pt x="376" y="96"/>
                      <a:pt x="364" y="76"/>
                    </a:cubicBezTo>
                    <a:cubicBezTo>
                      <a:pt x="331" y="19"/>
                      <a:pt x="259" y="0"/>
                      <a:pt x="203" y="33"/>
                    </a:cubicBezTo>
                    <a:cubicBezTo>
                      <a:pt x="147" y="65"/>
                      <a:pt x="127" y="137"/>
                      <a:pt x="160" y="193"/>
                    </a:cubicBezTo>
                    <a:cubicBezTo>
                      <a:pt x="171" y="213"/>
                      <a:pt x="188" y="228"/>
                      <a:pt x="206" y="238"/>
                    </a:cubicBezTo>
                    <a:cubicBezTo>
                      <a:pt x="218" y="241"/>
                      <a:pt x="229" y="249"/>
                      <a:pt x="236" y="261"/>
                    </a:cubicBezTo>
                    <a:cubicBezTo>
                      <a:pt x="249" y="284"/>
                      <a:pt x="241" y="313"/>
                      <a:pt x="218" y="326"/>
                    </a:cubicBezTo>
                    <a:cubicBezTo>
                      <a:pt x="218" y="326"/>
                      <a:pt x="218" y="326"/>
                      <a:pt x="217" y="326"/>
                    </a:cubicBezTo>
                    <a:cubicBezTo>
                      <a:pt x="217" y="326"/>
                      <a:pt x="217" y="326"/>
                      <a:pt x="217" y="326"/>
                    </a:cubicBezTo>
                    <a:cubicBezTo>
                      <a:pt x="0" y="452"/>
                      <a:pt x="0" y="452"/>
                      <a:pt x="0" y="452"/>
                    </a:cubicBezTo>
                    <a:cubicBezTo>
                      <a:pt x="229" y="848"/>
                      <a:pt x="657" y="1114"/>
                      <a:pt x="1147" y="1114"/>
                    </a:cubicBezTo>
                    <a:cubicBezTo>
                      <a:pt x="1637" y="1114"/>
                      <a:pt x="2065" y="848"/>
                      <a:pt x="2293" y="452"/>
                    </a:cubicBezTo>
                    <a:close/>
                  </a:path>
                </a:pathLst>
              </a:custGeom>
              <a:solidFill>
                <a:schemeClr val="accent3">
                  <a:alpha val="9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1" name="_color1"/>
              <p:cNvSpPr>
                <a:spLocks/>
              </p:cNvSpPr>
              <p:nvPr/>
            </p:nvSpPr>
            <p:spPr bwMode="gray">
              <a:xfrm>
                <a:off x="4559520" y="1916114"/>
                <a:ext cx="1759743" cy="2727377"/>
              </a:xfrm>
              <a:custGeom>
                <a:avLst/>
                <a:gdLst/>
                <a:ahLst/>
                <a:cxnLst>
                  <a:cxn ang="0">
                    <a:pos x="0" y="0"/>
                  </a:cxn>
                  <a:cxn ang="0">
                    <a:pos x="0" y="84"/>
                  </a:cxn>
                  <a:cxn ang="0">
                    <a:pos x="0" y="251"/>
                  </a:cxn>
                  <a:cxn ang="0">
                    <a:pos x="0" y="251"/>
                  </a:cxn>
                  <a:cxn ang="0">
                    <a:pos x="0" y="252"/>
                  </a:cxn>
                  <a:cxn ang="0">
                    <a:pos x="48" y="300"/>
                  </a:cxn>
                  <a:cxn ang="0">
                    <a:pos x="82" y="286"/>
                  </a:cxn>
                  <a:cxn ang="0">
                    <a:pos x="144" y="268"/>
                  </a:cxn>
                  <a:cxn ang="0">
                    <a:pos x="261" y="385"/>
                  </a:cxn>
                  <a:cxn ang="0">
                    <a:pos x="144" y="503"/>
                  </a:cxn>
                  <a:cxn ang="0">
                    <a:pos x="79" y="484"/>
                  </a:cxn>
                  <a:cxn ang="0">
                    <a:pos x="48" y="472"/>
                  </a:cxn>
                  <a:cxn ang="0">
                    <a:pos x="1" y="510"/>
                  </a:cxn>
                  <a:cxn ang="0">
                    <a:pos x="0" y="520"/>
                  </a:cxn>
                  <a:cxn ang="0">
                    <a:pos x="0" y="789"/>
                  </a:cxn>
                  <a:cxn ang="0">
                    <a:pos x="535" y="1324"/>
                  </a:cxn>
                  <a:cxn ang="0">
                    <a:pos x="463" y="1592"/>
                  </a:cxn>
                  <a:cxn ang="0">
                    <a:pos x="696" y="1726"/>
                  </a:cxn>
                  <a:cxn ang="0">
                    <a:pos x="704" y="1732"/>
                  </a:cxn>
                  <a:cxn ang="0">
                    <a:pos x="714" y="1792"/>
                  </a:cxn>
                  <a:cxn ang="0">
                    <a:pos x="688" y="1813"/>
                  </a:cxn>
                  <a:cxn ang="0">
                    <a:pos x="639" y="1859"/>
                  </a:cxn>
                  <a:cxn ang="0">
                    <a:pos x="682" y="2020"/>
                  </a:cxn>
                  <a:cxn ang="0">
                    <a:pos x="842" y="1977"/>
                  </a:cxn>
                  <a:cxn ang="0">
                    <a:pos x="858" y="1914"/>
                  </a:cxn>
                  <a:cxn ang="0">
                    <a:pos x="863" y="1878"/>
                  </a:cxn>
                  <a:cxn ang="0">
                    <a:pos x="928" y="1860"/>
                  </a:cxn>
                  <a:cxn ang="0">
                    <a:pos x="929" y="1861"/>
                  </a:cxn>
                  <a:cxn ang="0">
                    <a:pos x="929" y="1861"/>
                  </a:cxn>
                  <a:cxn ang="0">
                    <a:pos x="1146" y="1986"/>
                  </a:cxn>
                  <a:cxn ang="0">
                    <a:pos x="1146" y="1986"/>
                  </a:cxn>
                  <a:cxn ang="0">
                    <a:pos x="1324" y="1324"/>
                  </a:cxn>
                  <a:cxn ang="0">
                    <a:pos x="0" y="0"/>
                  </a:cxn>
                </a:cxnLst>
                <a:rect l="0" t="0" r="r" b="b"/>
                <a:pathLst>
                  <a:path w="1324" h="2052">
                    <a:moveTo>
                      <a:pt x="0" y="0"/>
                    </a:moveTo>
                    <a:cubicBezTo>
                      <a:pt x="0" y="84"/>
                      <a:pt x="0" y="84"/>
                      <a:pt x="0" y="84"/>
                    </a:cubicBezTo>
                    <a:cubicBezTo>
                      <a:pt x="0" y="251"/>
                      <a:pt x="0" y="251"/>
                      <a:pt x="0" y="251"/>
                    </a:cubicBezTo>
                    <a:cubicBezTo>
                      <a:pt x="0" y="251"/>
                      <a:pt x="0" y="251"/>
                      <a:pt x="0" y="251"/>
                    </a:cubicBezTo>
                    <a:cubicBezTo>
                      <a:pt x="0" y="251"/>
                      <a:pt x="0" y="251"/>
                      <a:pt x="0" y="252"/>
                    </a:cubicBezTo>
                    <a:cubicBezTo>
                      <a:pt x="0" y="278"/>
                      <a:pt x="21" y="300"/>
                      <a:pt x="48" y="300"/>
                    </a:cubicBezTo>
                    <a:cubicBezTo>
                      <a:pt x="61" y="300"/>
                      <a:pt x="73" y="294"/>
                      <a:pt x="82" y="286"/>
                    </a:cubicBezTo>
                    <a:cubicBezTo>
                      <a:pt x="100" y="274"/>
                      <a:pt x="121" y="268"/>
                      <a:pt x="144" y="268"/>
                    </a:cubicBezTo>
                    <a:cubicBezTo>
                      <a:pt x="209" y="268"/>
                      <a:pt x="261" y="320"/>
                      <a:pt x="261" y="385"/>
                    </a:cubicBezTo>
                    <a:cubicBezTo>
                      <a:pt x="261" y="450"/>
                      <a:pt x="209" y="503"/>
                      <a:pt x="144" y="503"/>
                    </a:cubicBezTo>
                    <a:cubicBezTo>
                      <a:pt x="120" y="503"/>
                      <a:pt x="98" y="496"/>
                      <a:pt x="79" y="484"/>
                    </a:cubicBezTo>
                    <a:cubicBezTo>
                      <a:pt x="71" y="476"/>
                      <a:pt x="60" y="472"/>
                      <a:pt x="48" y="472"/>
                    </a:cubicBezTo>
                    <a:cubicBezTo>
                      <a:pt x="24" y="472"/>
                      <a:pt x="5" y="489"/>
                      <a:pt x="1" y="510"/>
                    </a:cubicBezTo>
                    <a:cubicBezTo>
                      <a:pt x="0" y="514"/>
                      <a:pt x="0" y="517"/>
                      <a:pt x="0" y="520"/>
                    </a:cubicBezTo>
                    <a:cubicBezTo>
                      <a:pt x="0" y="789"/>
                      <a:pt x="0" y="789"/>
                      <a:pt x="0" y="789"/>
                    </a:cubicBezTo>
                    <a:cubicBezTo>
                      <a:pt x="295" y="789"/>
                      <a:pt x="535" y="1028"/>
                      <a:pt x="535" y="1324"/>
                    </a:cubicBezTo>
                    <a:cubicBezTo>
                      <a:pt x="535" y="1422"/>
                      <a:pt x="509" y="1513"/>
                      <a:pt x="463" y="1592"/>
                    </a:cubicBezTo>
                    <a:cubicBezTo>
                      <a:pt x="696" y="1726"/>
                      <a:pt x="696" y="1726"/>
                      <a:pt x="696" y="1726"/>
                    </a:cubicBezTo>
                    <a:cubicBezTo>
                      <a:pt x="699" y="1728"/>
                      <a:pt x="701" y="1730"/>
                      <a:pt x="704" y="1732"/>
                    </a:cubicBezTo>
                    <a:cubicBezTo>
                      <a:pt x="721" y="1746"/>
                      <a:pt x="725" y="1771"/>
                      <a:pt x="714" y="1792"/>
                    </a:cubicBezTo>
                    <a:cubicBezTo>
                      <a:pt x="708" y="1802"/>
                      <a:pt x="698" y="1809"/>
                      <a:pt x="688" y="1813"/>
                    </a:cubicBezTo>
                    <a:cubicBezTo>
                      <a:pt x="668" y="1823"/>
                      <a:pt x="650" y="1838"/>
                      <a:pt x="639" y="1859"/>
                    </a:cubicBezTo>
                    <a:cubicBezTo>
                      <a:pt x="606" y="1915"/>
                      <a:pt x="625" y="1987"/>
                      <a:pt x="682" y="2020"/>
                    </a:cubicBezTo>
                    <a:cubicBezTo>
                      <a:pt x="738" y="2052"/>
                      <a:pt x="810" y="2033"/>
                      <a:pt x="842" y="1977"/>
                    </a:cubicBezTo>
                    <a:cubicBezTo>
                      <a:pt x="854" y="1957"/>
                      <a:pt x="859" y="1935"/>
                      <a:pt x="858" y="1914"/>
                    </a:cubicBezTo>
                    <a:cubicBezTo>
                      <a:pt x="855" y="1902"/>
                      <a:pt x="856" y="1889"/>
                      <a:pt x="863" y="1878"/>
                    </a:cubicBezTo>
                    <a:cubicBezTo>
                      <a:pt x="876" y="1855"/>
                      <a:pt x="905" y="1847"/>
                      <a:pt x="928" y="1860"/>
                    </a:cubicBezTo>
                    <a:cubicBezTo>
                      <a:pt x="929" y="1860"/>
                      <a:pt x="929" y="1860"/>
                      <a:pt x="929" y="1861"/>
                    </a:cubicBezTo>
                    <a:cubicBezTo>
                      <a:pt x="929" y="1861"/>
                      <a:pt x="929" y="1861"/>
                      <a:pt x="929" y="1861"/>
                    </a:cubicBezTo>
                    <a:cubicBezTo>
                      <a:pt x="1146" y="1986"/>
                      <a:pt x="1146" y="1986"/>
                      <a:pt x="1146" y="1986"/>
                    </a:cubicBezTo>
                    <a:cubicBezTo>
                      <a:pt x="1146" y="1986"/>
                      <a:pt x="1146" y="1986"/>
                      <a:pt x="1146" y="1986"/>
                    </a:cubicBezTo>
                    <a:cubicBezTo>
                      <a:pt x="1259" y="1791"/>
                      <a:pt x="1324" y="1565"/>
                      <a:pt x="1324" y="1324"/>
                    </a:cubicBezTo>
                    <a:cubicBezTo>
                      <a:pt x="1324" y="593"/>
                      <a:pt x="731" y="0"/>
                      <a:pt x="0" y="0"/>
                    </a:cubicBezTo>
                    <a:close/>
                  </a:path>
                </a:pathLst>
              </a:custGeom>
              <a:solidFill>
                <a:schemeClr val="accent4">
                  <a:lumMod val="5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grpSp>
        <p:sp>
          <p:nvSpPr>
            <p:cNvPr id="74" name="Textfeld 21"/>
            <p:cNvSpPr txBox="1"/>
            <p:nvPr/>
          </p:nvSpPr>
          <p:spPr>
            <a:xfrm rot="3300000">
              <a:off x="2883279" y="4736831"/>
              <a:ext cx="382920" cy="599637"/>
            </a:xfrm>
            <a:prstGeom prst="rect">
              <a:avLst/>
            </a:prstGeom>
            <a:noFill/>
            <a:effectLst/>
          </p:spPr>
          <p:txBody>
            <a:bodyPr wrap="none" rtlCol="0">
              <a:prstTxWarp prst="textArchUp">
                <a:avLst>
                  <a:gd name="adj" fmla="val 11166221"/>
                </a:avLst>
              </a:prstTxWarp>
              <a:spAutoFit/>
            </a:bodyPr>
            <a:lstStyle/>
            <a:p>
              <a:pPr algn="ctr"/>
              <a:r>
                <a:rPr lang="de-DE" sz="700" b="1" dirty="0" smtClean="0">
                  <a:solidFill>
                    <a:schemeClr val="bg1"/>
                  </a:solidFill>
                </a:rPr>
                <a:t>Detect</a:t>
              </a:r>
              <a:endParaRPr lang="de-DE" sz="700" b="1" dirty="0">
                <a:solidFill>
                  <a:schemeClr val="bg1"/>
                </a:solidFill>
              </a:endParaRPr>
            </a:p>
          </p:txBody>
        </p:sp>
        <p:sp>
          <p:nvSpPr>
            <p:cNvPr id="75" name="Textfeld 22"/>
            <p:cNvSpPr txBox="1"/>
            <p:nvPr/>
          </p:nvSpPr>
          <p:spPr>
            <a:xfrm rot="17400000">
              <a:off x="2831177" y="4682371"/>
              <a:ext cx="384810" cy="595241"/>
            </a:xfrm>
            <a:prstGeom prst="rect">
              <a:avLst/>
            </a:prstGeom>
            <a:noFill/>
            <a:effectLst/>
          </p:spPr>
          <p:txBody>
            <a:bodyPr wrap="none" rtlCol="0">
              <a:prstTxWarp prst="textArchUp">
                <a:avLst>
                  <a:gd name="adj" fmla="val 11166221"/>
                </a:avLst>
              </a:prstTxWarp>
              <a:spAutoFit/>
            </a:bodyPr>
            <a:lstStyle/>
            <a:p>
              <a:pPr algn="ctr"/>
              <a:r>
                <a:rPr lang="de-DE" sz="700" b="1" dirty="0" smtClean="0">
                  <a:solidFill>
                    <a:schemeClr val="bg1"/>
                  </a:solidFill>
                </a:rPr>
                <a:t>Prevent</a:t>
              </a:r>
              <a:endParaRPr lang="de-DE" sz="700" b="1" dirty="0">
                <a:solidFill>
                  <a:schemeClr val="bg1"/>
                </a:solidFill>
              </a:endParaRPr>
            </a:p>
          </p:txBody>
        </p:sp>
        <p:sp>
          <p:nvSpPr>
            <p:cNvPr id="77" name="Textfeld 24"/>
            <p:cNvSpPr txBox="1"/>
            <p:nvPr/>
          </p:nvSpPr>
          <p:spPr>
            <a:xfrm>
              <a:off x="2769179" y="5003359"/>
              <a:ext cx="555883" cy="311989"/>
            </a:xfrm>
            <a:prstGeom prst="rect">
              <a:avLst/>
            </a:prstGeom>
            <a:noFill/>
            <a:effectLst/>
          </p:spPr>
          <p:txBody>
            <a:bodyPr wrap="none" rtlCol="0">
              <a:prstTxWarp prst="textArchDown">
                <a:avLst/>
              </a:prstTxWarp>
              <a:spAutoFit/>
            </a:bodyPr>
            <a:lstStyle/>
            <a:p>
              <a:pPr algn="ctr"/>
              <a:r>
                <a:rPr lang="de-DE" sz="700" b="1" dirty="0" smtClean="0">
                  <a:solidFill>
                    <a:schemeClr val="bg1"/>
                  </a:solidFill>
                </a:rPr>
                <a:t>Mitigate</a:t>
              </a:r>
              <a:endParaRPr lang="de-DE" sz="700" b="1" dirty="0">
                <a:solidFill>
                  <a:schemeClr val="bg1"/>
                </a:solidFill>
              </a:endParaRPr>
            </a:p>
          </p:txBody>
        </p:sp>
      </p:grpSp>
      <p:pic>
        <p:nvPicPr>
          <p:cNvPr id="64" name="Picture 63"/>
          <p:cNvPicPr>
            <a:picLocks noChangeAspect="1"/>
          </p:cNvPicPr>
          <p:nvPr/>
        </p:nvPicPr>
        <p:blipFill>
          <a:blip r:embed="rId24"/>
          <a:stretch>
            <a:fillRect/>
          </a:stretch>
        </p:blipFill>
        <p:spPr>
          <a:xfrm>
            <a:off x="6868766" y="3765111"/>
            <a:ext cx="658368" cy="477012"/>
          </a:xfrm>
          <a:prstGeom prst="rect">
            <a:avLst/>
          </a:prstGeom>
        </p:spPr>
      </p:pic>
    </p:spTree>
    <p:extLst>
      <p:ext uri="{BB962C8B-B14F-4D97-AF65-F5344CB8AC3E}">
        <p14:creationId xmlns:p14="http://schemas.microsoft.com/office/powerpoint/2010/main" val="1648308983"/>
      </p:ext>
    </p:extLst>
  </p:cSld>
  <p:clrMapOvr>
    <a:masterClrMapping/>
  </p:clrMapOvr>
  <p:transition xmlns:p14="http://schemas.microsoft.com/office/powerpoint/2010/mai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graphicFrame>
        <p:nvGraphicFramePr>
          <p:cNvPr id="8" name="Content Placeholder 4"/>
          <p:cNvGraphicFramePr>
            <a:graphicFrameLocks/>
          </p:cNvGraphicFramePr>
          <p:nvPr>
            <p:extLst>
              <p:ext uri="{D42A27DB-BD31-4B8C-83A1-F6EECF244321}">
                <p14:modId xmlns:p14="http://schemas.microsoft.com/office/powerpoint/2010/main" val="1903011262"/>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35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12" name="Picture 11"/>
          <p:cNvPicPr>
            <a:picLocks noChangeAspect="1"/>
          </p:cNvPicPr>
          <p:nvPr/>
        </p:nvPicPr>
        <p:blipFill>
          <a:blip r:embed="rId2"/>
          <a:stretch>
            <a:fillRect/>
          </a:stretch>
        </p:blipFill>
        <p:spPr>
          <a:xfrm>
            <a:off x="1306413" y="1235850"/>
            <a:ext cx="3175200" cy="145260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WAN Ports</a:t>
            </a:r>
          </a:p>
          <a:p>
            <a:pPr marL="343047" indent="-343047" defTabSz="914417">
              <a:spcBef>
                <a:spcPct val="20000"/>
              </a:spcBef>
              <a:buClr>
                <a:schemeClr val="accent6"/>
              </a:buClr>
              <a:buFont typeface="+mj-ea"/>
              <a:buAutoNum type="circleNumDbPlain"/>
            </a:pPr>
            <a:r>
              <a:rPr lang="en-US" sz="1000" dirty="0"/>
              <a:t>1x GE DMZ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7x GE </a:t>
            </a:r>
            <a:r>
              <a:rPr lang="en-US" sz="1000" dirty="0" smtClean="0"/>
              <a:t>RJ45 Ports</a:t>
            </a:r>
          </a:p>
          <a:p>
            <a:pPr marL="343047" indent="-343047" defTabSz="914417">
              <a:spcBef>
                <a:spcPct val="20000"/>
              </a:spcBef>
              <a:buClr>
                <a:schemeClr val="accent6"/>
              </a:buClr>
              <a:buFont typeface="+mj-ea"/>
              <a:buAutoNum type="circleNumDbPlain"/>
            </a:pPr>
            <a:r>
              <a:rPr lang="en-US" sz="1000" dirty="0" smtClean="0"/>
              <a:t>Internal 3G/4G Modem</a:t>
            </a:r>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a:p>
            <a:pPr defTabSz="914417">
              <a:spcBef>
                <a:spcPct val="20000"/>
              </a:spcBef>
              <a:buClr>
                <a:schemeClr val="accent6"/>
              </a:buClr>
            </a:pPr>
            <a:endParaRPr lang="en-US" sz="1000" dirty="0"/>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3479" y="2297091"/>
            <a:ext cx="372259" cy="547200"/>
          </a:xfrm>
          <a:prstGeom prst="rect">
            <a:avLst/>
          </a:prstGeom>
        </p:spPr>
      </p:pic>
      <p:pic>
        <p:nvPicPr>
          <p:cNvPr id="14" name="Picture 13"/>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cxnSp>
        <p:nvCxnSpPr>
          <p:cNvPr id="15" name="Straight Connector 14"/>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6" name="Picture 15" descr="WiFi-a-b-g-n.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88406" y="2297091"/>
            <a:ext cx="371646" cy="547200"/>
          </a:xfrm>
          <a:prstGeom prst="rect">
            <a:avLst/>
          </a:prstGeom>
        </p:spPr>
      </p:pic>
      <p:pic>
        <p:nvPicPr>
          <p:cNvPr id="2" name="Picture 1" descr="Interface-3G4G.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65738" y="2297091"/>
            <a:ext cx="371646" cy="547200"/>
          </a:xfrm>
          <a:prstGeom prst="rect">
            <a:avLst/>
          </a:prstGeom>
        </p:spPr>
      </p:pic>
      <p:sp>
        <p:nvSpPr>
          <p:cNvPr id="19" name="Oval 18"/>
          <p:cNvSpPr/>
          <p:nvPr/>
        </p:nvSpPr>
        <p:spPr bwMode="auto">
          <a:xfrm>
            <a:off x="3559887"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23527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258182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302112" y="201293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302112" y="221844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663776619"/>
      </p:ext>
    </p:extLst>
  </p:cSld>
  <p:clrMapOvr>
    <a:masterClrMapping/>
  </p:clrMapOvr>
  <p:transition xmlns:p14="http://schemas.microsoft.com/office/powerpoint/2010/main" spd="slow">
    <p:wip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1792362943"/>
              </p:ext>
            </p:extLst>
          </p:nvPr>
        </p:nvGraphicFramePr>
        <p:xfrm>
          <a:off x="252001" y="1080000"/>
          <a:ext cx="8640001" cy="1321476"/>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FWN-1000B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FWN-3000B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059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60-200 Mbps*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500 Mbps – 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1–3 Gbps*</a:t>
                      </a:r>
                      <a:endParaRPr lang="en-US" sz="1000" dirty="0">
                        <a:latin typeface="Arial"/>
                        <a:cs typeface="Arial"/>
                      </a:endParaRPr>
                    </a:p>
                  </a:txBody>
                  <a:tcPr marT="81000" marB="81000">
                    <a:solidFill>
                      <a:srgbClr val="C9C9C9"/>
                    </a:solidFill>
                  </a:tcPr>
                </a:tc>
              </a:tr>
              <a:tr h="310590">
                <a:tc>
                  <a:txBody>
                    <a:bodyPr/>
                    <a:lstStyle/>
                    <a:p>
                      <a:r>
                        <a:rPr lang="en-US" sz="1000" b="1" dirty="0" smtClean="0">
                          <a:solidFill>
                            <a:srgbClr val="FFFFFF"/>
                          </a:solidFill>
                          <a:latin typeface="Arial"/>
                          <a:cs typeface="Arial"/>
                        </a:rPr>
                        <a:t>Max. WAN Links</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25</a:t>
                      </a:r>
                      <a:endParaRPr lang="en-US" sz="1000" dirty="0">
                        <a:latin typeface="Arial"/>
                        <a:cs typeface="Arial"/>
                      </a:endParaRPr>
                    </a:p>
                  </a:txBody>
                  <a:tcPr marT="81000" marB="81000">
                    <a:solidFill>
                      <a:schemeClr val="accent4">
                        <a:lumMod val="20000"/>
                        <a:lumOff val="80000"/>
                      </a:schemeClr>
                    </a:solidFill>
                  </a:tcPr>
                </a:tc>
                <a:tc>
                  <a:txBody>
                    <a:bodyPr/>
                    <a:lstStyle/>
                    <a:p>
                      <a:pPr algn="ctr"/>
                      <a:r>
                        <a:rPr lang="en-US" sz="1000" dirty="0" smtClean="0">
                          <a:latin typeface="Arial"/>
                          <a:cs typeface="Arial"/>
                        </a:rPr>
                        <a:t>50</a:t>
                      </a:r>
                      <a:endParaRPr lang="en-US" sz="1000" dirty="0">
                        <a:latin typeface="Arial"/>
                        <a:cs typeface="Arial"/>
                      </a:endParaRPr>
                    </a:p>
                  </a:txBody>
                  <a:tcPr marT="81000" marB="81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a:t>
                      </a:r>
                    </a:p>
                  </a:txBody>
                  <a:tcPr marT="81000" marB="81000">
                    <a:solidFill>
                      <a:schemeClr val="accent4">
                        <a:lumMod val="20000"/>
                        <a:lumOff val="80000"/>
                      </a:schemeClr>
                    </a:solidFill>
                  </a:tcPr>
                </a:tc>
              </a:tr>
              <a:tr h="459180">
                <a:tc>
                  <a:txBody>
                    <a:bodyPr/>
                    <a:lstStyle/>
                    <a:p>
                      <a:r>
                        <a:rPr lang="en-US" sz="1000" b="1" dirty="0" smtClean="0">
                          <a:solidFill>
                            <a:srgbClr val="FFFFFF"/>
                          </a:solidFill>
                          <a:latin typeface="Arial"/>
                          <a:cs typeface="Arial"/>
                        </a:rPr>
                        <a:t>Network</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Arial"/>
                          <a:cs typeface="Arial"/>
                        </a:rPr>
                        <a:t>5x GE </a:t>
                      </a:r>
                      <a:r>
                        <a:rPr lang="en-US" sz="1000" dirty="0" smtClean="0">
                          <a:latin typeface="+mn-lt"/>
                          <a:cs typeface="Arial"/>
                        </a:rPr>
                        <a:t>RJ45</a:t>
                      </a:r>
                      <a:endParaRPr lang="en-US" sz="1000" dirty="0" smtClean="0">
                        <a:latin typeface="Arial"/>
                        <a:cs typeface="Arial"/>
                      </a:endParaRPr>
                    </a:p>
                  </a:txBody>
                  <a:tcPr marT="81000" marB="81000">
                    <a:solidFill>
                      <a:srgbClr val="C9C9C9"/>
                    </a:solidFill>
                  </a:tcPr>
                </a:tc>
                <a:tc>
                  <a:txBody>
                    <a:bodyPr/>
                    <a:lstStyle/>
                    <a:p>
                      <a:pPr algn="ctr"/>
                      <a:r>
                        <a:rPr lang="en-US" sz="1000" dirty="0" smtClean="0">
                          <a:latin typeface="Arial"/>
                          <a:cs typeface="Arial"/>
                        </a:rPr>
                        <a:t>3x GE RJ45</a:t>
                      </a:r>
                      <a:r>
                        <a:rPr lang="en-US" sz="1000" baseline="0" dirty="0" smtClean="0">
                          <a:latin typeface="Arial"/>
                          <a:cs typeface="Arial"/>
                        </a:rPr>
                        <a:t>, </a:t>
                      </a:r>
                      <a:r>
                        <a:rPr lang="en-US" sz="1000" dirty="0" smtClean="0">
                          <a:latin typeface="Arial"/>
                          <a:cs typeface="Arial"/>
                        </a:rPr>
                        <a:t>4x GE SFP</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a:t>
                      </a:r>
                      <a:r>
                        <a:rPr lang="en-US" sz="1000" baseline="0" dirty="0" smtClean="0">
                          <a:latin typeface="Arial"/>
                          <a:cs typeface="Arial"/>
                        </a:rPr>
                        <a:t> 10GE SFP+, </a:t>
                      </a:r>
                      <a:r>
                        <a:rPr lang="en-US" sz="1000" dirty="0" smtClean="0">
                          <a:latin typeface="Arial"/>
                          <a:cs typeface="Arial"/>
                        </a:rPr>
                        <a:t>8x GE RJ45 ,</a:t>
                      </a:r>
                      <a:r>
                        <a:rPr lang="en-US" sz="1000" baseline="0" dirty="0" smtClean="0">
                          <a:latin typeface="Arial"/>
                          <a:cs typeface="Arial"/>
                        </a:rPr>
                        <a:t> </a:t>
                      </a:r>
                      <a:r>
                        <a:rPr lang="en-US" sz="1000" dirty="0" smtClean="0">
                          <a:latin typeface="Arial"/>
                          <a:cs typeface="Arial"/>
                        </a:rPr>
                        <a:t>8x GE SFP</a:t>
                      </a:r>
                    </a:p>
                  </a:txBody>
                  <a:tcPr marT="81000" marB="81000">
                    <a:solidFill>
                      <a:srgbClr val="C9C9C9"/>
                    </a:solidFill>
                  </a:tcPr>
                </a:tc>
              </a:tr>
            </a:tbl>
          </a:graphicData>
        </a:graphic>
      </p:graphicFrame>
      <p:sp>
        <p:nvSpPr>
          <p:cNvPr id="4" name="TextBox 3"/>
          <p:cNvSpPr txBox="1"/>
          <p:nvPr/>
        </p:nvSpPr>
        <p:spPr>
          <a:xfrm>
            <a:off x="252001" y="4088132"/>
            <a:ext cx="8149755" cy="461665"/>
          </a:xfrm>
          <a:prstGeom prst="rect">
            <a:avLst/>
          </a:prstGeom>
          <a:noFill/>
        </p:spPr>
        <p:txBody>
          <a:bodyPr wrap="square" rtlCol="0">
            <a:spAutoFit/>
          </a:bodyPr>
          <a:lstStyle/>
          <a:p>
            <a:r>
              <a:rPr lang="en-US" sz="800" dirty="0" smtClean="0"/>
              <a:t>* Throughputs </a:t>
            </a:r>
            <a:r>
              <a:rPr lang="en-US" sz="800" dirty="0"/>
              <a:t>based on license(s) selected</a:t>
            </a:r>
            <a:r>
              <a:rPr lang="en-US" sz="800" dirty="0" smtClean="0"/>
              <a:t>.</a:t>
            </a:r>
          </a:p>
          <a:p>
            <a:r>
              <a:rPr lang="en-US" sz="800" dirty="0" smtClean="0"/>
              <a:t>*</a:t>
            </a:r>
            <a:r>
              <a:rPr lang="en-US" sz="800" dirty="0"/>
              <a:t>* Actual performance values may vary depending on system configuration and network traffic. Performance metrics were observed using a Dell PowerEdge R730 server (2x Intel Xeon E5-2630v3 2.4 GHz 20 MB Cache) running VMware ESXi 5.5 with 2 GB of </a:t>
            </a:r>
            <a:r>
              <a:rPr lang="en-US" sz="800" dirty="0" err="1"/>
              <a:t>vRAM</a:t>
            </a:r>
            <a:r>
              <a:rPr lang="en-US" sz="800" dirty="0"/>
              <a:t> assigned to the 2 </a:t>
            </a:r>
            <a:r>
              <a:rPr lang="en-US" sz="800" dirty="0" err="1"/>
              <a:t>vCPU</a:t>
            </a:r>
            <a:r>
              <a:rPr lang="en-US" sz="800" dirty="0"/>
              <a:t> and 4 </a:t>
            </a:r>
            <a:r>
              <a:rPr lang="en-US" sz="800" dirty="0" err="1"/>
              <a:t>vCPU</a:t>
            </a:r>
            <a:r>
              <a:rPr lang="en-US" sz="800" dirty="0"/>
              <a:t> FortiWAN Virtual Appliances. </a:t>
            </a:r>
          </a:p>
        </p:txBody>
      </p:sp>
      <p:graphicFrame>
        <p:nvGraphicFramePr>
          <p:cNvPr id="6" name="Group 51"/>
          <p:cNvGraphicFramePr>
            <a:graphicFrameLocks noGrp="1"/>
          </p:cNvGraphicFramePr>
          <p:nvPr>
            <p:extLst>
              <p:ext uri="{D42A27DB-BD31-4B8C-83A1-F6EECF244321}">
                <p14:modId xmlns:p14="http://schemas.microsoft.com/office/powerpoint/2010/main" val="3338496806"/>
              </p:ext>
            </p:extLst>
          </p:nvPr>
        </p:nvGraphicFramePr>
        <p:xfrm>
          <a:off x="258299" y="2570696"/>
          <a:ext cx="8640001" cy="854676"/>
        </p:xfrm>
        <a:graphic>
          <a:graphicData uri="http://schemas.openxmlformats.org/drawingml/2006/table">
            <a:tbl>
              <a:tblPr firstRow="1" bandRow="1">
                <a:effectLst/>
                <a:tableStyleId>{073A0DAA-6AF3-43AB-8588-CEC1D06C72B9}</a:tableStyleId>
              </a:tblPr>
              <a:tblGrid>
                <a:gridCol w="2483919"/>
                <a:gridCol w="3078041"/>
                <a:gridCol w="307804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FortiWAN-VM</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smtClean="0">
                          <a:ln>
                            <a:noFill/>
                          </a:ln>
                          <a:effectLst/>
                          <a:latin typeface="Arial"/>
                          <a:cs typeface="Arial"/>
                        </a:rPr>
                        <a:t>FWN-VM02**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059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mn-lt"/>
                          <a:cs typeface="Arial"/>
                        </a:rPr>
                        <a:t>2 Gbps</a:t>
                      </a:r>
                      <a:endParaRPr lang="en-US" sz="1000" dirty="0">
                        <a:latin typeface="+mn-lt"/>
                        <a:cs typeface="Arial"/>
                      </a:endParaRPr>
                    </a:p>
                  </a:txBody>
                  <a:tcPr marT="81000" marB="81000">
                    <a:solidFill>
                      <a:srgbClr val="C9C9C9"/>
                    </a:solidFill>
                  </a:tcPr>
                </a:tc>
              </a:tr>
              <a:tr h="310590">
                <a:tc>
                  <a:txBody>
                    <a:bodyPr/>
                    <a:lstStyle/>
                    <a:p>
                      <a:r>
                        <a:rPr lang="en-US" sz="1000" b="1" dirty="0" smtClean="0">
                          <a:solidFill>
                            <a:srgbClr val="FFFFFF"/>
                          </a:solidFill>
                          <a:latin typeface="+mn-lt"/>
                          <a:cs typeface="Arial"/>
                        </a:rPr>
                        <a:t>Network</a:t>
                      </a:r>
                      <a:r>
                        <a:rPr lang="en-US" sz="1000" b="1" baseline="0" dirty="0" smtClean="0">
                          <a:solidFill>
                            <a:srgbClr val="FFFFFF"/>
                          </a:solidFill>
                          <a:latin typeface="+mn-lt"/>
                          <a:cs typeface="Arial"/>
                        </a:rPr>
                        <a:t> </a:t>
                      </a:r>
                      <a:r>
                        <a:rPr lang="en-US" sz="1000" b="1" dirty="0" smtClean="0">
                          <a:solidFill>
                            <a:srgbClr val="FFFFFF"/>
                          </a:solidFill>
                          <a:latin typeface="+mn-lt"/>
                          <a:cs typeface="Arial"/>
                        </a:rPr>
                        <a:t>Interfaces</a:t>
                      </a:r>
                      <a:endParaRPr lang="en-US" sz="1000" b="1" dirty="0">
                        <a:solidFill>
                          <a:srgbClr val="FFFFFF"/>
                        </a:solidFill>
                        <a:latin typeface="+mn-lt"/>
                        <a:cs typeface="Arial"/>
                      </a:endParaRPr>
                    </a:p>
                  </a:txBody>
                  <a:tcPr marT="81000" marB="81000">
                    <a:solidFill>
                      <a:schemeClr val="accent4"/>
                    </a:solidFill>
                  </a:tcPr>
                </a:tc>
                <a:tc gridSpan="2">
                  <a:txBody>
                    <a:bodyPr/>
                    <a:lstStyle/>
                    <a:p>
                      <a:pPr algn="ctr"/>
                      <a:r>
                        <a:rPr lang="en-US" sz="1000" dirty="0" smtClean="0">
                          <a:latin typeface="+mn-lt"/>
                          <a:cs typeface="Arial"/>
                        </a:rPr>
                        <a:t>Up to 10x GE / 10 GE </a:t>
                      </a:r>
                      <a:r>
                        <a:rPr lang="en-US" sz="1000" dirty="0" err="1" smtClean="0">
                          <a:latin typeface="+mn-lt"/>
                          <a:cs typeface="Arial"/>
                        </a:rPr>
                        <a:t>vNICs</a:t>
                      </a:r>
                      <a:r>
                        <a:rPr lang="en-US" sz="1000" dirty="0" smtClean="0">
                          <a:latin typeface="+mn-lt"/>
                          <a:cs typeface="Arial"/>
                        </a:rPr>
                        <a:t> (1 reserved for HA) </a:t>
                      </a:r>
                    </a:p>
                  </a:txBody>
                  <a:tcPr marT="81000" marB="81000">
                    <a:solidFill>
                      <a:schemeClr val="accent4">
                        <a:lumMod val="20000"/>
                        <a:lumOff val="80000"/>
                      </a:schemeClr>
                    </a:solidFill>
                  </a:tcPr>
                </a:tc>
                <a:tc hMerge="1">
                  <a:txBody>
                    <a:bodyPr/>
                    <a:lstStyle/>
                    <a:p>
                      <a:pPr algn="ctr"/>
                      <a:endParaRPr lang="en-US" sz="1300" dirty="0">
                        <a:latin typeface="Arial"/>
                        <a:cs typeface="Arial"/>
                      </a:endParaRPr>
                    </a:p>
                  </a:txBody>
                  <a:tcPr marT="108000" marB="108000">
                    <a:solidFill>
                      <a:schemeClr val="accent4">
                        <a:lumMod val="20000"/>
                        <a:lumOff val="80000"/>
                      </a:schemeClr>
                    </a:solidFill>
                  </a:tcPr>
                </a:tc>
              </a:tr>
            </a:tbl>
          </a:graphicData>
        </a:graphic>
      </p:graphicFrame>
    </p:spTree>
    <p:extLst>
      <p:ext uri="{BB962C8B-B14F-4D97-AF65-F5344CB8AC3E}">
        <p14:creationId xmlns:p14="http://schemas.microsoft.com/office/powerpoint/2010/main" val="1424087418"/>
      </p:ext>
    </p:extLst>
  </p:cSld>
  <p:clrMapOvr>
    <a:masterClrMapping/>
  </p:clrMapOvr>
  <p:transition xmlns:p14="http://schemas.microsoft.com/office/powerpoint/2010/main" spd="slow">
    <p:wipe/>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FortiCache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5" y="2136851"/>
            <a:ext cx="585216" cy="585216"/>
          </a:xfrm>
          <a:prstGeom prst="rect">
            <a:avLst/>
          </a:prstGeom>
        </p:spPr>
      </p:pic>
    </p:spTree>
    <p:extLst>
      <p:ext uri="{BB962C8B-B14F-4D97-AF65-F5344CB8AC3E}">
        <p14:creationId xmlns:p14="http://schemas.microsoft.com/office/powerpoint/2010/main" val="86088956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779296576"/>
              </p:ext>
            </p:extLst>
          </p:nvPr>
        </p:nvGraphicFramePr>
        <p:xfrm>
          <a:off x="448252" y="2069364"/>
          <a:ext cx="3650536" cy="2430929"/>
        </p:xfrm>
        <a:graphic>
          <a:graphicData uri="http://schemas.openxmlformats.org/drawingml/2006/table">
            <a:tbl>
              <a:tblPr bandRow="1">
                <a:tableStyleId>{073A0DAA-6AF3-43AB-8588-CEC1D06C72B9}</a:tableStyleId>
              </a:tblPr>
              <a:tblGrid>
                <a:gridCol w="3650536"/>
              </a:tblGrid>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b="0" u="none" strike="noStrike" kern="1200" cap="none" spc="0" normalizeH="0" baseline="0" noProof="0" dirty="0" smtClean="0">
                          <a:ln>
                            <a:noFill/>
                          </a:ln>
                          <a:effectLst/>
                          <a:uLnTx/>
                          <a:uFillTx/>
                        </a:rPr>
                        <a:t>FortiGuard Web Filtering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Video Caching</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Supports seek forwards and backwards in video, </a:t>
                      </a:r>
                      <a:r>
                        <a:rPr kumimoji="0" lang="en-GB" sz="900" u="none" strike="noStrike" kern="1200" cap="none" spc="0" normalizeH="0" baseline="0" noProof="0" dirty="0" err="1" smtClean="0">
                          <a:ln>
                            <a:noFill/>
                          </a:ln>
                          <a:effectLst/>
                          <a:uLnTx/>
                          <a:uFillTx/>
                        </a:rPr>
                        <a:t>detectd</a:t>
                      </a:r>
                      <a:r>
                        <a:rPr kumimoji="0" lang="en-GB" sz="900" u="none" strike="noStrike" kern="1200" cap="none" spc="0" normalizeH="0" baseline="0" noProof="0" dirty="0" smtClean="0">
                          <a:ln>
                            <a:noFill/>
                          </a:ln>
                          <a:effectLst/>
                          <a:uLnTx/>
                          <a:uFillTx/>
                        </a:rPr>
                        <a:t> preceding adverts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Interoperates with FortiGate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4631925" y="1897006"/>
            <a:ext cx="4097655" cy="2857500"/>
          </a:xfrm>
          <a:prstGeom prst="rect">
            <a:avLst/>
          </a:prstGeom>
          <a:noFill/>
          <a:ln w="9525">
            <a:noFill/>
            <a:miter lim="800000"/>
            <a:headEnd/>
            <a:tailEnd/>
          </a:ln>
          <a:effectLst/>
        </p:spPr>
      </p:pic>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Reduce the cost and impact of downloaded content, while increasing </a:t>
            </a:r>
            <a:r>
              <a:rPr lang="en-US" sz="1800" b="1" dirty="0" smtClean="0">
                <a:solidFill>
                  <a:schemeClr val="bg1"/>
                </a:solidFill>
                <a:cs typeface="Arial Narrow"/>
              </a:rPr>
              <a:t>performance </a:t>
            </a:r>
            <a:r>
              <a:rPr lang="en-US" sz="1800" b="1" dirty="0">
                <a:solidFill>
                  <a:schemeClr val="bg1"/>
                </a:solidFill>
                <a:cs typeface="Arial Narrow"/>
              </a:rPr>
              <a:t>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111700"/>
            <a:ext cx="585216" cy="585216"/>
          </a:xfrm>
          <a:prstGeom prst="rect">
            <a:avLst/>
          </a:prstGeom>
        </p:spPr>
      </p:pic>
    </p:spTree>
    <p:extLst>
      <p:ext uri="{BB962C8B-B14F-4D97-AF65-F5344CB8AC3E}">
        <p14:creationId xmlns:p14="http://schemas.microsoft.com/office/powerpoint/2010/main" val="371230695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147968972"/>
              </p:ext>
            </p:extLst>
          </p:nvPr>
        </p:nvGraphicFramePr>
        <p:xfrm>
          <a:off x="252001" y="1080000"/>
          <a:ext cx="8640001" cy="1372040"/>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FCH-3000C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80Mbps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800 Mbps</a:t>
                      </a:r>
                      <a:endParaRPr lang="en-US" sz="1000" dirty="0">
                        <a:latin typeface="Arial"/>
                        <a:cs typeface="Arial"/>
                      </a:endParaRPr>
                    </a:p>
                  </a:txBody>
                  <a:tcPr marT="34290" marB="34290" anchor="ctr">
                    <a:solidFill>
                      <a:schemeClr val="accent4">
                        <a:lumMod val="40000"/>
                        <a:lumOff val="60000"/>
                      </a:schemeClr>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4x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2x GE bypass</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1 TB </a:t>
                      </a:r>
                      <a:br>
                        <a:rPr lang="en-US" sz="1000" baseline="0" dirty="0" smtClean="0">
                          <a:latin typeface="Arial"/>
                          <a:cs typeface="Arial"/>
                        </a:rPr>
                      </a:br>
                      <a:r>
                        <a:rPr lang="en-US" sz="1000" baseline="0" dirty="0" smtClean="0">
                          <a:latin typeface="Arial"/>
                          <a:cs typeface="Arial"/>
                        </a:rPr>
                        <a:t>(6 TB Max)</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2 TB </a:t>
                      </a:r>
                      <a:br>
                        <a:rPr lang="en-US" sz="1000" baseline="0" dirty="0" smtClean="0">
                          <a:latin typeface="Arial"/>
                          <a:cs typeface="Arial"/>
                        </a:rPr>
                      </a:br>
                      <a:r>
                        <a:rPr lang="en-US" sz="1000" baseline="0" dirty="0" smtClean="0">
                          <a:latin typeface="Arial"/>
                          <a:cs typeface="Arial"/>
                        </a:rPr>
                        <a:t>(16 TB Max)</a:t>
                      </a:r>
                      <a:endParaRPr lang="en-US" sz="1000" dirty="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969608368"/>
      </p:ext>
    </p:extLst>
  </p:cSld>
  <p:clrMapOvr>
    <a:masterClrMapping/>
  </p:clrMapOvr>
  <p:transition xmlns:p14="http://schemas.microsoft.com/office/powerpoint/2010/main" spd="slow">
    <p:wipe/>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2" y="2010860"/>
            <a:ext cx="7230055" cy="823819"/>
          </a:xfrm>
        </p:spPr>
        <p:txBody>
          <a:bodyPr anchor="ctr"/>
          <a:lstStyle/>
          <a:p>
            <a:pPr marL="0" indent="0" algn="ctr">
              <a:buNone/>
            </a:pPr>
            <a:r>
              <a:rPr lang="en-US" sz="3600" b="1" dirty="0" smtClean="0">
                <a:solidFill>
                  <a:srgbClr val="FFFFFF"/>
                </a:solidFill>
              </a:rPr>
              <a:t>FortiRecorder &amp; FortiCamera</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363" y="2154911"/>
            <a:ext cx="561940" cy="561940"/>
          </a:xfrm>
          <a:prstGeom prst="rect">
            <a:avLst/>
          </a:prstGeom>
        </p:spPr>
      </p:pic>
    </p:spTree>
    <p:extLst>
      <p:ext uri="{BB962C8B-B14F-4D97-AF65-F5344CB8AC3E}">
        <p14:creationId xmlns:p14="http://schemas.microsoft.com/office/powerpoint/2010/main" val="26865992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Network-based Video Security that </a:t>
            </a:r>
            <a:r>
              <a:rPr lang="en-US" sz="1800" b="1" dirty="0" smtClean="0">
                <a:solidFill>
                  <a:schemeClr val="bg1"/>
                </a:solidFill>
                <a:cs typeface="Arial Narrow"/>
              </a:rPr>
              <a:t>simplify </a:t>
            </a:r>
            <a:r>
              <a:rPr lang="en-US" sz="1800" b="1" dirty="0">
                <a:solidFill>
                  <a:schemeClr val="bg1"/>
                </a:solidFill>
                <a:cs typeface="Arial Narrow"/>
              </a:rPr>
              <a:t>surveillance while streamlining the user </a:t>
            </a:r>
            <a:r>
              <a:rPr lang="en-US" sz="1800" b="1" dirty="0" smtClean="0">
                <a:solidFill>
                  <a:schemeClr val="bg1"/>
                </a:solidFill>
                <a:cs typeface="Arial Narrow"/>
              </a:rPr>
              <a:t>experience.</a:t>
            </a:r>
            <a:endParaRPr lang="en-US" sz="1800" b="1" dirty="0">
              <a:solidFill>
                <a:schemeClr val="bg1"/>
              </a:solidFill>
              <a:cs typeface="Arial Narrow"/>
            </a:endParaRPr>
          </a:p>
        </p:txBody>
      </p:sp>
      <p:sp>
        <p:nvSpPr>
          <p:cNvPr id="2" name="Rectangle 1"/>
          <p:cNvSpPr/>
          <p:nvPr/>
        </p:nvSpPr>
        <p:spPr>
          <a:xfrm>
            <a:off x="441933" y="1765838"/>
            <a:ext cx="4320000" cy="2880788"/>
          </a:xfrm>
          <a:prstGeom prst="rect">
            <a:avLst/>
          </a:prstGeom>
        </p:spPr>
        <p:txBody>
          <a:bodyPr wrap="square">
            <a:spAutoFit/>
          </a:bodyPr>
          <a:lstStyle/>
          <a:p>
            <a:pPr marL="285750" indent="-176400">
              <a:spcBef>
                <a:spcPts val="984"/>
              </a:spcBef>
              <a:buClr>
                <a:schemeClr val="accent6"/>
              </a:buClr>
              <a:buFont typeface="Wingdings" charset="2"/>
              <a:buChar char="§"/>
            </a:pPr>
            <a:r>
              <a:rPr lang="en-US" sz="1200" dirty="0"/>
              <a:t>Capture continuous or motion-based recording (or both)</a:t>
            </a:r>
          </a:p>
          <a:p>
            <a:pPr marL="285750" indent="-176400">
              <a:spcBef>
                <a:spcPts val="984"/>
              </a:spcBef>
              <a:buClr>
                <a:schemeClr val="accent6"/>
              </a:buClr>
              <a:buFont typeface="Wingdings" charset="2"/>
              <a:buChar char="§"/>
            </a:pPr>
            <a:r>
              <a:rPr lang="en-US" sz="1200" dirty="0"/>
              <a:t>Alarms and snapshot notifications keep you aware of what’s going on</a:t>
            </a:r>
          </a:p>
          <a:p>
            <a:pPr marL="285750" indent="-176400">
              <a:spcBef>
                <a:spcPts val="984"/>
              </a:spcBef>
              <a:buClr>
                <a:schemeClr val="accent6"/>
              </a:buClr>
              <a:buFont typeface="Wingdings" charset="2"/>
              <a:buChar char="§"/>
            </a:pPr>
            <a:r>
              <a:rPr lang="en-US" sz="1200" dirty="0"/>
              <a:t>An event timeline lets you find and review motion events quickly and easily</a:t>
            </a:r>
          </a:p>
          <a:p>
            <a:pPr marL="285750" indent="-176400">
              <a:spcBef>
                <a:spcPts val="984"/>
              </a:spcBef>
              <a:buClr>
                <a:schemeClr val="accent6"/>
              </a:buClr>
              <a:buFont typeface="Wingdings" charset="2"/>
              <a:buChar char="§"/>
            </a:pPr>
            <a:r>
              <a:rPr lang="en-US" sz="1200" dirty="0"/>
              <a:t>IOS and Android apps for mobile camera access</a:t>
            </a:r>
          </a:p>
          <a:p>
            <a:pPr marL="285750" indent="-176400">
              <a:spcBef>
                <a:spcPts val="984"/>
              </a:spcBef>
              <a:buClr>
                <a:schemeClr val="accent6"/>
              </a:buClr>
              <a:buFont typeface="Wingdings" charset="2"/>
              <a:buChar char="§"/>
            </a:pPr>
            <a:r>
              <a:rPr lang="en-US" sz="1200" dirty="0"/>
              <a:t>Cameras use Power over Ethernet (PoE) for easy installation</a:t>
            </a:r>
          </a:p>
          <a:p>
            <a:pPr marL="285750" indent="-176400">
              <a:spcBef>
                <a:spcPts val="984"/>
              </a:spcBef>
              <a:buClr>
                <a:schemeClr val="accent6"/>
              </a:buClr>
              <a:buFont typeface="Wingdings" charset="2"/>
              <a:buChar char="§"/>
            </a:pPr>
            <a:r>
              <a:rPr lang="en-US" sz="1200" dirty="0"/>
              <a:t>Web-based interface with no need for dedicated client</a:t>
            </a:r>
          </a:p>
          <a:p>
            <a:pPr marL="285750" indent="-176400">
              <a:spcBef>
                <a:spcPts val="984"/>
              </a:spcBef>
              <a:buClr>
                <a:schemeClr val="accent6"/>
              </a:buClr>
              <a:buFont typeface="Wingdings" charset="2"/>
              <a:buChar char="§"/>
            </a:pPr>
            <a:r>
              <a:rPr lang="en-US" sz="1200" dirty="0"/>
              <a:t>Video Management System for Windows (FortiRecorder Central</a:t>
            </a:r>
            <a:r>
              <a:rPr lang="en-US" sz="1200" dirty="0" smtClean="0"/>
              <a:t>)</a:t>
            </a:r>
            <a:endParaRPr lang="en-US" sz="1200" dirty="0"/>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16284"/>
            <a:ext cx="561940" cy="561940"/>
          </a:xfrm>
          <a:prstGeom prst="rect">
            <a:avLst/>
          </a:prstGeom>
        </p:spPr>
      </p:pic>
      <p:pic>
        <p:nvPicPr>
          <p:cNvPr id="3" name="Picture 2"/>
          <p:cNvPicPr>
            <a:picLocks noChangeAspect="1"/>
          </p:cNvPicPr>
          <p:nvPr/>
        </p:nvPicPr>
        <p:blipFill>
          <a:blip r:embed="rId4"/>
          <a:stretch>
            <a:fillRect/>
          </a:stretch>
        </p:blipFill>
        <p:spPr>
          <a:xfrm>
            <a:off x="5391800" y="2120523"/>
            <a:ext cx="3368040" cy="2072640"/>
          </a:xfrm>
          <a:prstGeom prst="rect">
            <a:avLst/>
          </a:prstGeom>
        </p:spPr>
      </p:pic>
    </p:spTree>
    <p:extLst>
      <p:ext uri="{BB962C8B-B14F-4D97-AF65-F5344CB8AC3E}">
        <p14:creationId xmlns:p14="http://schemas.microsoft.com/office/powerpoint/2010/main" val="189449268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819927800"/>
              </p:ext>
            </p:extLst>
          </p:nvPr>
        </p:nvGraphicFramePr>
        <p:xfrm>
          <a:off x="252000" y="1080000"/>
          <a:ext cx="8640000" cy="156240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FRD-100D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FRD-200D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FRD-VM</a:t>
                      </a:r>
                    </a:p>
                  </a:txBody>
                  <a:tcPr marT="54000" marB="54000" anchor="ctr">
                    <a:solidFill>
                      <a:schemeClr val="accent4">
                        <a:lumMod val="50000"/>
                      </a:schemeClr>
                    </a:solidFill>
                  </a:tcPr>
                </a:tc>
              </a:tr>
              <a:tr h="233730">
                <a:tc>
                  <a:txBody>
                    <a:bodyPr/>
                    <a:lstStyle/>
                    <a:p>
                      <a:r>
                        <a:rPr lang="en-US" sz="1000" b="1" dirty="0" smtClean="0">
                          <a:solidFill>
                            <a:srgbClr val="FFFFFF"/>
                          </a:solidFill>
                        </a:rPr>
                        <a:t>Camera Capacity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16</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64</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1024</a:t>
                      </a:r>
                      <a:endParaRPr lang="en-US" sz="1000" b="0" i="0" dirty="0">
                        <a:solidFill>
                          <a:schemeClr val="tx1"/>
                        </a:solidFill>
                        <a:latin typeface="+mn-lt"/>
                      </a:endParaRPr>
                    </a:p>
                  </a:txBody>
                  <a:tcPr marT="54000" marB="54000" anchor="ctr">
                    <a:solidFill>
                      <a:schemeClr val="accent4">
                        <a:lumMod val="40000"/>
                        <a:lumOff val="60000"/>
                      </a:schemeClr>
                    </a:solidFill>
                  </a:tcPr>
                </a:tc>
              </a:tr>
              <a:tr h="233730">
                <a:tc>
                  <a:txBody>
                    <a:bodyPr/>
                    <a:lstStyle/>
                    <a:p>
                      <a:r>
                        <a:rPr lang="en-US" sz="1000" b="1" dirty="0" smtClean="0">
                          <a:solidFill>
                            <a:srgbClr val="FFFFFF"/>
                          </a:solidFill>
                        </a:rPr>
                        <a:t>Form Factor</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Desktop</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RU</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VM</a:t>
                      </a:r>
                      <a:endParaRPr lang="en-US" sz="1000" b="0" i="0" dirty="0" smtClean="0">
                        <a:solidFill>
                          <a:schemeClr val="tx1"/>
                        </a:solidFill>
                        <a:latin typeface="+mn-lt"/>
                      </a:endParaRPr>
                    </a:p>
                  </a:txBody>
                  <a:tcPr marT="54000" marB="54000" anchor="ctr">
                    <a:solidFill>
                      <a:srgbClr val="E4E4E4"/>
                    </a:solidFill>
                  </a:tcPr>
                </a:tc>
              </a:tr>
              <a:tr h="23373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3x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to 4 network cards supported</a:t>
                      </a:r>
                    </a:p>
                  </a:txBody>
                  <a:tcPr marT="54000" marB="54000" anchor="ctr">
                    <a:solidFill>
                      <a:srgbClr val="C9C9C9"/>
                    </a:solidFill>
                  </a:tcPr>
                </a:tc>
              </a:tr>
              <a:tr h="233730">
                <a:tc>
                  <a:txBody>
                    <a:bodyPr/>
                    <a:lstStyle/>
                    <a:p>
                      <a:r>
                        <a:rPr lang="en-US" sz="1000" b="1" dirty="0" smtClean="0">
                          <a:solidFill>
                            <a:srgbClr val="FFFFFF"/>
                          </a:solidFill>
                        </a:rPr>
                        <a:t>Storage</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Unrestricted</a:t>
                      </a:r>
                    </a:p>
                  </a:txBody>
                  <a:tcPr marT="54000" marB="54000" anchor="ctr">
                    <a:solidFill>
                      <a:srgbClr val="E4E4E4"/>
                    </a:solidFill>
                  </a:tcPr>
                </a:tc>
              </a:tr>
              <a:tr h="233730">
                <a:tc>
                  <a:txBody>
                    <a:bodyPr/>
                    <a:lstStyle/>
                    <a:p>
                      <a:r>
                        <a:rPr lang="en-US" sz="1000" b="1" dirty="0" smtClean="0">
                          <a:solidFill>
                            <a:srgbClr val="FFFFFF"/>
                          </a:solidFill>
                        </a:rPr>
                        <a:t>Management Tools</a:t>
                      </a:r>
                      <a:endParaRPr lang="en-US" sz="1000" b="1" dirty="0">
                        <a:solidFill>
                          <a:srgbClr val="FFFFFF"/>
                        </a:solidFill>
                      </a:endParaRPr>
                    </a:p>
                  </a:txBody>
                  <a:tcPr marT="54000" marB="54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FortiRecorder</a:t>
                      </a:r>
                      <a:r>
                        <a:rPr lang="en-US" sz="1000" b="0" i="0" baseline="0" dirty="0" smtClean="0">
                          <a:solidFill>
                            <a:schemeClr val="tx1"/>
                          </a:solidFill>
                          <a:latin typeface="+mn-lt"/>
                        </a:rPr>
                        <a:t> Mobile Apps (iOS, Android), FortiRecorder Central (Windows)</a:t>
                      </a:r>
                      <a:endParaRPr lang="en-US" sz="1000" b="0" i="0" dirty="0" smtClean="0">
                        <a:solidFill>
                          <a:schemeClr val="tx1"/>
                        </a:solidFill>
                        <a:latin typeface="+mn-lt"/>
                      </a:endParaRPr>
                    </a:p>
                  </a:txBody>
                  <a:tcPr marT="54000" marB="54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1805134266"/>
      </p:ext>
    </p:extLst>
  </p:cSld>
  <p:clrMapOvr>
    <a:masterClrMapping/>
  </p:clrMapOvr>
  <p:transition xmlns:p14="http://schemas.microsoft.com/office/powerpoint/2010/main">
    <p:wipe dir="r"/>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1402703117"/>
              </p:ext>
            </p:extLst>
          </p:nvPr>
        </p:nvGraphicFramePr>
        <p:xfrm>
          <a:off x="252001" y="1830739"/>
          <a:ext cx="8640001" cy="2781600"/>
        </p:xfrm>
        <a:graphic>
          <a:graphicData uri="http://schemas.openxmlformats.org/drawingml/2006/table">
            <a:tbl>
              <a:tblPr firstRow="1" firstCol="1" bandRow="1">
                <a:effectLst/>
                <a:tableStyleId>{073A0DAA-6AF3-43AB-8588-CEC1D06C72B9}</a:tableStyleId>
              </a:tblPr>
              <a:tblGrid>
                <a:gridCol w="1321921"/>
                <a:gridCol w="1463616"/>
                <a:gridCol w="1463616"/>
                <a:gridCol w="1463616"/>
                <a:gridCol w="1463616"/>
                <a:gridCol w="1463616"/>
              </a:tblGrid>
              <a:tr h="228299">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FCM-MB13</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FCM-20A</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FCM-CB20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FCM-OB20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FCM-AP214B-A</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Compact, friendly indoor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Weatherproof &amp; Vandal proof indoor/outdoor camera</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err="1" smtClean="0">
                          <a:solidFill>
                            <a:schemeClr val="tx1"/>
                          </a:solidFill>
                          <a:latin typeface="+mn-lt"/>
                        </a:rPr>
                        <a:t>Varifocal</a:t>
                      </a:r>
                      <a:r>
                        <a:rPr lang="en-US" sz="1000" b="0" i="0" dirty="0" smtClean="0">
                          <a:solidFill>
                            <a:schemeClr val="tx1"/>
                          </a:solidFill>
                          <a:latin typeface="+mn-lt"/>
                        </a:rPr>
                        <a:t> zoom lens, indoor/outdoor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Motorized autofocus wide angle zoom lens,</a:t>
                      </a:r>
                      <a:r>
                        <a:rPr lang="en-US" sz="1000" b="0" i="0" baseline="0" dirty="0" smtClean="0">
                          <a:solidFill>
                            <a:schemeClr val="tx1"/>
                          </a:solidFill>
                          <a:latin typeface="+mn-lt"/>
                        </a:rPr>
                        <a:t> </a:t>
                      </a:r>
                      <a:r>
                        <a:rPr lang="en-CA" sz="1000" dirty="0" smtClean="0"/>
                        <a:t>outdoor Camera</a:t>
                      </a:r>
                      <a:endParaRPr lang="en-US" sz="1000" b="0" i="0" dirty="0" smtClean="0">
                        <a:solidFill>
                          <a:schemeClr val="tx1"/>
                        </a:solidFill>
                        <a:latin typeface="+mn-lt"/>
                      </a:endParaRP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Indoor Fixed Dome IP Camera with</a:t>
                      </a:r>
                      <a:r>
                        <a:rPr lang="en-US" sz="1000" b="0" i="0" baseline="0" dirty="0" smtClean="0">
                          <a:solidFill>
                            <a:schemeClr val="tx1"/>
                          </a:solidFill>
                          <a:latin typeface="+mn-lt"/>
                        </a:rPr>
                        <a:t> </a:t>
                      </a:r>
                      <a:r>
                        <a:rPr lang="en-US" sz="1000" b="0" i="0" dirty="0" smtClean="0">
                          <a:solidFill>
                            <a:schemeClr val="tx1"/>
                          </a:solidFill>
                          <a:latin typeface="+mn-lt"/>
                        </a:rPr>
                        <a:t>built-in wireless AP</a:t>
                      </a:r>
                      <a:endParaRPr lang="en-US" sz="1000" b="0" i="0" dirty="0">
                        <a:solidFill>
                          <a:schemeClr val="tx1"/>
                        </a:solidFill>
                        <a:latin typeface="+mn-lt"/>
                      </a:endParaRP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1.3 Megapixel Mini Box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1.3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Bullet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Bullet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Indoor Fixed Dome IP Camera</a:t>
                      </a:r>
                      <a:endParaRPr lang="en-US" sz="1000" b="0" i="0" dirty="0" smtClean="0">
                        <a:solidFill>
                          <a:schemeClr val="tx1"/>
                        </a:solidFill>
                        <a:latin typeface="+mn-lt"/>
                      </a:endParaRP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Vandal Proof, IP67</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2.8 - 12mm </a:t>
                      </a:r>
                      <a:r>
                        <a:rPr lang="en-US" sz="1000" b="0" i="0" dirty="0" err="1" smtClean="0">
                          <a:solidFill>
                            <a:schemeClr val="tx1"/>
                          </a:solidFill>
                          <a:latin typeface="+mn-lt"/>
                        </a:rPr>
                        <a:t>varifocal</a:t>
                      </a:r>
                      <a:r>
                        <a:rPr lang="en-US" sz="1000" b="0" i="0" dirty="0" smtClean="0">
                          <a:solidFill>
                            <a:schemeClr val="tx1"/>
                          </a:solidFill>
                          <a:latin typeface="+mn-lt"/>
                        </a:rPr>
                        <a:t> lens, IP66</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 IP67</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LED Night Vision, PIR, Audio, DIDO</a:t>
                      </a:r>
                    </a:p>
                  </a:txBody>
                  <a:tcPr marT="54000" marB="54000" anchor="ctr">
                    <a:solidFill>
                      <a:srgbClr val="C9C9C9"/>
                    </a:solidFill>
                  </a:tcPr>
                </a:tc>
              </a:tr>
              <a:tr h="361912">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endParaRPr lang="en-US" sz="10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a:t>
                      </a:r>
                      <a:r>
                        <a:rPr kumimoji="0" lang="en-US" sz="1000" b="0" i="0" u="none" strike="noStrike" cap="none" normalizeH="0" baseline="0" dirty="0" smtClean="0">
                          <a:ln>
                            <a:noFill/>
                          </a:ln>
                          <a:solidFill>
                            <a:schemeClr val="dk1"/>
                          </a:solidFill>
                          <a:effectLst/>
                          <a:latin typeface="+mn-lt"/>
                        </a:rPr>
                        <a:t>802.3af or 802.3at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x GE RJ45, </a:t>
                      </a:r>
                      <a:r>
                        <a:rPr kumimoji="0" lang="da-DK" sz="1000" b="0" i="0" u="none" strike="noStrike" cap="none" normalizeH="0" baseline="0" dirty="0" smtClean="0">
                          <a:ln>
                            <a:noFill/>
                          </a:ln>
                          <a:solidFill>
                            <a:schemeClr val="dk1"/>
                          </a:solidFill>
                          <a:effectLst/>
                          <a:latin typeface="+mn-lt"/>
                        </a:rPr>
                        <a:t>802.3af PoE</a:t>
                      </a:r>
                      <a:endParaRPr kumimoji="0" lang="en-US" sz="1000" b="0" i="0" u="none" strike="noStrike" cap="none" normalizeH="0" baseline="0" dirty="0" smtClean="0">
                        <a:ln>
                          <a:noFill/>
                        </a:ln>
                        <a:solidFill>
                          <a:schemeClr val="dk1"/>
                        </a:solidFill>
                        <a:effectLst/>
                        <a:latin typeface="+mn-lt"/>
                      </a:endParaRPr>
                    </a:p>
                  </a:txBody>
                  <a:tcPr marT="54000" marB="54000" anchor="ctr">
                    <a:solidFill>
                      <a:srgbClr val="C9C9C9"/>
                    </a:solidFill>
                  </a:tcPr>
                </a:tc>
              </a:tr>
              <a:tr h="361912">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single radio (802.11 a/b/g/n, 2x2 MIMO)</a:t>
                      </a:r>
                    </a:p>
                  </a:txBody>
                  <a:tcPr marT="54000" marB="54000" anchor="ctr">
                    <a:solidFill>
                      <a:srgbClr val="C9C9C9"/>
                    </a:solidFill>
                  </a:tcPr>
                </a:tc>
              </a:tr>
            </a:tbl>
          </a:graphicData>
        </a:graphic>
      </p:graphicFrame>
      <p:pic>
        <p:nvPicPr>
          <p:cNvPr id="5" name="Picture 4"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77642" y="988614"/>
            <a:ext cx="666648" cy="808596"/>
          </a:xfrm>
          <a:prstGeom prst="rect">
            <a:avLst/>
          </a:prstGeom>
        </p:spPr>
      </p:pic>
      <p:pic>
        <p:nvPicPr>
          <p:cNvPr id="6" name="Picture 5"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51711" y="1095139"/>
            <a:ext cx="992528" cy="647219"/>
          </a:xfrm>
          <a:prstGeom prst="rect">
            <a:avLst/>
          </a:prstGeom>
        </p:spPr>
      </p:pic>
      <p:pic>
        <p:nvPicPr>
          <p:cNvPr id="7" name="Picture 6" descr="big-cam-prod-slide.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833321" y="1061679"/>
            <a:ext cx="917966" cy="735531"/>
          </a:xfrm>
          <a:prstGeom prst="rect">
            <a:avLst/>
          </a:prstGeom>
        </p:spPr>
      </p:pic>
      <p:pic>
        <p:nvPicPr>
          <p:cNvPr id="8" name="Picture 7" descr="big-cam-prod-slide.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23213" y="1095139"/>
            <a:ext cx="1003743" cy="669162"/>
          </a:xfrm>
          <a:prstGeom prst="rect">
            <a:avLst/>
          </a:prstGeom>
        </p:spPr>
      </p:pic>
      <p:pic>
        <p:nvPicPr>
          <p:cNvPr id="9" name="Picture 8" descr="big-cam-prod-slide.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790516" y="1125070"/>
            <a:ext cx="818446" cy="705669"/>
          </a:xfrm>
          <a:prstGeom prst="rect">
            <a:avLst/>
          </a:prstGeom>
        </p:spPr>
      </p:pic>
    </p:spTree>
    <p:extLst>
      <p:ext uri="{BB962C8B-B14F-4D97-AF65-F5344CB8AC3E}">
        <p14:creationId xmlns:p14="http://schemas.microsoft.com/office/powerpoint/2010/main" val="2320584060"/>
      </p:ext>
    </p:extLst>
  </p:cSld>
  <p:clrMapOvr>
    <a:masterClrMapping/>
  </p:clrMapOvr>
  <p:transition xmlns:p14="http://schemas.microsoft.com/office/powerpoint/2010/main">
    <p:wipe dir="r"/>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FortiBridge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552" y="2154161"/>
            <a:ext cx="581891" cy="585216"/>
          </a:xfrm>
          <a:prstGeom prst="rect">
            <a:avLst/>
          </a:prstGeom>
        </p:spPr>
      </p:pic>
    </p:spTree>
    <p:extLst>
      <p:ext uri="{BB962C8B-B14F-4D97-AF65-F5344CB8AC3E}">
        <p14:creationId xmlns:p14="http://schemas.microsoft.com/office/powerpoint/2010/main" val="379160768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Network device that automatically </a:t>
            </a:r>
            <a:r>
              <a:rPr lang="en-US" sz="1800" b="1" dirty="0">
                <a:solidFill>
                  <a:schemeClr val="bg1"/>
                </a:solidFill>
                <a:cs typeface="Arial Narrow"/>
              </a:rPr>
              <a:t>bridge network traffic in the event of a system failure or power </a:t>
            </a:r>
            <a:r>
              <a:rPr lang="en-US" sz="1800" b="1" dirty="0" smtClean="0">
                <a:solidFill>
                  <a:schemeClr val="bg1"/>
                </a:solidFill>
                <a:cs typeface="Arial Narrow"/>
              </a:rPr>
              <a:t>outage.</a:t>
            </a:r>
            <a:endParaRPr lang="en-US" sz="1800" b="1" dirty="0">
              <a:solidFill>
                <a:schemeClr val="bg1"/>
              </a:solidFill>
              <a:cs typeface="Arial Narrow"/>
            </a:endParaRPr>
          </a:p>
        </p:txBody>
      </p:sp>
      <p:sp>
        <p:nvSpPr>
          <p:cNvPr id="2" name="Rectangle 1"/>
          <p:cNvSpPr/>
          <p:nvPr/>
        </p:nvSpPr>
        <p:spPr>
          <a:xfrm>
            <a:off x="441933" y="1852417"/>
            <a:ext cx="4320000" cy="2529923"/>
          </a:xfrm>
          <a:prstGeom prst="rect">
            <a:avLst/>
          </a:prstGeom>
        </p:spPr>
        <p:txBody>
          <a:bodyPr wrap="square">
            <a:spAutoFit/>
          </a:bodyPr>
          <a:lstStyle/>
          <a:p>
            <a:pPr marL="285750" indent="-176400">
              <a:spcBef>
                <a:spcPts val="984"/>
              </a:spcBef>
              <a:buClr>
                <a:schemeClr val="accent6"/>
              </a:buClr>
              <a:buFont typeface="Wingdings" charset="2"/>
              <a:buChar char="§"/>
            </a:pPr>
            <a:r>
              <a:rPr lang="en-US" sz="1400" dirty="0"/>
              <a:t>Maximizes network uptime by automatically re-routing traffic in the event of a power outage or any other type of event that would </a:t>
            </a:r>
            <a:r>
              <a:rPr lang="en-US" sz="1400" dirty="0" smtClean="0"/>
              <a:t>degrade </a:t>
            </a:r>
            <a:r>
              <a:rPr lang="en-US" sz="1400" dirty="0"/>
              <a:t>the availability of the network </a:t>
            </a:r>
            <a:r>
              <a:rPr lang="en-US" sz="1400" dirty="0" smtClean="0"/>
              <a:t>segment.</a:t>
            </a:r>
          </a:p>
          <a:p>
            <a:pPr marL="285750" indent="-176400">
              <a:spcBef>
                <a:spcPts val="984"/>
              </a:spcBef>
              <a:buClr>
                <a:schemeClr val="accent6"/>
              </a:buClr>
              <a:buFont typeface="Wingdings" charset="2"/>
              <a:buChar char="§"/>
            </a:pPr>
            <a:r>
              <a:rPr lang="en-US" sz="1400" dirty="0" smtClean="0"/>
              <a:t>Monitor </a:t>
            </a:r>
            <a:r>
              <a:rPr lang="en-US" sz="1400" dirty="0"/>
              <a:t>and control the bypass status of network segments remotely, with the ability to view mode of operation, manually switch the appliance into bypass or normal operation mode, and configure thresholds for automatic bypass fail-to-wire </a:t>
            </a:r>
          </a:p>
          <a:p>
            <a:pPr marL="285750" indent="-176400">
              <a:spcBef>
                <a:spcPts val="984"/>
              </a:spcBef>
              <a:buClr>
                <a:schemeClr val="accent6"/>
              </a:buClr>
              <a:buFont typeface="Wingdings" charset="2"/>
              <a:buChar char="§"/>
            </a:pPr>
            <a:endParaRPr lang="en-US" sz="1600" dirty="0"/>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6" y="1098142"/>
            <a:ext cx="581891" cy="585216"/>
          </a:xfrm>
          <a:prstGeom prst="rect">
            <a:avLst/>
          </a:prstGeom>
        </p:spPr>
      </p:pic>
      <p:cxnSp>
        <p:nvCxnSpPr>
          <p:cNvPr id="29" name="Straight Connector 28"/>
          <p:cNvCxnSpPr/>
          <p:nvPr/>
        </p:nvCxnSpPr>
        <p:spPr bwMode="auto">
          <a:xfrm>
            <a:off x="67357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748365" y="2815204"/>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532872" y="4217299"/>
            <a:ext cx="2650197" cy="307777"/>
          </a:xfrm>
          <a:prstGeom prst="rect">
            <a:avLst/>
          </a:prstGeom>
          <a:noFill/>
        </p:spPr>
        <p:txBody>
          <a:bodyPr wrap="none" rtlCol="0">
            <a:spAutoFit/>
          </a:bodyPr>
          <a:lstStyle/>
          <a:p>
            <a:r>
              <a:rPr lang="en-US" sz="1000" b="1" dirty="0" smtClean="0">
                <a:solidFill>
                  <a:srgbClr val="404040"/>
                </a:solidFill>
                <a:latin typeface="Helvetica 55 Roman"/>
                <a:cs typeface="Helvetica 55 Roman"/>
              </a:rPr>
              <a:t>Network</a:t>
            </a:r>
            <a:r>
              <a:rPr lang="en-US" sz="1400" b="1" dirty="0" smtClean="0">
                <a:solidFill>
                  <a:srgbClr val="404040"/>
                </a:solidFill>
                <a:latin typeface="Helvetica 55 Roman"/>
                <a:cs typeface="Helvetica 55 Roman"/>
              </a:rPr>
              <a:t> </a:t>
            </a:r>
            <a:r>
              <a:rPr lang="en-US" sz="1000" b="1" dirty="0" smtClean="0">
                <a:solidFill>
                  <a:srgbClr val="404040"/>
                </a:solidFill>
                <a:latin typeface="Helvetica 55 Roman"/>
                <a:cs typeface="Helvetica 55 Roman"/>
              </a:rPr>
              <a:t>Appliance (Example: FortiGate)</a:t>
            </a:r>
          </a:p>
        </p:txBody>
      </p:sp>
      <p:cxnSp>
        <p:nvCxnSpPr>
          <p:cNvPr id="32" name="Straight Connector 31"/>
          <p:cNvCxnSpPr/>
          <p:nvPr/>
        </p:nvCxnSpPr>
        <p:spPr bwMode="auto">
          <a:xfrm>
            <a:off x="7631076" y="2825196"/>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4215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801205" y="2540010"/>
            <a:ext cx="45554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Net0</a:t>
            </a:r>
          </a:p>
        </p:txBody>
      </p:sp>
      <p:sp>
        <p:nvSpPr>
          <p:cNvPr id="35" name="TextBox 34"/>
          <p:cNvSpPr txBox="1"/>
          <p:nvPr/>
        </p:nvSpPr>
        <p:spPr>
          <a:xfrm>
            <a:off x="7674114" y="2550004"/>
            <a:ext cx="45554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Net1</a:t>
            </a:r>
          </a:p>
        </p:txBody>
      </p:sp>
      <p:sp>
        <p:nvSpPr>
          <p:cNvPr id="36" name="TextBox 35"/>
          <p:cNvSpPr txBox="1"/>
          <p:nvPr/>
        </p:nvSpPr>
        <p:spPr>
          <a:xfrm>
            <a:off x="6278583" y="3312943"/>
            <a:ext cx="50545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Mon0</a:t>
            </a:r>
          </a:p>
        </p:txBody>
      </p:sp>
      <p:sp>
        <p:nvSpPr>
          <p:cNvPr id="37" name="TextBox 36"/>
          <p:cNvSpPr txBox="1"/>
          <p:nvPr/>
        </p:nvSpPr>
        <p:spPr>
          <a:xfrm>
            <a:off x="7421583" y="3312943"/>
            <a:ext cx="50545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60891" y="2343994"/>
            <a:ext cx="1270185" cy="884474"/>
          </a:xfrm>
          <a:prstGeom prst="rect">
            <a:avLst/>
          </a:prstGeom>
        </p:spPr>
      </p:pic>
      <p:sp>
        <p:nvSpPr>
          <p:cNvPr id="39" name="TextBox 38"/>
          <p:cNvSpPr txBox="1"/>
          <p:nvPr/>
        </p:nvSpPr>
        <p:spPr>
          <a:xfrm>
            <a:off x="7005063" y="2240713"/>
            <a:ext cx="875710"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43199" y="2623940"/>
            <a:ext cx="605166" cy="432262"/>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82609" y="2649740"/>
            <a:ext cx="605166" cy="432262"/>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10097" y="3693167"/>
            <a:ext cx="857874" cy="598516"/>
          </a:xfrm>
          <a:prstGeom prst="rect">
            <a:avLst/>
          </a:prstGeom>
        </p:spPr>
      </p:pic>
    </p:spTree>
    <p:extLst>
      <p:ext uri="{BB962C8B-B14F-4D97-AF65-F5344CB8AC3E}">
        <p14:creationId xmlns:p14="http://schemas.microsoft.com/office/powerpoint/2010/main" val="220296859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84532999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35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169240" y="1200404"/>
            <a:ext cx="3449545" cy="1523492"/>
            <a:chOff x="991689" y="1138365"/>
            <a:chExt cx="3449545" cy="1523492"/>
          </a:xfrm>
        </p:grpSpPr>
        <p:pic>
          <p:nvPicPr>
            <p:cNvPr id="2" name="Picture 1" descr="FGR-60D-Front.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91689" y="1138365"/>
              <a:ext cx="3438144" cy="722376"/>
            </a:xfrm>
            <a:prstGeom prst="rect">
              <a:avLst/>
            </a:prstGeom>
          </p:spPr>
        </p:pic>
        <p:pic>
          <p:nvPicPr>
            <p:cNvPr id="4" name="Picture 3" descr="FGR-60D-Back.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03234" y="1969693"/>
              <a:ext cx="3438000" cy="692164"/>
            </a:xfrm>
            <a:prstGeom prst="rect">
              <a:avLst/>
            </a:prstGeom>
          </p:spPr>
        </p:pic>
      </p:grpSp>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Ports</a:t>
            </a:r>
          </a:p>
          <a:p>
            <a:pPr marL="343047" indent="-343047" defTabSz="914417">
              <a:spcBef>
                <a:spcPct val="20000"/>
              </a:spcBef>
              <a:buClr>
                <a:schemeClr val="accent6"/>
              </a:buClr>
              <a:buFont typeface="+mj-ea"/>
              <a:buAutoNum type="circleNumDbPlain"/>
            </a:pPr>
            <a:r>
              <a:rPr lang="en-US" sz="1000" dirty="0"/>
              <a:t>2x Shared Media Pairs</a:t>
            </a:r>
          </a:p>
          <a:p>
            <a:pPr marL="343047" indent="-343047" defTabSz="914417">
              <a:spcBef>
                <a:spcPct val="20000"/>
              </a:spcBef>
              <a:buClr>
                <a:schemeClr val="accent6"/>
              </a:buClr>
              <a:buFont typeface="+mj-ea"/>
              <a:buAutoNum type="circleNumDbPlain"/>
            </a:pPr>
            <a:r>
              <a:rPr lang="en-US" sz="1000" dirty="0"/>
              <a:t>1x DB9 Serial Port</a:t>
            </a:r>
          </a:p>
          <a:p>
            <a:pPr defTabSz="914417">
              <a:spcBef>
                <a:spcPct val="20000"/>
              </a:spcBef>
              <a:buClr>
                <a:schemeClr val="accent6"/>
              </a:buClr>
            </a:pPr>
            <a:endParaRPr lang="en-US" sz="1000" dirty="0"/>
          </a:p>
        </p:txBody>
      </p: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7091"/>
            <a:ext cx="372259" cy="547200"/>
          </a:xfrm>
          <a:prstGeom prst="rect">
            <a:avLst/>
          </a:prstGeom>
        </p:spPr>
      </p:pic>
      <p:pic>
        <p:nvPicPr>
          <p:cNvPr id="21" name="Picture 20"/>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pic>
        <p:nvPicPr>
          <p:cNvPr id="25" name="Picture 2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5738" y="2297091"/>
            <a:ext cx="372259" cy="547200"/>
          </a:xfrm>
          <a:prstGeom prst="rect">
            <a:avLst/>
          </a:prstGeom>
        </p:spPr>
      </p:pic>
      <p:sp>
        <p:nvSpPr>
          <p:cNvPr id="26" name="Oval 25"/>
          <p:cNvSpPr/>
          <p:nvPr/>
        </p:nvSpPr>
        <p:spPr bwMode="auto">
          <a:xfrm>
            <a:off x="3754141" y="2176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2814813"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3887347"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758756984"/>
      </p:ext>
    </p:extLst>
  </p:cSld>
  <p:clrMapOvr>
    <a:masterClrMapping/>
  </p:clrMapOvr>
  <p:transition xmlns:p14="http://schemas.microsoft.com/office/powerpoint/2010/main" spd="slow">
    <p:wipe/>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161318"/>
              </p:ext>
            </p:extLst>
          </p:nvPr>
        </p:nvGraphicFramePr>
        <p:xfrm>
          <a:off x="252001" y="1080000"/>
          <a:ext cx="8640001" cy="186720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FBG-2002X</a:t>
                      </a:r>
                    </a:p>
                  </a:txBody>
                  <a:tcPr marT="54000" marB="54000" anchor="ctr">
                    <a:solidFill>
                      <a:schemeClr val="accent4">
                        <a:lumMod val="50000"/>
                      </a:schemeClr>
                    </a:solidFill>
                  </a:tcPr>
                </a:tc>
              </a:tr>
              <a:tr h="23373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solidFill>
                      <a:schemeClr val="accent4">
                        <a:lumMod val="40000"/>
                        <a:lumOff val="60000"/>
                      </a:schemeClr>
                    </a:solidFill>
                  </a:tcPr>
                </a:tc>
              </a:tr>
              <a:tr h="359460">
                <a:tc>
                  <a:txBody>
                    <a:bodyPr/>
                    <a:lstStyle/>
                    <a:p>
                      <a:r>
                        <a:rPr lang="en-US" sz="10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solidFill>
                      <a:srgbClr val="E4E4E4"/>
                    </a:solidFill>
                  </a:tcPr>
                </a:tc>
              </a:tr>
              <a:tr h="359460">
                <a:tc>
                  <a:txBody>
                    <a:bodyPr/>
                    <a:lstStyle/>
                    <a:p>
                      <a:r>
                        <a:rPr lang="en-US" sz="10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solidFill>
                      <a:srgbClr val="C9C9C9"/>
                    </a:solidFill>
                  </a:tcPr>
                </a:tc>
              </a:tr>
              <a:tr h="23373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r>
              <a:tr h="23373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r>
            </a:tbl>
          </a:graphicData>
        </a:graphic>
      </p:graphicFrame>
    </p:spTree>
    <p:extLst>
      <p:ext uri="{BB962C8B-B14F-4D97-AF65-F5344CB8AC3E}">
        <p14:creationId xmlns:p14="http://schemas.microsoft.com/office/powerpoint/2010/main" val="489012178"/>
      </p:ext>
    </p:extLst>
  </p:cSld>
  <p:clrMapOvr>
    <a:masterClrMapping/>
  </p:clrMapOvr>
  <p:transition xmlns:p14="http://schemas.microsoft.com/office/powerpoint/2010/main">
    <p:wipe dir="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6918541"/>
              </p:ext>
            </p:extLst>
          </p:nvPr>
        </p:nvGraphicFramePr>
        <p:xfrm>
          <a:off x="252001" y="1080000"/>
          <a:ext cx="8640000" cy="2540400"/>
        </p:xfrm>
        <a:graphic>
          <a:graphicData uri="http://schemas.openxmlformats.org/drawingml/2006/table">
            <a:tbl>
              <a:tblPr firstRow="1" firstCol="1" bandRow="1">
                <a:effectLst/>
                <a:tableStyleId>{073A0DAA-6AF3-43AB-8588-CEC1D06C72B9}</a:tableStyleId>
              </a:tblPr>
              <a:tblGrid>
                <a:gridCol w="1979748"/>
                <a:gridCol w="1110042"/>
                <a:gridCol w="1110042"/>
                <a:gridCol w="1110042"/>
                <a:gridCol w="1110042"/>
                <a:gridCol w="1110042"/>
                <a:gridCol w="1110042"/>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FBG-3041S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FBG-3004SL</a:t>
                      </a:r>
                    </a:p>
                  </a:txBody>
                  <a:tcPr marT="54000" marB="54000" anchor="ctr">
                    <a:solidFill>
                      <a:schemeClr val="accent4">
                        <a:lumMod val="50000"/>
                      </a:schemeClr>
                    </a:solidFill>
                  </a:tcPr>
                </a:tc>
              </a:tr>
              <a:tr h="2337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Chassis + Module(s)</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r>
              <a:tr h="233730">
                <a:tc>
                  <a:txBody>
                    <a:bodyPr/>
                    <a:lstStyle/>
                    <a:p>
                      <a:r>
                        <a:rPr lang="en-US" sz="1000" b="1" dirty="0" smtClean="0">
                          <a:solidFill>
                            <a:srgbClr val="FFFFFF"/>
                          </a:solidFill>
                        </a:rPr>
                        <a:t>Modules</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endParaRPr lang="en-US" sz="1000" b="0" i="0" dirty="0" smtClean="0">
                        <a:solidFill>
                          <a:schemeClr val="tx1"/>
                        </a:solidFill>
                        <a:latin typeface="+mn-lt"/>
                      </a:endParaRPr>
                    </a:p>
                  </a:txBody>
                  <a:tcPr marT="54000" marB="54000" anchor="ctr"/>
                </a:tc>
              </a:tr>
              <a:tr h="23373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x 10G</a:t>
                      </a:r>
                    </a:p>
                  </a:txBody>
                  <a:tcPr marT="54000" marB="54000" anchor="ctr"/>
                </a:tc>
              </a:tr>
              <a:tr h="359460">
                <a:tc>
                  <a:txBody>
                    <a:bodyPr/>
                    <a:lstStyle/>
                    <a:p>
                      <a:r>
                        <a:rPr lang="en-US" sz="10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algn="ctr"/>
                      <a:r>
                        <a:rPr kumimoji="0" lang="en-US" sz="1000" b="0" i="0" u="none" strike="noStrike" cap="none" normalizeH="0" baseline="0" dirty="0" smtClean="0">
                          <a:ln>
                            <a:noFill/>
                          </a:ln>
                          <a:solidFill>
                            <a:schemeClr val="dk1"/>
                          </a:solidFill>
                          <a:effectLst/>
                          <a:latin typeface="+mn-lt"/>
                        </a:rPr>
                        <a:t>4x LC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r>
              <a:tr h="359460">
                <a:tc>
                  <a:txBody>
                    <a:bodyPr/>
                    <a:lstStyle/>
                    <a:p>
                      <a:r>
                        <a:rPr lang="en-US" sz="1000" b="1" dirty="0" smtClean="0">
                          <a:solidFill>
                            <a:srgbClr val="FFFFFF"/>
                          </a:solidFill>
                        </a:rPr>
                        <a:t>Monitor Ports </a:t>
                      </a:r>
                    </a:p>
                    <a:p>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SFP+</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LR SFP+</a:t>
                      </a:r>
                      <a:endParaRPr lang="en-US" sz="1000" b="0" i="0" dirty="0" smtClean="0">
                        <a:solidFill>
                          <a:schemeClr val="tx1"/>
                        </a:solidFill>
                        <a:latin typeface="+mn-lt"/>
                      </a:endParaRPr>
                    </a:p>
                  </a:txBody>
                  <a:tcPr marT="54000" marB="54000" anchor="ctr"/>
                </a:tc>
              </a:tr>
              <a:tr h="23373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r>
              <a:tr h="23373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r>
            </a:tbl>
          </a:graphicData>
        </a:graphic>
      </p:graphicFrame>
    </p:spTree>
    <p:extLst>
      <p:ext uri="{BB962C8B-B14F-4D97-AF65-F5344CB8AC3E}">
        <p14:creationId xmlns:p14="http://schemas.microsoft.com/office/powerpoint/2010/main" val="1501286400"/>
      </p:ext>
    </p:extLst>
  </p:cSld>
  <p:clrMapOvr>
    <a:masterClrMapping/>
  </p:clrMapOvr>
  <p:transition xmlns:p14="http://schemas.microsoft.com/office/powerpoint/2010/main">
    <p:wipe dir="r"/>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7886" y="2198832"/>
            <a:ext cx="492114" cy="495438"/>
          </a:xfrm>
          <a:prstGeom prst="rect">
            <a:avLst/>
          </a:prstGeom>
        </p:spPr>
      </p:pic>
    </p:spTree>
    <p:extLst>
      <p:ext uri="{BB962C8B-B14F-4D97-AF65-F5344CB8AC3E}">
        <p14:creationId xmlns:p14="http://schemas.microsoft.com/office/powerpoint/2010/main" val="199179856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FortiTap</a:t>
            </a:r>
            <a:endParaRPr lang="en-US" b="0" i="0" dirty="0"/>
          </a:p>
        </p:txBody>
      </p:sp>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Passive network taps provide a simple and powerful way to monitor optical networks</a:t>
            </a:r>
          </a:p>
        </p:txBody>
      </p:sp>
      <p:sp>
        <p:nvSpPr>
          <p:cNvPr id="2" name="Rectangle 1"/>
          <p:cNvSpPr/>
          <p:nvPr/>
        </p:nvSpPr>
        <p:spPr>
          <a:xfrm>
            <a:off x="441934" y="1852417"/>
            <a:ext cx="4320000" cy="2478627"/>
          </a:xfrm>
          <a:prstGeom prst="rect">
            <a:avLst/>
          </a:prstGeom>
        </p:spPr>
        <p:txBody>
          <a:bodyPr wrap="square">
            <a:spAutoFit/>
          </a:bodyPr>
          <a:lstStyle/>
          <a:p>
            <a:pPr marL="285750" indent="-176400">
              <a:spcBef>
                <a:spcPts val="984"/>
              </a:spcBef>
              <a:buClr>
                <a:schemeClr val="accent6"/>
              </a:buClr>
              <a:buFont typeface="Wingdings" charset="2"/>
              <a:buChar char="§"/>
            </a:pPr>
            <a:r>
              <a:rPr lang="en-US" sz="1600" dirty="0"/>
              <a:t>Facilitate forensic analysis and reporting on network traffic flows</a:t>
            </a:r>
          </a:p>
          <a:p>
            <a:pPr marL="285750" indent="-176400">
              <a:spcBef>
                <a:spcPts val="984"/>
              </a:spcBef>
              <a:buClr>
                <a:schemeClr val="accent6"/>
              </a:buClr>
              <a:buFont typeface="Wingdings" charset="2"/>
              <a:buChar char="§"/>
            </a:pPr>
            <a:r>
              <a:rPr lang="en-US" sz="1600" dirty="0"/>
              <a:t>Overcome inline network device monitoring system limitations</a:t>
            </a:r>
          </a:p>
          <a:p>
            <a:pPr marL="400050" indent="-176400">
              <a:spcBef>
                <a:spcPts val="400"/>
              </a:spcBef>
              <a:buClr>
                <a:schemeClr val="accent6"/>
              </a:buClr>
              <a:buFont typeface="Wingdings" charset="2"/>
              <a:buChar char="§"/>
            </a:pPr>
            <a:r>
              <a:rPr lang="en-US" sz="1200" dirty="0"/>
              <a:t>Significantly less performance impact on network traffic</a:t>
            </a:r>
          </a:p>
          <a:p>
            <a:pPr marL="400050" indent="-176400">
              <a:spcBef>
                <a:spcPts val="400"/>
              </a:spcBef>
              <a:buClr>
                <a:schemeClr val="accent6"/>
              </a:buClr>
              <a:buFont typeface="Wingdings" charset="2"/>
              <a:buChar char="§"/>
            </a:pPr>
            <a:r>
              <a:rPr lang="en-US" sz="1200" dirty="0"/>
              <a:t>More cost efficient when monitoring high bandwidth aggregated links with 10G interfaces and beyond</a:t>
            </a:r>
          </a:p>
          <a:p>
            <a:pPr marL="285750" indent="-176400">
              <a:spcBef>
                <a:spcPts val="984"/>
              </a:spcBef>
              <a:buClr>
                <a:schemeClr val="accent6"/>
              </a:buClr>
              <a:buFont typeface="Wingdings" charset="2"/>
              <a:buChar char="§"/>
            </a:pPr>
            <a:r>
              <a:rPr lang="en-US" sz="1600" dirty="0"/>
              <a:t>Ideal for FortiGate deployed with Sniffer mode and FortiSandbox standalone Mode.</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588" y="1160353"/>
            <a:ext cx="492114" cy="495438"/>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49172" y="2163851"/>
            <a:ext cx="1220308" cy="851223"/>
          </a:xfrm>
          <a:prstGeom prst="rect">
            <a:avLst/>
          </a:prstGeom>
        </p:spPr>
      </p:pic>
      <p:cxnSp>
        <p:nvCxnSpPr>
          <p:cNvPr id="24" name="Straight Connector 23"/>
          <p:cNvCxnSpPr/>
          <p:nvPr/>
        </p:nvCxnSpPr>
        <p:spPr bwMode="auto">
          <a:xfrm>
            <a:off x="6737865" y="2964088"/>
            <a:ext cx="8572" cy="285911"/>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40" name="Straight Connector 39"/>
          <p:cNvCxnSpPr/>
          <p:nvPr/>
        </p:nvCxnSpPr>
        <p:spPr bwMode="auto">
          <a:xfrm flipV="1">
            <a:off x="5513859" y="2594208"/>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41" name="TextBox 40"/>
          <p:cNvSpPr txBox="1"/>
          <p:nvPr/>
        </p:nvSpPr>
        <p:spPr>
          <a:xfrm>
            <a:off x="5280224" y="3996303"/>
            <a:ext cx="2407705" cy="400110"/>
          </a:xfrm>
          <a:prstGeom prst="rect">
            <a:avLst/>
          </a:prstGeom>
          <a:noFill/>
        </p:spPr>
        <p:txBody>
          <a:bodyPr wrap="none" rtlCol="0">
            <a:spAutoFit/>
          </a:bodyPr>
          <a:lstStyle/>
          <a:p>
            <a:r>
              <a:rPr lang="en-US" sz="1000" b="1" dirty="0" smtClean="0">
                <a:solidFill>
                  <a:srgbClr val="404040"/>
                </a:solidFill>
                <a:latin typeface="Helvetica 55 Roman"/>
                <a:cs typeface="Helvetica 55 Roman"/>
              </a:rPr>
              <a:t>Monitoring Appliance </a:t>
            </a:r>
          </a:p>
          <a:p>
            <a:r>
              <a:rPr lang="en-US" sz="1000" b="1" dirty="0" smtClean="0">
                <a:solidFill>
                  <a:srgbClr val="404040"/>
                </a:solidFill>
                <a:latin typeface="Helvetica 55 Roman"/>
                <a:cs typeface="Helvetica 55 Roman"/>
              </a:rPr>
              <a:t>(Example: FortiGate in Sniffer Mode)</a:t>
            </a:r>
          </a:p>
        </p:txBody>
      </p:sp>
      <p:cxnSp>
        <p:nvCxnSpPr>
          <p:cNvPr id="42" name="Straight Connector 41"/>
          <p:cNvCxnSpPr/>
          <p:nvPr/>
        </p:nvCxnSpPr>
        <p:spPr bwMode="auto">
          <a:xfrm>
            <a:off x="7378428" y="2604200"/>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43" name="Straight Connector 42"/>
          <p:cNvCxnSpPr/>
          <p:nvPr/>
        </p:nvCxnSpPr>
        <p:spPr bwMode="auto">
          <a:xfrm flipV="1">
            <a:off x="6341038" y="3239968"/>
            <a:ext cx="777319" cy="13086"/>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44" name="TextBox 43"/>
          <p:cNvSpPr txBox="1"/>
          <p:nvPr/>
        </p:nvSpPr>
        <p:spPr>
          <a:xfrm>
            <a:off x="5657851" y="2319014"/>
            <a:ext cx="543739"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a:t>
            </a:r>
          </a:p>
        </p:txBody>
      </p:sp>
      <p:sp>
        <p:nvSpPr>
          <p:cNvPr id="47" name="TextBox 46"/>
          <p:cNvSpPr txBox="1"/>
          <p:nvPr/>
        </p:nvSpPr>
        <p:spPr>
          <a:xfrm>
            <a:off x="7190550" y="2324451"/>
            <a:ext cx="541021"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B</a:t>
            </a:r>
          </a:p>
        </p:txBody>
      </p:sp>
      <p:sp>
        <p:nvSpPr>
          <p:cNvPr id="48" name="TextBox 47"/>
          <p:cNvSpPr txBox="1"/>
          <p:nvPr/>
        </p:nvSpPr>
        <p:spPr>
          <a:xfrm>
            <a:off x="6826260" y="3000801"/>
            <a:ext cx="136800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AB with Y-Cable</a:t>
            </a:r>
          </a:p>
        </p:txBody>
      </p:sp>
      <p:sp>
        <p:nvSpPr>
          <p:cNvPr id="49" name="TextBox 48"/>
          <p:cNvSpPr txBox="1"/>
          <p:nvPr/>
        </p:nvSpPr>
        <p:spPr>
          <a:xfrm>
            <a:off x="6752415" y="2019717"/>
            <a:ext cx="688046"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FortiTap</a:t>
            </a:r>
          </a:p>
        </p:txBody>
      </p:sp>
      <p:pic>
        <p:nvPicPr>
          <p:cNvPr id="50" name="Picture 4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61103" y="3476728"/>
            <a:ext cx="857874" cy="598516"/>
          </a:xfrm>
          <a:prstGeom prst="rect">
            <a:avLst/>
          </a:prstGeom>
        </p:spPr>
      </p:pic>
      <p:cxnSp>
        <p:nvCxnSpPr>
          <p:cNvPr id="51" name="Straight Connector 50"/>
          <p:cNvCxnSpPr/>
          <p:nvPr/>
        </p:nvCxnSpPr>
        <p:spPr bwMode="auto">
          <a:xfrm flipH="1" flipV="1">
            <a:off x="6351931" y="3245809"/>
            <a:ext cx="11671" cy="34598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52" name="Straight Connector 51"/>
          <p:cNvCxnSpPr/>
          <p:nvPr/>
        </p:nvCxnSpPr>
        <p:spPr bwMode="auto">
          <a:xfrm flipH="1" flipV="1">
            <a:off x="7105929" y="3232504"/>
            <a:ext cx="11671" cy="34598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pic>
        <p:nvPicPr>
          <p:cNvPr id="53" name="Picture 5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11095" y="2346176"/>
            <a:ext cx="335834" cy="535340"/>
          </a:xfrm>
          <a:prstGeom prst="rect">
            <a:avLst/>
          </a:prstGeom>
        </p:spPr>
      </p:pic>
      <p:pic>
        <p:nvPicPr>
          <p:cNvPr id="54" name="Picture 5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850472" y="2330865"/>
            <a:ext cx="438912" cy="575241"/>
          </a:xfrm>
          <a:prstGeom prst="rect">
            <a:avLst/>
          </a:prstGeom>
        </p:spPr>
      </p:pic>
    </p:spTree>
    <p:extLst>
      <p:ext uri="{BB962C8B-B14F-4D97-AF65-F5344CB8AC3E}">
        <p14:creationId xmlns:p14="http://schemas.microsoft.com/office/powerpoint/2010/main" val="302384937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FortiTap Series</a:t>
            </a:r>
            <a:endParaRPr lang="en-US" dirty="0"/>
          </a:p>
        </p:txBody>
      </p:sp>
      <p:pic>
        <p:nvPicPr>
          <p:cNvPr id="7" name="Picture 6"/>
          <p:cNvPicPr/>
          <p:nvPr/>
        </p:nvPicPr>
        <p:blipFill rotWithShape="1">
          <a:blip r:embed="rId2" cstate="print">
            <a:extLst>
              <a:ext uri="{28A0092B-C50C-407E-A947-70E740481C1C}">
                <a14:useLocalDpi xmlns:a14="http://schemas.microsoft.com/office/drawing/2010/main"/>
              </a:ext>
            </a:extLst>
          </a:blip>
          <a:srcRect/>
          <a:stretch/>
        </p:blipFill>
        <p:spPr>
          <a:xfrm>
            <a:off x="2781907" y="965660"/>
            <a:ext cx="4954386" cy="1016000"/>
          </a:xfrm>
          <a:prstGeom prst="rect">
            <a:avLst/>
          </a:prstGeom>
          <a:extLst>
            <a:ext uri="{FAA26D3D-D897-4be2-8F04-BA451C77F1D7}">
              <ma14:placeholderFlag xmlns:ma14="http://schemas.microsoft.com/office/mac/drawingml/2011/main"/>
            </a:ext>
          </a:extLst>
        </p:spPr>
      </p:pic>
      <p:sp>
        <p:nvSpPr>
          <p:cNvPr id="8" name="TextBox 7"/>
          <p:cNvSpPr txBox="1"/>
          <p:nvPr/>
        </p:nvSpPr>
        <p:spPr>
          <a:xfrm>
            <a:off x="437447" y="1058330"/>
            <a:ext cx="1269998" cy="923330"/>
          </a:xfrm>
          <a:prstGeom prst="rect">
            <a:avLst/>
          </a:prstGeom>
          <a:noFill/>
        </p:spPr>
        <p:txBody>
          <a:bodyPr wrap="square" rtlCol="0">
            <a:spAutoFit/>
          </a:bodyPr>
          <a:lstStyle/>
          <a:p>
            <a:r>
              <a:rPr lang="en-US" sz="1800" b="1" dirty="0" smtClean="0">
                <a:solidFill>
                  <a:srgbClr val="404040"/>
                </a:solidFill>
                <a:latin typeface="Helvetica 55 Roman"/>
                <a:cs typeface="Helvetica 55 Roman"/>
              </a:rPr>
              <a:t>FortiTap 124A Chassis</a:t>
            </a:r>
          </a:p>
        </p:txBody>
      </p:sp>
      <p:pic>
        <p:nvPicPr>
          <p:cNvPr id="10" name="Picture 9"/>
          <p:cNvPicPr/>
          <p:nvPr/>
        </p:nvPicPr>
        <p:blipFill rotWithShape="1">
          <a:blip r:embed="rId3" cstate="print">
            <a:extLst>
              <a:ext uri="{28A0092B-C50C-407E-A947-70E740481C1C}">
                <a14:useLocalDpi xmlns:a14="http://schemas.microsoft.com/office/drawing/2010/main"/>
              </a:ext>
            </a:extLst>
          </a:blip>
          <a:srcRect/>
          <a:stretch/>
        </p:blipFill>
        <p:spPr>
          <a:xfrm>
            <a:off x="2173113" y="1799849"/>
            <a:ext cx="1017478" cy="1270001"/>
          </a:xfrm>
          <a:prstGeom prst="rect">
            <a:avLst/>
          </a:prstGeom>
        </p:spPr>
      </p:pic>
      <p:pic>
        <p:nvPicPr>
          <p:cNvPr id="12" name="Picture 11"/>
          <p:cNvPicPr/>
          <p:nvPr/>
        </p:nvPicPr>
        <p:blipFill rotWithShape="1">
          <a:blip r:embed="rId4" cstate="print">
            <a:extLst>
              <a:ext uri="{28A0092B-C50C-407E-A947-70E740481C1C}">
                <a14:useLocalDpi xmlns:a14="http://schemas.microsoft.com/office/drawing/2010/main"/>
              </a:ext>
            </a:extLst>
          </a:blip>
          <a:srcRect/>
          <a:stretch/>
        </p:blipFill>
        <p:spPr>
          <a:xfrm>
            <a:off x="4572000" y="1778683"/>
            <a:ext cx="1163782" cy="1280584"/>
          </a:xfrm>
          <a:prstGeom prst="rect">
            <a:avLst/>
          </a:prstGeom>
        </p:spPr>
      </p:pic>
      <p:pic>
        <p:nvPicPr>
          <p:cNvPr id="13" name="Picture 12"/>
          <p:cNvPicPr/>
          <p:nvPr/>
        </p:nvPicPr>
        <p:blipFill rotWithShape="1">
          <a:blip r:embed="rId5" cstate="print">
            <a:extLst>
              <a:ext uri="{28A0092B-C50C-407E-A947-70E740481C1C}">
                <a14:useLocalDpi xmlns:a14="http://schemas.microsoft.com/office/drawing/2010/main"/>
              </a:ext>
            </a:extLst>
          </a:blip>
          <a:srcRect/>
          <a:stretch/>
        </p:blipFill>
        <p:spPr>
          <a:xfrm>
            <a:off x="6999115" y="1715183"/>
            <a:ext cx="1107255" cy="1439335"/>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3254194930"/>
              </p:ext>
            </p:extLst>
          </p:nvPr>
        </p:nvGraphicFramePr>
        <p:xfrm>
          <a:off x="381000" y="3150282"/>
          <a:ext cx="8367888" cy="1432560"/>
        </p:xfrm>
        <a:graphic>
          <a:graphicData uri="http://schemas.openxmlformats.org/drawingml/2006/table">
            <a:tbl>
              <a:tblPr firstRow="1" bandRow="1">
                <a:effectLst/>
                <a:tableStyleId>{073A0DAA-6AF3-43AB-8588-CEC1D06C72B9}</a:tableStyleId>
              </a:tblPr>
              <a:tblGrid>
                <a:gridCol w="1326444"/>
                <a:gridCol w="1173574"/>
                <a:gridCol w="1173574"/>
                <a:gridCol w="1173574"/>
                <a:gridCol w="1173574"/>
                <a:gridCol w="1173574"/>
                <a:gridCol w="1173574"/>
              </a:tblGrid>
              <a:tr h="278130">
                <a:tc>
                  <a:txBody>
                    <a:bodyPr/>
                    <a:lstStyle/>
                    <a:p>
                      <a:endParaRPr lang="en-US" sz="1000" dirty="0"/>
                    </a:p>
                  </a:txBody>
                  <a:tcPr marT="34290" marB="34290" anchor="ctr">
                    <a:solidFill>
                      <a:srgbClr val="3C3C3C"/>
                    </a:solidFill>
                  </a:tcPr>
                </a:tc>
                <a:tc gridSpan="2">
                  <a:txBody>
                    <a:bodyPr/>
                    <a:lstStyle/>
                    <a:p>
                      <a:pPr algn="ctr"/>
                      <a:r>
                        <a:rPr lang="en-CA" sz="1000" b="1" dirty="0" smtClean="0"/>
                        <a:t>1G/10G Module </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a:p>
                  </a:txBody>
                  <a:tcPr anchor="ctr"/>
                </a:tc>
                <a:tc gridSpan="2">
                  <a:txBody>
                    <a:bodyPr/>
                    <a:lstStyle/>
                    <a:p>
                      <a:pPr algn="ctr"/>
                      <a:r>
                        <a:rPr lang="en-CA" sz="1000" b="1" dirty="0" smtClean="0"/>
                        <a:t>40G Module</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algn="ctr"/>
                      <a:endParaRPr lang="en-US" sz="1050" dirty="0"/>
                    </a:p>
                  </a:txBody>
                  <a:tcPr anchor="ctr"/>
                </a:tc>
                <a:tc gridSpan="2">
                  <a:txBody>
                    <a:bodyPr/>
                    <a:lstStyle/>
                    <a:p>
                      <a:pPr algn="ctr"/>
                      <a:r>
                        <a:rPr lang="en-CA" sz="1000" b="1" dirty="0" smtClean="0"/>
                        <a:t>100G Module </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algn="ctr"/>
                      <a:endParaRPr lang="en-US" sz="1050" dirty="0"/>
                    </a:p>
                  </a:txBody>
                  <a:tcPr anchor="ctr"/>
                </a:tc>
              </a:tr>
              <a:tr h="320040">
                <a:tc>
                  <a:txBody>
                    <a:bodyPr/>
                    <a:lstStyle/>
                    <a:p>
                      <a:endParaRPr lang="en-US" sz="900" b="1" dirty="0">
                        <a:solidFill>
                          <a:srgbClr val="F2F2F2"/>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r>
              <a:tr h="278130">
                <a:tc>
                  <a:txBody>
                    <a:bodyPr/>
                    <a:lstStyle/>
                    <a:p>
                      <a:r>
                        <a:rPr lang="en-US" sz="1000" b="1" dirty="0" smtClean="0">
                          <a:solidFill>
                            <a:srgbClr val="F2F2F2"/>
                          </a:solidFill>
                        </a:rPr>
                        <a:t>50/50 Split</a:t>
                      </a:r>
                      <a:endParaRPr lang="en-US" sz="1000" b="1" dirty="0">
                        <a:solidFill>
                          <a:srgbClr val="F2F2F2"/>
                        </a:solidFill>
                      </a:endParaRPr>
                    </a:p>
                  </a:txBody>
                  <a:tcPr marT="34290" marB="34290" anchor="ctr">
                    <a:solidFill>
                      <a:schemeClr val="accent4"/>
                    </a:solidFill>
                  </a:tcPr>
                </a:tc>
                <a:tc>
                  <a:txBody>
                    <a:bodyPr/>
                    <a:lstStyle/>
                    <a:p>
                      <a:pPr algn="ctr"/>
                      <a:r>
                        <a:rPr lang="en-US" sz="1000" b="0" dirty="0" smtClean="0">
                          <a:solidFill>
                            <a:schemeClr val="tx1"/>
                          </a:solidFill>
                        </a:rPr>
                        <a:t>FTP-15M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FTP-15S</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FTP-45M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FTP-45S</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FTP-105M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FTP-105S</a:t>
                      </a:r>
                      <a:endParaRPr lang="en-US" sz="1000" b="0" dirty="0">
                        <a:solidFill>
                          <a:schemeClr val="tx1"/>
                        </a:solidFill>
                      </a:endParaRPr>
                    </a:p>
                  </a:txBody>
                  <a:tcPr marT="34290" marB="34290" anchor="ctr">
                    <a:solidFill>
                      <a:schemeClr val="accent4">
                        <a:lumMod val="40000"/>
                        <a:lumOff val="60000"/>
                      </a:schemeClr>
                    </a:solidFill>
                  </a:tcPr>
                </a:tc>
              </a:tr>
              <a:tr h="278130">
                <a:tc>
                  <a:txBody>
                    <a:bodyPr/>
                    <a:lstStyle/>
                    <a:p>
                      <a:r>
                        <a:rPr lang="en-US" sz="1000" b="1" dirty="0" smtClean="0">
                          <a:solidFill>
                            <a:srgbClr val="F2F2F2"/>
                          </a:solidFill>
                        </a:rPr>
                        <a:t>70/30</a:t>
                      </a:r>
                      <a:r>
                        <a:rPr lang="en-US" sz="1000" b="1" baseline="0" dirty="0" smtClean="0">
                          <a:solidFill>
                            <a:srgbClr val="F2F2F2"/>
                          </a:solidFill>
                        </a:rPr>
                        <a:t> Spilt</a:t>
                      </a:r>
                      <a:endParaRPr lang="en-US" sz="1000" b="1" dirty="0">
                        <a:solidFill>
                          <a:srgbClr val="F2F2F2"/>
                        </a:solidFill>
                      </a:endParaRPr>
                    </a:p>
                  </a:txBody>
                  <a:tcPr marT="34290" marB="34290" anchor="ctr">
                    <a:solidFill>
                      <a:schemeClr val="accent4"/>
                    </a:solidFill>
                  </a:tcPr>
                </a:tc>
                <a:tc>
                  <a:txBody>
                    <a:bodyPr/>
                    <a:lstStyle/>
                    <a:p>
                      <a:pPr algn="ctr"/>
                      <a:r>
                        <a:rPr lang="en-US" sz="1000" b="0" dirty="0" smtClean="0">
                          <a:solidFill>
                            <a:schemeClr val="tx1"/>
                          </a:solidFill>
                        </a:rPr>
                        <a:t>FTP-17M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FTP-17S</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FTP-47M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FTP-47S</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FTP-107M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FTP-107S</a:t>
                      </a:r>
                      <a:endParaRPr lang="en-US" sz="1000" b="0" dirty="0">
                        <a:solidFill>
                          <a:schemeClr val="tx1"/>
                        </a:solidFill>
                      </a:endParaRPr>
                    </a:p>
                  </a:txBody>
                  <a:tcPr marT="34290" marB="34290" anchor="ctr">
                    <a:solidFill>
                      <a:schemeClr val="accent4">
                        <a:lumMod val="20000"/>
                        <a:lumOff val="80000"/>
                      </a:schemeClr>
                    </a:solidFill>
                  </a:tcPr>
                </a:tc>
              </a:tr>
              <a:tr h="278130">
                <a:tc>
                  <a:txBody>
                    <a:bodyPr/>
                    <a:lstStyle/>
                    <a:p>
                      <a:r>
                        <a:rPr lang="en-US" sz="1000" b="1" dirty="0" smtClean="0">
                          <a:solidFill>
                            <a:srgbClr val="F2F2F2"/>
                          </a:solidFill>
                        </a:rPr>
                        <a:t>FortiCare</a:t>
                      </a:r>
                      <a:endParaRPr lang="en-US" sz="1000" b="1" dirty="0">
                        <a:solidFill>
                          <a:srgbClr val="F2F2F2"/>
                        </a:solidFill>
                      </a:endParaRPr>
                    </a:p>
                  </a:txBody>
                  <a:tcPr marT="34290" marB="34290" anchor="ctr">
                    <a:solidFill>
                      <a:schemeClr val="accent4"/>
                    </a:solidFill>
                  </a:tcPr>
                </a:tc>
                <a:tc gridSpan="6">
                  <a:txBody>
                    <a:bodyPr/>
                    <a:lstStyle/>
                    <a:p>
                      <a:pPr algn="ctr"/>
                      <a:r>
                        <a:rPr lang="en-US" sz="1000" b="0" dirty="0" smtClean="0">
                          <a:solidFill>
                            <a:schemeClr val="tx1"/>
                          </a:solidFill>
                        </a:rPr>
                        <a:t>8x5 Annual Contract</a:t>
                      </a:r>
                      <a:endParaRPr lang="en-US" sz="1000" b="0" dirty="0">
                        <a:solidFill>
                          <a:schemeClr val="tx1"/>
                        </a:solidFill>
                      </a:endParaRPr>
                    </a:p>
                  </a:txBody>
                  <a:tcPr marT="34290" marB="34290" anchor="ctr">
                    <a:solidFill>
                      <a:schemeClr val="accent4">
                        <a:lumMod val="40000"/>
                        <a:lumOff val="60000"/>
                      </a:schemeClr>
                    </a:solidFill>
                  </a:tcP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r>
            </a:tbl>
          </a:graphicData>
        </a:graphic>
      </p:graphicFrame>
      <p:sp>
        <p:nvSpPr>
          <p:cNvPr id="18" name="TextBox 17"/>
          <p:cNvSpPr txBox="1"/>
          <p:nvPr/>
        </p:nvSpPr>
        <p:spPr>
          <a:xfrm>
            <a:off x="434625" y="2284562"/>
            <a:ext cx="1159931" cy="369332"/>
          </a:xfrm>
          <a:prstGeom prst="rect">
            <a:avLst/>
          </a:prstGeom>
          <a:noFill/>
        </p:spPr>
        <p:txBody>
          <a:bodyPr wrap="square" rtlCol="0">
            <a:spAutoFit/>
          </a:bodyPr>
          <a:lstStyle/>
          <a:p>
            <a:pPr algn="ctr"/>
            <a:r>
              <a:rPr lang="en-US" sz="1800" b="1" dirty="0" smtClean="0">
                <a:solidFill>
                  <a:srgbClr val="404040"/>
                </a:solidFill>
                <a:latin typeface="Helvetica 55 Roman"/>
                <a:cs typeface="Helvetica 55 Roman"/>
              </a:rPr>
              <a:t>Modules</a:t>
            </a:r>
          </a:p>
        </p:txBody>
      </p:sp>
    </p:spTree>
    <p:extLst>
      <p:ext uri="{BB962C8B-B14F-4D97-AF65-F5344CB8AC3E}">
        <p14:creationId xmlns:p14="http://schemas.microsoft.com/office/powerpoint/2010/main" val="3649423982"/>
      </p:ext>
    </p:extLst>
  </p:cSld>
  <p:clrMapOvr>
    <a:masterClrMapping/>
  </p:clrMapOvr>
  <p:transition xmlns:p14="http://schemas.microsoft.com/office/powerpoint/2010/main">
    <p:wipe dir="r"/>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FortiTester</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829" y="2142729"/>
            <a:ext cx="585470" cy="586740"/>
          </a:xfrm>
          <a:prstGeom prst="rect">
            <a:avLst/>
          </a:prstGeom>
        </p:spPr>
      </p:pic>
    </p:spTree>
    <p:extLst>
      <p:ext uri="{BB962C8B-B14F-4D97-AF65-F5344CB8AC3E}">
        <p14:creationId xmlns:p14="http://schemas.microsoft.com/office/powerpoint/2010/main" val="20572080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18" name="Rectangle 17"/>
          <p:cNvSpPr/>
          <p:nvPr/>
        </p:nvSpPr>
        <p:spPr bwMode="invGray">
          <a:xfrm>
            <a:off x="450000" y="1080000"/>
            <a:ext cx="8281328" cy="633600"/>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Network performance </a:t>
            </a:r>
            <a:r>
              <a:rPr lang="en-US" sz="1800" b="1" dirty="0" smtClean="0">
                <a:solidFill>
                  <a:schemeClr val="bg1"/>
                </a:solidFill>
                <a:cs typeface="Arial Narrow"/>
              </a:rPr>
              <a:t>tester that aids in infrastructure optimization and configuration validation</a:t>
            </a:r>
            <a:endParaRPr lang="en-US" sz="1800" b="1" dirty="0">
              <a:solidFill>
                <a:schemeClr val="bg1"/>
              </a:solidFill>
              <a:cs typeface="Arial Narrow"/>
            </a:endParaRPr>
          </a:p>
        </p:txBody>
      </p:sp>
      <p:sp>
        <p:nvSpPr>
          <p:cNvPr id="20" name="Content Placeholder 9"/>
          <p:cNvSpPr txBox="1">
            <a:spLocks/>
          </p:cNvSpPr>
          <p:nvPr/>
        </p:nvSpPr>
        <p:spPr>
          <a:xfrm>
            <a:off x="651600" y="1800000"/>
            <a:ext cx="4320000" cy="3134528"/>
          </a:xfrm>
          <a:prstGeom prst="rect">
            <a:avLst/>
          </a:prstGeom>
        </p:spPr>
        <p:txBody>
          <a:bodyPr vert="horz" wrap="square" lIns="91440" tIns="45720" rIns="91440" bIns="45720" numCol="1" spcCol="324000"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smtClean="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600" dirty="0" smtClean="0">
                <a:solidFill>
                  <a:schemeClr val="tx2"/>
                </a:solidFill>
                <a:latin typeface="Arial"/>
                <a:ea typeface="ＭＳ Ｐゴシック" pitchFamily="34" charset="-128"/>
                <a:cs typeface="Arial"/>
              </a:rPr>
              <a:t>Run network performance tests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Connections (TCP)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throughput (TCP)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PPS (UDP)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CPS (HTTP/HTTPS)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RPS (HTTP/HTTPS)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500" dirty="0" smtClean="0">
                <a:solidFill>
                  <a:schemeClr val="tx2"/>
                </a:solidFill>
                <a:latin typeface="Arial"/>
                <a:ea typeface="ＭＳ Ｐゴシック" pitchFamily="34" charset="-128"/>
                <a:cs typeface="Arial"/>
              </a:rPr>
              <a:t>Ease-to-use web-based UI</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History Viewer</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p:txBody>
      </p:sp>
      <p:pic>
        <p:nvPicPr>
          <p:cNvPr id="21" name="Picture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973" y="1098142"/>
            <a:ext cx="585470" cy="586740"/>
          </a:xfrm>
          <a:prstGeom prst="rect">
            <a:avLst/>
          </a:prstGeom>
        </p:spPr>
      </p:pic>
      <p:pic>
        <p:nvPicPr>
          <p:cNvPr id="3" name="Picture 2" descr="2015-01-15_11-37-3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7728" y="2220676"/>
            <a:ext cx="3403600" cy="2014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4397798"/>
      </p:ext>
    </p:extLst>
  </p:cSld>
  <p:clrMapOvr>
    <a:masterClrMapping/>
  </p:clrMapOvr>
  <p:transition xmlns:p14="http://schemas.microsoft.com/office/powerpoint/2010/main" spd="slow">
    <p:wipe/>
  </p:transition>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77627098"/>
              </p:ext>
            </p:extLst>
          </p:nvPr>
        </p:nvGraphicFramePr>
        <p:xfrm>
          <a:off x="252000" y="1080000"/>
          <a:ext cx="8640000" cy="2942920"/>
        </p:xfrm>
        <a:graphic>
          <a:graphicData uri="http://schemas.openxmlformats.org/drawingml/2006/table">
            <a:tbl>
              <a:tblPr firstRow="1" bandRow="1">
                <a:effectLst/>
                <a:tableStyleId>{073A0DAA-6AF3-43AB-8588-CEC1D06C72B9}</a:tableStyleId>
              </a:tblPr>
              <a:tblGrid>
                <a:gridCol w="3241512"/>
                <a:gridCol w="539848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FTS-2000D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Target Use Case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Performance testing for multi-gigabit networks/appliance</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TCP Throughput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19 Gbps</a:t>
                      </a:r>
                    </a:p>
                  </a:txBody>
                  <a:tcPr marT="34290" marB="34290" anchor="ctr">
                    <a:solidFill>
                      <a:schemeClr val="accent4">
                        <a:lumMod val="20000"/>
                        <a:lumOff val="80000"/>
                      </a:schemeClr>
                    </a:solidFill>
                  </a:tcPr>
                </a:tc>
              </a:tr>
              <a:tr h="2470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TCP Connection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550,000</a:t>
                      </a: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CPS</a:t>
                      </a:r>
                    </a:p>
                  </a:txBody>
                  <a:tcPr marT="34290" marB="34290" anchor="ctr">
                    <a:solidFill>
                      <a:schemeClr val="accent4"/>
                    </a:solidFill>
                  </a:tcPr>
                </a:tc>
                <a:tc>
                  <a:txBody>
                    <a:bodyPr/>
                    <a:lstStyle/>
                    <a:p>
                      <a:pPr algn="ctr"/>
                      <a:r>
                        <a:rPr lang="en-US" sz="1000" dirty="0" smtClean="0">
                          <a:latin typeface="Arial"/>
                          <a:cs typeface="Arial"/>
                        </a:rPr>
                        <a:t>950,000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CPS</a:t>
                      </a:r>
                    </a:p>
                  </a:txBody>
                  <a:tcPr marT="34290" marB="34290" anchor="ctr">
                    <a:solidFill>
                      <a:schemeClr val="accent4"/>
                    </a:solidFill>
                  </a:tcPr>
                </a:tc>
                <a:tc>
                  <a:txBody>
                    <a:bodyPr/>
                    <a:lstStyle/>
                    <a:p>
                      <a:pPr algn="ctr"/>
                      <a:r>
                        <a:rPr lang="en-US" sz="1000" dirty="0" smtClean="0">
                          <a:latin typeface="Arial"/>
                          <a:cs typeface="Arial"/>
                        </a:rPr>
                        <a:t>7,000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RPS</a:t>
                      </a:r>
                    </a:p>
                  </a:txBody>
                  <a:tcPr marT="34290" marB="34290" anchor="ctr">
                    <a:solidFill>
                      <a:schemeClr val="accent4"/>
                    </a:solidFill>
                  </a:tcPr>
                </a:tc>
                <a:tc>
                  <a:txBody>
                    <a:bodyPr/>
                    <a:lstStyle/>
                    <a:p>
                      <a:pPr algn="ctr"/>
                      <a:r>
                        <a:rPr lang="en-US" sz="1000" dirty="0" smtClean="0">
                          <a:latin typeface="Arial"/>
                          <a:cs typeface="Arial"/>
                        </a:rPr>
                        <a:t>800,000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RPS</a:t>
                      </a:r>
                    </a:p>
                  </a:txBody>
                  <a:tcPr marT="34290" marB="34290" anchor="ctr">
                    <a:solidFill>
                      <a:schemeClr val="accent4"/>
                    </a:solidFill>
                  </a:tcPr>
                </a:tc>
                <a:tc>
                  <a:txBody>
                    <a:bodyPr/>
                    <a:lstStyle/>
                    <a:p>
                      <a:pPr algn="ctr"/>
                      <a:r>
                        <a:rPr lang="en-US" sz="1000" dirty="0" smtClean="0">
                          <a:latin typeface="Arial"/>
                          <a:cs typeface="Arial"/>
                        </a:rPr>
                        <a:t>19,000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CAPWAP Throughput</a:t>
                      </a:r>
                    </a:p>
                  </a:txBody>
                  <a:tcPr marT="34290" marB="34290" anchor="ctr">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10GE SFP+, 1x MGMT GE RJ45</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Form Factor</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1U</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 GB SSD</a:t>
                      </a:r>
                      <a:endParaRPr lang="en-US" sz="1000" dirty="0">
                        <a:latin typeface="Arial"/>
                        <a:cs typeface="Arial"/>
                      </a:endParaRPr>
                    </a:p>
                  </a:txBody>
                  <a:tcPr marT="34290" marB="34290" anchor="ctr">
                    <a:solidFill>
                      <a:schemeClr val="accent4">
                        <a:lumMod val="40000"/>
                        <a:lumOff val="60000"/>
                      </a:schemeClr>
                    </a:solidFill>
                  </a:tcPr>
                </a:tc>
              </a:tr>
            </a:tbl>
          </a:graphicData>
        </a:graphic>
      </p:graphicFrame>
      <p:sp>
        <p:nvSpPr>
          <p:cNvPr id="5" name="TextBox 4"/>
          <p:cNvSpPr txBox="1"/>
          <p:nvPr/>
        </p:nvSpPr>
        <p:spPr>
          <a:xfrm>
            <a:off x="4401280" y="656328"/>
            <a:ext cx="4490720" cy="253916"/>
          </a:xfrm>
          <a:prstGeom prst="rect">
            <a:avLst/>
          </a:prstGeom>
          <a:noFill/>
        </p:spPr>
        <p:txBody>
          <a:bodyPr wrap="square" rtlCol="0">
            <a:spAutoFit/>
          </a:bodyPr>
          <a:lstStyle/>
          <a:p>
            <a:pPr algn="r"/>
            <a:r>
              <a:rPr lang="en-US" sz="1050" i="1" dirty="0" smtClean="0"/>
              <a:t>System performance based on v2.2</a:t>
            </a:r>
            <a:endParaRPr lang="en-US" sz="1050" i="1" dirty="0"/>
          </a:p>
        </p:txBody>
      </p:sp>
    </p:spTree>
    <p:extLst>
      <p:ext uri="{BB962C8B-B14F-4D97-AF65-F5344CB8AC3E}">
        <p14:creationId xmlns:p14="http://schemas.microsoft.com/office/powerpoint/2010/main" val="3568128928"/>
      </p:ext>
    </p:extLst>
  </p:cSld>
  <p:clrMapOvr>
    <a:masterClrMapping/>
  </p:clrMapOvr>
  <p:transition xmlns:p14="http://schemas.microsoft.com/office/powerpoint/2010/main" spd="slow">
    <p:wipe/>
  </p:transition>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Other Information</a:t>
            </a:r>
            <a:endParaRPr lang="en-US" sz="3600" b="1" dirty="0">
              <a:solidFill>
                <a:srgbClr val="FFFFFF"/>
              </a:solidFill>
            </a:endParaRPr>
          </a:p>
        </p:txBody>
      </p:sp>
    </p:spTree>
    <p:extLst>
      <p:ext uri="{BB962C8B-B14F-4D97-AF65-F5344CB8AC3E}">
        <p14:creationId xmlns:p14="http://schemas.microsoft.com/office/powerpoint/2010/main" val="54400819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5428248" y="4756501"/>
            <a:ext cx="3124200" cy="338554"/>
          </a:xfrm>
          <a:prstGeom prst="rect">
            <a:avLst/>
          </a:prstGeom>
          <a:noFill/>
        </p:spPr>
        <p:txBody>
          <a:bodyPr wrap="square" rtlCol="0">
            <a:spAutoFit/>
          </a:bodyPr>
          <a:lstStyle/>
          <a:p>
            <a:pPr algn="r"/>
            <a:r>
              <a:rPr lang="en-US" sz="800" dirty="0" smtClean="0">
                <a:solidFill>
                  <a:srgbClr val="404040"/>
                </a:solidFill>
                <a:latin typeface="Helvetica 55 Roman"/>
                <a:cs typeface="Helvetica 55 Roman"/>
              </a:rPr>
              <a:t>* Also as FortiGate-VMX for </a:t>
            </a:r>
            <a:r>
              <a:rPr lang="en-US" sz="800" dirty="0" err="1" smtClean="0">
                <a:solidFill>
                  <a:srgbClr val="404040"/>
                </a:solidFill>
                <a:latin typeface="Helvetica 55 Roman"/>
                <a:cs typeface="Helvetica 55 Roman"/>
              </a:rPr>
              <a:t>VMWare</a:t>
            </a:r>
            <a:r>
              <a:rPr lang="en-US" sz="800" dirty="0" smtClean="0">
                <a:solidFill>
                  <a:srgbClr val="404040"/>
                </a:solidFill>
                <a:latin typeface="Helvetica 55 Roman"/>
                <a:cs typeface="Helvetica 55 Roman"/>
              </a:rPr>
              <a:t> NSX</a:t>
            </a:r>
            <a:br>
              <a:rPr lang="en-US" sz="800" dirty="0" smtClean="0">
                <a:solidFill>
                  <a:srgbClr val="404040"/>
                </a:solidFill>
                <a:latin typeface="Helvetica 55 Roman"/>
                <a:cs typeface="Helvetica 55 Roman"/>
              </a:rPr>
            </a:br>
            <a:r>
              <a:rPr lang="en-US" sz="800" dirty="0" smtClean="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32201838"/>
              </p:ext>
            </p:extLst>
          </p:nvPr>
        </p:nvGraphicFramePr>
        <p:xfrm>
          <a:off x="219579" y="1080000"/>
          <a:ext cx="8639996" cy="3419996"/>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228933">
                <a:tc rowSpan="2">
                  <a:txBody>
                    <a:bodyPr/>
                    <a:lstStyle/>
                    <a:p>
                      <a:pPr algn="ctr" fontAlgn="ctr"/>
                      <a:r>
                        <a:rPr lang="en-US" sz="900" b="1" u="none" strike="noStrike" dirty="0" smtClean="0">
                          <a:solidFill>
                            <a:schemeClr val="bg1"/>
                          </a:solidFill>
                          <a:effectLst/>
                        </a:rPr>
                        <a:t>Virtual Appliance</a:t>
                      </a: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VMware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gridSpan="2">
                  <a:txBody>
                    <a:bodyPr/>
                    <a:lstStyle/>
                    <a:p>
                      <a:pPr algn="ctr" fontAlgn="ctr"/>
                      <a:r>
                        <a:rPr lang="en-US" sz="900" u="none" strike="noStrike" dirty="0">
                          <a:effectLst/>
                        </a:rPr>
                        <a:t>Citrix</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900" u="none" strike="noStrike" dirty="0">
                          <a:effectLst/>
                        </a:rPr>
                        <a:t>Open Source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900" u="none" strike="noStrike" dirty="0">
                          <a:effectLst/>
                        </a:rPr>
                        <a:t>Amazon</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Microsoft</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r>
              <a:tr h="443867">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0" u="none" strike="noStrike" dirty="0" smtClean="0">
                          <a:solidFill>
                            <a:srgbClr val="FFFFFF"/>
                          </a:solidFill>
                          <a:effectLst/>
                        </a:rPr>
                        <a:t>vSphere v4.x</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v5.x</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a:t>
                      </a:r>
                    </a:p>
                    <a:p>
                      <a:pPr algn="ctr" fontAlgn="ctr"/>
                      <a:r>
                        <a:rPr lang="en-US" sz="900" b="0" u="none" strike="noStrike" dirty="0" smtClean="0">
                          <a:solidFill>
                            <a:srgbClr val="FFFFFF"/>
                          </a:solidFill>
                          <a:effectLst/>
                        </a:rPr>
                        <a:t>v5.6 SP2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 </a:t>
                      </a:r>
                    </a:p>
                    <a:p>
                      <a:pPr algn="ctr" fontAlgn="ctr"/>
                      <a:r>
                        <a:rPr lang="en-US" sz="900" b="0" u="none" strike="noStrike" dirty="0" smtClean="0">
                          <a:solidFill>
                            <a:srgbClr val="FFFFFF"/>
                          </a:solidFill>
                          <a:effectLst/>
                        </a:rPr>
                        <a:t>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KVM</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AWS</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2008 R2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2012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i="0" u="none" strike="noStrike" dirty="0" smtClean="0">
                          <a:solidFill>
                            <a:srgbClr val="FFFFFF"/>
                          </a:solidFill>
                          <a:effectLst/>
                          <a:latin typeface="Arial"/>
                          <a:cs typeface="Arial"/>
                        </a:rPr>
                        <a:t>Azure</a:t>
                      </a:r>
                      <a:endParaRPr lang="en-US" sz="900" b="0" i="0" u="none" strike="noStrike" dirty="0">
                        <a:solidFill>
                          <a:srgbClr val="FFFFFF"/>
                        </a:solidFill>
                        <a:effectLst/>
                        <a:latin typeface="Arial"/>
                        <a:cs typeface="Aria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228933">
                <a:tc>
                  <a:txBody>
                    <a:bodyPr/>
                    <a:lstStyle/>
                    <a:p>
                      <a:pPr algn="l" fontAlgn="ctr"/>
                      <a:r>
                        <a:rPr lang="en-US" sz="900" b="1" u="none" strike="noStrike" dirty="0">
                          <a:solidFill>
                            <a:schemeClr val="bg1"/>
                          </a:solidFill>
                          <a:effectLst/>
                          <a:latin typeface="Arial"/>
                          <a:cs typeface="Arial"/>
                        </a:rPr>
                        <a:t>FortiGate-</a:t>
                      </a:r>
                      <a:r>
                        <a:rPr lang="en-US" sz="900" b="1" u="none" strike="noStrike" dirty="0" smtClean="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FortiManager-VM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FortiAnalyzer-VM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FortiWeb-VM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900" dirty="0" smtClean="0">
                        <a:solidFill>
                          <a:srgbClr val="36424A"/>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FortiMail-VM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637F7F"/>
                          </a:solidFill>
                          <a:effectLst/>
                        </a:rPr>
                        <a:t> </a:t>
                      </a:r>
                      <a:endParaRPr lang="en-US" sz="900" b="0" i="0" u="none" strike="noStrike">
                        <a:solidFill>
                          <a:srgbClr val="637F7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FortiAuthenticator-VM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lumMod val="50000"/>
                            <a:lumOff val="50000"/>
                          </a:schemeClr>
                        </a:solidFil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Zapf Dingbats"/>
                          <a:ea typeface="Zapf Dingbats"/>
                          <a:cs typeface="Zapf Dingbats"/>
                          <a:sym typeface="Zapf Dingbats"/>
                        </a:rPr>
                        <a:t>✔</a:t>
                      </a: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FortiADC-VM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u="none" strike="noStrike">
                          <a:solidFill>
                            <a:schemeClr val="tx1"/>
                          </a:solidFill>
                          <a:effectLst/>
                        </a:rPr>
                        <a:t> </a:t>
                      </a:r>
                      <a:endParaRPr lang="en-US" sz="900" b="0" i="0" u="none" strike="noStrike">
                        <a:solidFill>
                          <a:schemeClr val="tx1"/>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a:solidFill>
                          <a:schemeClr val="tx1">
                            <a:lumMod val="50000"/>
                            <a:lumOff val="50000"/>
                          </a:schemeClr>
                        </a:solidFil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FortiCache-VM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a:solidFill>
                          <a:schemeClr val="tx1">
                            <a:lumMod val="50000"/>
                            <a:lumOff val="50000"/>
                          </a:schemeClr>
                        </a:solidFil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FortiVoice-VM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FortiRecorder-VM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ea typeface="Zapf Dingbats"/>
                          <a:cs typeface="Zapf Dingbats"/>
                          <a:sym typeface="Zapf Dingbats"/>
                        </a:rPr>
                        <a:t>5.1,</a:t>
                      </a:r>
                      <a:r>
                        <a:rPr lang="en-US" sz="900" b="0" i="0" baseline="0" dirty="0" smtClean="0">
                          <a:solidFill>
                            <a:schemeClr val="tx1">
                              <a:lumMod val="65000"/>
                              <a:lumOff val="35000"/>
                            </a:schemeClr>
                          </a:solidFill>
                          <a:latin typeface="+mn-lt"/>
                          <a:ea typeface="Zapf Dingbats"/>
                          <a:cs typeface="Zapf Dingbats"/>
                          <a:sym typeface="Zapf Dingbats"/>
                        </a:rPr>
                        <a:t> 5.5</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a:solidFill>
                          <a:schemeClr val="tx1">
                            <a:lumMod val="50000"/>
                            <a:lumOff val="50000"/>
                          </a:schemeClr>
                        </a:solidFil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mn-lt"/>
                          <a:cs typeface="Arial"/>
                        </a:rPr>
                        <a:t>FortiWAN-VM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rPr>
                        <a:t>5.5</a:t>
                      </a: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9" name="TextBox 8"/>
          <p:cNvSpPr txBox="1"/>
          <p:nvPr/>
        </p:nvSpPr>
        <p:spPr>
          <a:xfrm>
            <a:off x="6604000" y="1690348"/>
            <a:ext cx="494632" cy="261610"/>
          </a:xfrm>
          <a:prstGeom prst="rect">
            <a:avLst/>
          </a:prstGeom>
          <a:noFill/>
        </p:spPr>
        <p:txBody>
          <a:bodyPr wrap="square" rtlCol="0">
            <a:spAutoFit/>
          </a:bodyPr>
          <a:lstStyle/>
          <a:p>
            <a:r>
              <a:rPr lang="en-US" sz="1050" dirty="0" smtClean="0">
                <a:solidFill>
                  <a:srgbClr val="404040"/>
                </a:solidFill>
                <a:latin typeface="Helvetica 55 Roman"/>
                <a:cs typeface="Helvetica 55 Roman"/>
              </a:rPr>
              <a:t>**</a:t>
            </a:r>
          </a:p>
        </p:txBody>
      </p:sp>
      <p:sp>
        <p:nvSpPr>
          <p:cNvPr id="10" name="TextBox 9"/>
          <p:cNvSpPr txBox="1"/>
          <p:nvPr/>
        </p:nvSpPr>
        <p:spPr>
          <a:xfrm>
            <a:off x="6622716" y="2430083"/>
            <a:ext cx="494632" cy="261610"/>
          </a:xfrm>
          <a:prstGeom prst="rect">
            <a:avLst/>
          </a:prstGeom>
          <a:noFill/>
        </p:spPr>
        <p:txBody>
          <a:bodyPr wrap="square" rtlCol="0">
            <a:spAutoFit/>
          </a:bodyPr>
          <a:lstStyle/>
          <a:p>
            <a:r>
              <a:rPr lang="en-US" sz="1050" dirty="0" smtClean="0">
                <a:solidFill>
                  <a:srgbClr val="404040"/>
                </a:solidFill>
                <a:latin typeface="Helvetica 55 Roman"/>
                <a:cs typeface="Helvetica 55 Roman"/>
              </a:rPr>
              <a:t>**</a:t>
            </a:r>
          </a:p>
        </p:txBody>
      </p:sp>
    </p:spTree>
    <p:extLst>
      <p:ext uri="{BB962C8B-B14F-4D97-AF65-F5344CB8AC3E}">
        <p14:creationId xmlns:p14="http://schemas.microsoft.com/office/powerpoint/2010/main" val="260723187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766874911"/>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6" name="Group 5"/>
          <p:cNvGrpSpPr/>
          <p:nvPr/>
        </p:nvGrpSpPr>
        <p:grpSpPr>
          <a:xfrm>
            <a:off x="1184013" y="1229307"/>
            <a:ext cx="3420000" cy="1465686"/>
            <a:chOff x="1066800" y="1161143"/>
            <a:chExt cx="3420000" cy="1465686"/>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2360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14x GE RJ45 Switch </a:t>
            </a:r>
            <a:r>
              <a:rPr lang="en-US" sz="1000" dirty="0" smtClean="0"/>
              <a:t>Ports</a:t>
            </a:r>
            <a:endParaRPr lang="en-US" sz="1000" dirty="0"/>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cxnSp>
        <p:nvCxnSpPr>
          <p:cNvPr id="18" name="Straight Connector 17"/>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9" name="Picture 18" descr="WiFi-a-b-g-n.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16760" y="2297091"/>
            <a:ext cx="371646" cy="547200"/>
          </a:xfrm>
          <a:prstGeom prst="rect">
            <a:avLst/>
          </a:prstGeom>
        </p:spPr>
      </p:pic>
      <p:sp>
        <p:nvSpPr>
          <p:cNvPr id="21" name="Oval 20"/>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300044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92948850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778554379"/>
              </p:ext>
            </p:extLst>
          </p:nvPr>
        </p:nvGraphicFramePr>
        <p:xfrm>
          <a:off x="252002" y="1080000"/>
          <a:ext cx="8640006" cy="3352772"/>
        </p:xfrm>
        <a:graphic>
          <a:graphicData uri="http://schemas.openxmlformats.org/drawingml/2006/table">
            <a:tbl>
              <a:tblPr firstRow="1" bandRow="1">
                <a:effectLst/>
                <a:tableStyleId>{E8034E78-7F5D-4C2E-B375-FC64B27BC917}</a:tableStyleId>
              </a:tblPr>
              <a:tblGrid>
                <a:gridCol w="1837788"/>
                <a:gridCol w="755802"/>
                <a:gridCol w="755802"/>
                <a:gridCol w="755802"/>
                <a:gridCol w="755802"/>
                <a:gridCol w="755802"/>
                <a:gridCol w="755802"/>
                <a:gridCol w="755802"/>
                <a:gridCol w="755802"/>
                <a:gridCol w="755802"/>
              </a:tblGrid>
              <a:tr h="553662">
                <a:tc>
                  <a:txBody>
                    <a:bodyPr/>
                    <a:lstStyle/>
                    <a:p>
                      <a:pPr algn="l" fontAlgn="ctr"/>
                      <a:endParaRPr lang="en-US" sz="8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App.</a:t>
                      </a:r>
                      <a:r>
                        <a:rPr lang="en-US" sz="9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baseline="0" dirty="0" smtClean="0">
                          <a:solidFill>
                            <a:schemeClr val="bg1"/>
                          </a:solidFill>
                          <a:latin typeface="+mn-lt"/>
                        </a:rPr>
                        <a:t>Control</a:t>
                      </a:r>
                      <a:endParaRPr lang="en-US" sz="900" b="1"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IPS</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AV</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Anti-bot</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Filtering</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Anti-spam</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Scan</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WAF</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279911">
                <a:tc>
                  <a:txBody>
                    <a:bodyPr/>
                    <a:lstStyle/>
                    <a:p>
                      <a:pPr algn="l" fontAlgn="ctr"/>
                      <a:r>
                        <a:rPr lang="en-US" sz="900" b="1" u="none" strike="noStrike" dirty="0" smtClean="0">
                          <a:solidFill>
                            <a:schemeClr val="bg1"/>
                          </a:solidFill>
                          <a:effectLst/>
                          <a:latin typeface="Arial"/>
                          <a:cs typeface="Arial"/>
                        </a:rPr>
                        <a:t>FortiGate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latin typeface="Zapf Dingbats"/>
                          <a:ea typeface="Zapf Dingbats"/>
                          <a:cs typeface="Zapf Dingbats"/>
                          <a:sym typeface="Zapf Dingbats"/>
                        </a:rPr>
                        <a:t>✔</a:t>
                      </a:r>
                      <a:endParaRPr lang="en-US" sz="900" b="0"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a:t>
                      </a:r>
                      <a:r>
                        <a:rPr kumimoji="0" lang="en-US" sz="900" b="0" i="0" u="none" strike="noStrike" kern="1200" cap="none" spc="0" normalizeH="0" baseline="0" noProof="0" dirty="0" smtClean="0">
                          <a:ln>
                            <a:noFill/>
                          </a:ln>
                          <a:solidFill>
                            <a:srgbClr val="FFFFFF"/>
                          </a:solidFill>
                          <a:effectLst/>
                          <a:uLnTx/>
                          <a:uFillTx/>
                          <a:latin typeface="+mn-lt"/>
                          <a:ea typeface="+mn-ea"/>
                          <a:cs typeface="+mn-c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FortiClient*</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FortiCache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algn="l" fontAlgn="ctr"/>
                      <a:r>
                        <a:rPr lang="en-US" sz="900" b="1" u="none" strike="noStrike" dirty="0" smtClean="0">
                          <a:solidFill>
                            <a:schemeClr val="bg1"/>
                          </a:solidFill>
                          <a:effectLst/>
                          <a:latin typeface="Arial"/>
                          <a:cs typeface="Arial"/>
                        </a:rPr>
                        <a:t>FortiMail</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FortiADC</a:t>
                      </a:r>
                      <a:r>
                        <a:rPr lang="en-US" sz="900" b="1" u="none" strike="noStrike" baseline="0" dirty="0" smtClean="0">
                          <a:solidFill>
                            <a:schemeClr val="bg1"/>
                          </a:solidFill>
                          <a:effectLst/>
                          <a:latin typeface="Arial"/>
                          <a:cs typeface="Arial"/>
                        </a:rPr>
                        <a:t> D-Series</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FortiADC E-Series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FortiDDoS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FortiDB</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r>
                        <a:rPr lang="en-US" sz="900" b="0" i="0" dirty="0" smtClean="0">
                          <a:solidFill>
                            <a:srgbClr val="FFFFFF"/>
                          </a:solidFill>
                          <a:latin typeface="Zapf Dingbats"/>
                          <a:ea typeface="Zapf Dingbats"/>
                          <a:cs typeface="Zapf Dingbats"/>
                          <a:sym typeface="Zapf Dingbats"/>
                        </a:rPr>
                        <a:t>✔</a:t>
                      </a: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bl>
          </a:graphicData>
        </a:graphic>
      </p:graphicFrame>
      <p:sp>
        <p:nvSpPr>
          <p:cNvPr id="5" name="TextBox 4"/>
          <p:cNvSpPr txBox="1"/>
          <p:nvPr/>
        </p:nvSpPr>
        <p:spPr>
          <a:xfrm>
            <a:off x="5442509" y="4743094"/>
            <a:ext cx="3124200" cy="338554"/>
          </a:xfrm>
          <a:prstGeom prst="rect">
            <a:avLst/>
          </a:prstGeom>
          <a:noFill/>
        </p:spPr>
        <p:txBody>
          <a:bodyPr wrap="square" rtlCol="0">
            <a:spAutoFit/>
          </a:bodyPr>
          <a:lstStyle/>
          <a:p>
            <a:pPr algn="r"/>
            <a:r>
              <a:rPr lang="en-US" sz="800" dirty="0" smtClean="0">
                <a:solidFill>
                  <a:srgbClr val="404040"/>
                </a:solidFill>
                <a:latin typeface="Helvetica 55 Roman"/>
                <a:cs typeface="Helvetica 55 Roman"/>
              </a:rPr>
              <a:t>* Free Subscription Service(s)</a:t>
            </a:r>
          </a:p>
          <a:p>
            <a:pPr algn="r"/>
            <a:r>
              <a:rPr lang="en-US" sz="800" dirty="0" smtClean="0">
                <a:solidFill>
                  <a:srgbClr val="404040"/>
                </a:solidFill>
                <a:latin typeface="Helvetica 55 Roman"/>
                <a:cs typeface="Helvetica 55 Roman"/>
              </a:rPr>
              <a:t>^ 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6272" y="1169750"/>
            <a:ext cx="1325880" cy="393192"/>
          </a:xfrm>
          <a:prstGeom prst="rect">
            <a:avLst/>
          </a:prstGeom>
          <a:noFill/>
        </p:spPr>
      </p:pic>
    </p:spTree>
    <p:extLst>
      <p:ext uri="{BB962C8B-B14F-4D97-AF65-F5344CB8AC3E}">
        <p14:creationId xmlns:p14="http://schemas.microsoft.com/office/powerpoint/2010/main" val="4135898174"/>
      </p:ext>
    </p:extLst>
  </p:cSld>
  <p:clrMapOvr>
    <a:masterClrMapping/>
  </p:clrMapOvr>
  <p:transition xmlns:p14="http://schemas.microsoft.com/office/powerpoint/2010/main" spd="slow">
    <p:wipe/>
  </p:transition>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4" y="994173"/>
            <a:ext cx="8675687" cy="3630742"/>
          </a:xfrm>
        </p:spPr>
        <p:txBody>
          <a:bodyPr numCol="3" spcCol="360000"/>
          <a:lstStyle/>
          <a:p>
            <a:pPr marL="0" indent="0">
              <a:buNone/>
            </a:pPr>
            <a:r>
              <a:rPr lang="en-US" sz="1000" b="1" dirty="0" smtClean="0"/>
              <a:t>Feb 2015</a:t>
            </a:r>
            <a:r>
              <a:rPr lang="en-US" sz="1000" b="1" dirty="0"/>
              <a:t>	</a:t>
            </a:r>
          </a:p>
          <a:p>
            <a:r>
              <a:rPr lang="en-US" sz="1000" dirty="0"/>
              <a:t>Add </a:t>
            </a:r>
            <a:r>
              <a:rPr lang="en-US" sz="1000" dirty="0" smtClean="0"/>
              <a:t>FortiBridge</a:t>
            </a:r>
          </a:p>
          <a:p>
            <a:r>
              <a:rPr lang="en-US" sz="1000" dirty="0" smtClean="0"/>
              <a:t>Update VM Matrix</a:t>
            </a:r>
          </a:p>
          <a:p>
            <a:pPr marL="0" indent="0">
              <a:buNone/>
            </a:pPr>
            <a:endParaRPr lang="en-US" sz="1000" b="1" dirty="0" smtClean="0"/>
          </a:p>
          <a:p>
            <a:pPr marL="0" indent="0">
              <a:buNone/>
            </a:pPr>
            <a:r>
              <a:rPr lang="en-US" sz="1000" b="1" dirty="0" smtClean="0"/>
              <a:t>Mar 2015</a:t>
            </a:r>
            <a:r>
              <a:rPr lang="en-US" sz="1000" b="1" dirty="0"/>
              <a:t>	</a:t>
            </a:r>
          </a:p>
          <a:p>
            <a:r>
              <a:rPr lang="en-US" sz="1000" dirty="0" smtClean="0"/>
              <a:t>Add FG3810D and new </a:t>
            </a:r>
            <a:r>
              <a:rPr lang="en-US" sz="1000" dirty="0" err="1" smtClean="0"/>
              <a:t>FortiSwitches</a:t>
            </a:r>
            <a:endParaRPr lang="en-US" sz="1000" dirty="0" smtClean="0"/>
          </a:p>
          <a:p>
            <a:r>
              <a:rPr lang="en-US" sz="1000" dirty="0" smtClean="0"/>
              <a:t>Adjust 3700D specs</a:t>
            </a:r>
            <a:endParaRPr lang="en-US" sz="1000" dirty="0"/>
          </a:p>
          <a:p>
            <a:pPr marL="0" indent="0">
              <a:buNone/>
            </a:pPr>
            <a:endParaRPr lang="en-US" sz="1000" b="1" dirty="0"/>
          </a:p>
          <a:p>
            <a:pPr marL="0" indent="0">
              <a:buNone/>
            </a:pPr>
            <a:r>
              <a:rPr lang="en-US" sz="1000" b="1" dirty="0" smtClean="0"/>
              <a:t>Apr </a:t>
            </a:r>
            <a:r>
              <a:rPr lang="en-US" sz="1000" b="1" dirty="0"/>
              <a:t>2015	</a:t>
            </a:r>
          </a:p>
          <a:p>
            <a:r>
              <a:rPr lang="en-US" sz="1000" dirty="0" smtClean="0"/>
              <a:t>Update FG-VM memory requirement</a:t>
            </a:r>
          </a:p>
          <a:p>
            <a:r>
              <a:rPr lang="en-US" sz="1000" dirty="0" smtClean="0"/>
              <a:t>New FortiGuard Matrix</a:t>
            </a:r>
          </a:p>
          <a:p>
            <a:endParaRPr lang="en-US" sz="1000" dirty="0"/>
          </a:p>
          <a:p>
            <a:pPr marL="0" indent="0">
              <a:buNone/>
            </a:pPr>
            <a:r>
              <a:rPr lang="en-US" sz="1000" b="1" dirty="0" smtClean="0"/>
              <a:t>May2015</a:t>
            </a:r>
            <a:r>
              <a:rPr lang="en-US" sz="1000" b="1" dirty="0"/>
              <a:t>	</a:t>
            </a:r>
          </a:p>
          <a:p>
            <a:r>
              <a:rPr lang="en-US" sz="1000" dirty="0"/>
              <a:t>Update </a:t>
            </a:r>
            <a:r>
              <a:rPr lang="en-US" sz="1000" dirty="0" smtClean="0"/>
              <a:t>FAZ specs</a:t>
            </a:r>
            <a:endParaRPr lang="en-US" sz="1000" dirty="0"/>
          </a:p>
          <a:p>
            <a:r>
              <a:rPr lang="en-US" sz="1000" dirty="0" smtClean="0"/>
              <a:t>Update to VM Matrix</a:t>
            </a:r>
          </a:p>
          <a:p>
            <a:r>
              <a:rPr lang="en-US" sz="1000" dirty="0" smtClean="0"/>
              <a:t>Add FortiWAN and remove FortiDNS</a:t>
            </a:r>
          </a:p>
          <a:p>
            <a:r>
              <a:rPr lang="en-US" sz="1000" dirty="0" smtClean="0"/>
              <a:t>Add new products – FSW and FG, FortiTester,</a:t>
            </a:r>
          </a:p>
          <a:p>
            <a:endParaRPr lang="en-US" sz="1000" dirty="0"/>
          </a:p>
          <a:p>
            <a:pPr marL="0" indent="0">
              <a:buNone/>
            </a:pPr>
            <a:r>
              <a:rPr lang="en-US" sz="1000" b="1" dirty="0" smtClean="0"/>
              <a:t>June2015</a:t>
            </a:r>
            <a:r>
              <a:rPr lang="en-US" sz="1000" b="1" dirty="0"/>
              <a:t>	</a:t>
            </a:r>
          </a:p>
          <a:p>
            <a:r>
              <a:rPr lang="en-US" sz="1000" dirty="0" smtClean="0"/>
              <a:t>Update </a:t>
            </a:r>
            <a:r>
              <a:rPr lang="en-US" sz="1000" dirty="0"/>
              <a:t>to VM </a:t>
            </a:r>
            <a:r>
              <a:rPr lang="en-US" sz="1000" dirty="0" smtClean="0"/>
              <a:t>Matrix</a:t>
            </a:r>
          </a:p>
          <a:p>
            <a:r>
              <a:rPr lang="en-US" sz="1000" dirty="0" smtClean="0"/>
              <a:t>Add new products</a:t>
            </a:r>
          </a:p>
          <a:p>
            <a:endParaRPr lang="en-US" sz="1000" dirty="0"/>
          </a:p>
          <a:p>
            <a:pPr marL="0" indent="0">
              <a:buNone/>
            </a:pPr>
            <a:r>
              <a:rPr lang="en-US" sz="1000" b="1" dirty="0" smtClean="0"/>
              <a:t>Aug2015</a:t>
            </a:r>
            <a:r>
              <a:rPr lang="en-US" sz="1000" b="1" dirty="0"/>
              <a:t>	</a:t>
            </a:r>
          </a:p>
          <a:p>
            <a:r>
              <a:rPr lang="en-US" sz="1000" dirty="0"/>
              <a:t>Update to VM Matrix</a:t>
            </a:r>
          </a:p>
          <a:p>
            <a:r>
              <a:rPr lang="en-US" sz="1000" dirty="0"/>
              <a:t>Update to </a:t>
            </a:r>
            <a:r>
              <a:rPr lang="en-US" sz="1000" dirty="0" smtClean="0"/>
              <a:t>FortiGuard Matrix</a:t>
            </a:r>
          </a:p>
          <a:p>
            <a:endParaRPr lang="en-US" sz="1000" dirty="0"/>
          </a:p>
          <a:p>
            <a:pPr marL="0" indent="0">
              <a:buNone/>
            </a:pPr>
            <a:r>
              <a:rPr lang="en-US" sz="1000" b="1" dirty="0" smtClean="0"/>
              <a:t>Sep2015</a:t>
            </a:r>
            <a:r>
              <a:rPr lang="en-US" sz="1000" b="1" dirty="0"/>
              <a:t>	</a:t>
            </a:r>
          </a:p>
          <a:p>
            <a:r>
              <a:rPr lang="en-US" sz="1000" dirty="0" smtClean="0"/>
              <a:t>Add </a:t>
            </a:r>
            <a:r>
              <a:rPr lang="en-US" sz="1000" dirty="0" err="1" smtClean="0"/>
              <a:t>FortiMonitor</a:t>
            </a:r>
            <a:r>
              <a:rPr lang="en-US" sz="1000" dirty="0" smtClean="0"/>
              <a:t>, FortiAP S-series</a:t>
            </a:r>
            <a:endParaRPr lang="en-US" sz="1000" dirty="0"/>
          </a:p>
          <a:p>
            <a:r>
              <a:rPr lang="en-US" sz="1000" dirty="0"/>
              <a:t>Update to </a:t>
            </a:r>
            <a:r>
              <a:rPr lang="en-US" sz="1000" dirty="0" smtClean="0"/>
              <a:t>VM Matrix</a:t>
            </a:r>
          </a:p>
          <a:p>
            <a:pPr marL="0" indent="0">
              <a:buNone/>
            </a:pPr>
            <a:r>
              <a:rPr lang="en-US" sz="1000" b="1" dirty="0" smtClean="0"/>
              <a:t>Oct2015</a:t>
            </a:r>
            <a:r>
              <a:rPr lang="en-US" sz="1000" b="1" dirty="0"/>
              <a:t>	</a:t>
            </a:r>
          </a:p>
          <a:p>
            <a:r>
              <a:rPr lang="en-US" sz="1000" dirty="0" smtClean="0"/>
              <a:t>New 16:9 Format and hardware feature icons</a:t>
            </a:r>
          </a:p>
          <a:p>
            <a:r>
              <a:rPr lang="en-US" sz="1000" dirty="0" smtClean="0"/>
              <a:t>Add new products and </a:t>
            </a:r>
            <a:r>
              <a:rPr lang="en-US" sz="1000" dirty="0" err="1" smtClean="0"/>
              <a:t>FortiMoM</a:t>
            </a:r>
            <a:endParaRPr lang="en-US" sz="1000" dirty="0" smtClean="0"/>
          </a:p>
          <a:p>
            <a:r>
              <a:rPr lang="en-US" sz="1000" dirty="0" smtClean="0"/>
              <a:t>Update 3810D UDP throughput</a:t>
            </a:r>
            <a:endParaRPr lang="en-US" sz="1000" dirty="0" smtClean="0"/>
          </a:p>
          <a:p>
            <a:endParaRPr lang="en-US" sz="1000" dirty="0"/>
          </a:p>
          <a:p>
            <a:endParaRPr lang="en-US" sz="1000" dirty="0"/>
          </a:p>
          <a:p>
            <a:endParaRPr lang="en-US" sz="1000" dirty="0" smtClean="0"/>
          </a:p>
          <a:p>
            <a:endParaRPr lang="en-US" sz="1000" dirty="0"/>
          </a:p>
          <a:p>
            <a:pPr marL="0" indent="0">
              <a:buNone/>
            </a:pPr>
            <a:endParaRPr lang="en-US" sz="1000" dirty="0"/>
          </a:p>
          <a:p>
            <a:endParaRPr lang="en-US" sz="1000" dirty="0" smtClean="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smtClean="0"/>
          </a:p>
          <a:p>
            <a:endParaRPr lang="en-US" sz="1000" dirty="0" smtClean="0"/>
          </a:p>
          <a:p>
            <a:endParaRPr lang="en-US" sz="1000" dirty="0"/>
          </a:p>
          <a:p>
            <a:endParaRPr lang="en-US" sz="1000" dirty="0"/>
          </a:p>
          <a:p>
            <a:pPr marL="0" indent="0">
              <a:buNone/>
            </a:pPr>
            <a:endParaRPr lang="en-US" sz="1000" dirty="0"/>
          </a:p>
          <a:p>
            <a:endParaRPr lang="en-US" sz="1000" dirty="0" smtClean="0"/>
          </a:p>
          <a:p>
            <a:endParaRPr lang="en-US" sz="1000" dirty="0"/>
          </a:p>
          <a:p>
            <a:pPr marL="0" indent="0">
              <a:buNone/>
            </a:pPr>
            <a:endParaRPr lang="en-US" sz="1000" dirty="0"/>
          </a:p>
        </p:txBody>
      </p:sp>
    </p:spTree>
    <p:extLst>
      <p:ext uri="{BB962C8B-B14F-4D97-AF65-F5344CB8AC3E}">
        <p14:creationId xmlns:p14="http://schemas.microsoft.com/office/powerpoint/2010/main" val="40958248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69857669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184013" y="1235460"/>
            <a:ext cx="3420000" cy="1453380"/>
            <a:chOff x="1066800" y="1161143"/>
            <a:chExt cx="3420000" cy="1453380"/>
          </a:xfrm>
        </p:grpSpPr>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12891"/>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smtClean="0"/>
              <a:t>10x </a:t>
            </a:r>
            <a:r>
              <a:rPr lang="en-US" sz="1000" dirty="0"/>
              <a:t>GE RJ45 Switch Ports </a:t>
            </a:r>
            <a:endParaRPr lang="en-US" sz="1000" dirty="0" smtClean="0"/>
          </a:p>
          <a:p>
            <a:pPr marL="343047" indent="-343047" defTabSz="914417">
              <a:spcBef>
                <a:spcPct val="20000"/>
              </a:spcBef>
              <a:buClr>
                <a:schemeClr val="accent6"/>
              </a:buClr>
              <a:buFont typeface="+mj-ea"/>
              <a:buAutoNum type="circleNumDbPlain"/>
            </a:pPr>
            <a:r>
              <a:rPr lang="en-US" sz="1000" dirty="0" smtClean="0"/>
              <a:t>4x </a:t>
            </a:r>
            <a:r>
              <a:rPr lang="en-US" sz="1000" dirty="0"/>
              <a:t>GE RJ45 </a:t>
            </a:r>
            <a:r>
              <a:rPr lang="en-US" sz="1000" dirty="0" smtClean="0"/>
              <a:t>PoE Ports</a:t>
            </a:r>
            <a:r>
              <a:rPr lang="en-US" sz="1000" dirty="0"/>
              <a:t/>
            </a:r>
            <a:br>
              <a:rPr lang="en-US" sz="1000" dirty="0"/>
            </a:br>
            <a:endParaRPr lang="en-US" sz="1000" dirty="0"/>
          </a:p>
        </p:txBody>
      </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5738" y="2297091"/>
            <a:ext cx="372258" cy="547200"/>
          </a:xfrm>
          <a:prstGeom prst="rect">
            <a:avLst/>
          </a:prstGeom>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sp>
        <p:nvSpPr>
          <p:cNvPr id="18" name="Oval 17"/>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507166"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19430521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44013" y="959947"/>
            <a:ext cx="2700000" cy="2004406"/>
            <a:chOff x="1400217" y="910244"/>
            <a:chExt cx="2700000" cy="2004406"/>
          </a:xfrm>
        </p:grpSpPr>
        <p:pic>
          <p:nvPicPr>
            <p:cNvPr id="19458" name="Picture 52"/>
            <p:cNvPicPr>
              <a:picLocks noChangeAspect="1" noChangeArrowheads="1"/>
            </p:cNvPicPr>
            <p:nvPr/>
          </p:nvPicPr>
          <p:blipFill>
            <a:blip r:embed="rId2"/>
            <a:srcRect/>
            <a:stretch>
              <a:fillRect/>
            </a:stretch>
          </p:blipFill>
          <p:spPr bwMode="auto">
            <a:xfrm>
              <a:off x="1400217" y="910244"/>
              <a:ext cx="2700000" cy="988171"/>
            </a:xfrm>
            <a:prstGeom prst="rect">
              <a:avLst/>
            </a:prstGeom>
            <a:noFill/>
            <a:ln w="9525">
              <a:noFill/>
              <a:miter lim="800000"/>
              <a:headEnd/>
              <a:tailEnd/>
            </a:ln>
          </p:spPr>
        </p:pic>
        <p:pic>
          <p:nvPicPr>
            <p:cNvPr id="19459" name="Picture 53"/>
            <p:cNvPicPr>
              <a:picLocks noChangeAspect="1" noChangeArrowheads="1"/>
            </p:cNvPicPr>
            <p:nvPr/>
          </p:nvPicPr>
          <p:blipFill>
            <a:blip r:embed="rId3"/>
            <a:srcRect/>
            <a:stretch>
              <a:fillRect/>
            </a:stretch>
          </p:blipFill>
          <p:spPr bwMode="auto">
            <a:xfrm>
              <a:off x="1400217" y="1869014"/>
              <a:ext cx="2700000" cy="1045636"/>
            </a:xfrm>
            <a:prstGeom prst="rect">
              <a:avLst/>
            </a:prstGeom>
            <a:noFill/>
            <a:ln w="9525">
              <a:noFill/>
              <a:miter lim="800000"/>
              <a:headEnd/>
              <a:tailEnd/>
            </a:ln>
          </p:spPr>
        </p:pic>
      </p:grpSp>
      <p:sp>
        <p:nvSpPr>
          <p:cNvPr id="19460" name="Rectangle 2"/>
          <p:cNvSpPr>
            <a:spLocks noGrp="1" noChangeArrowheads="1"/>
          </p:cNvSpPr>
          <p:nvPr>
            <p:ph type="title"/>
          </p:nvPr>
        </p:nvSpPr>
        <p:spPr/>
        <p:txBody>
          <a:bodyPr/>
          <a:lstStyle/>
          <a:p>
            <a:pPr eaLnBrk="1" hangingPunct="1"/>
            <a:r>
              <a:rPr lang="en-US" b="0" i="0" dirty="0" smtClean="0"/>
              <a:t>FortiGate 80C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90898316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1900/700/120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Concurrent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45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12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140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a:t>
                      </a:r>
                      <a:endParaRPr lang="en-US" sz="900" b="0" i="0" dirty="0">
                        <a:solidFill>
                          <a:srgbClr val="000000"/>
                        </a:solidFill>
                        <a:latin typeface="+mn-lt"/>
                      </a:endParaRPr>
                    </a:p>
                  </a:txBody>
                  <a:tcPr marL="61703" marR="61703" marT="26030" marB="26030" anchor="ctr" horzOverflow="overflow"/>
                </a:tc>
              </a:tr>
            </a:tbl>
          </a:graphicData>
        </a:graphic>
      </p:graphicFrame>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a:t>
            </a:r>
            <a:r>
              <a:rPr lang="en-US" sz="1000" dirty="0" smtClean="0"/>
              <a:t>GE RJ45 WAN Ports</a:t>
            </a:r>
            <a:endParaRPr lang="en-US" sz="1000" dirty="0"/>
          </a:p>
          <a:p>
            <a:pPr marL="343047" indent="-343047" defTabSz="914417">
              <a:spcBef>
                <a:spcPct val="20000"/>
              </a:spcBef>
              <a:buClr>
                <a:schemeClr val="accent6"/>
              </a:buClr>
              <a:buFont typeface="+mj-ea"/>
              <a:buAutoNum type="circleNumDbPlain"/>
            </a:pPr>
            <a:r>
              <a:rPr lang="en-US" sz="1000" dirty="0"/>
              <a:t>1x FE </a:t>
            </a:r>
            <a:r>
              <a:rPr lang="en-US" sz="1000" dirty="0" smtClean="0"/>
              <a:t>RJ45 DMZ </a:t>
            </a:r>
            <a:r>
              <a:rPr lang="en-US" sz="1000" dirty="0"/>
              <a:t>Interface Port</a:t>
            </a:r>
          </a:p>
          <a:p>
            <a:pPr marL="343047" indent="-343047" defTabSz="914417">
              <a:spcBef>
                <a:spcPct val="20000"/>
              </a:spcBef>
              <a:buClr>
                <a:schemeClr val="accent6"/>
              </a:buClr>
              <a:buFont typeface="+mj-ea"/>
              <a:buAutoNum type="circleNumDbPlain"/>
            </a:pPr>
            <a:r>
              <a:rPr lang="en-US" sz="1000" dirty="0"/>
              <a:t>6x FE </a:t>
            </a:r>
            <a:r>
              <a:rPr lang="en-US" sz="1000" dirty="0" smtClean="0"/>
              <a:t>RJ45 Switch Ports</a:t>
            </a:r>
            <a:endParaRPr lang="en-US" sz="1000" dirty="0"/>
          </a:p>
          <a:p>
            <a:pPr marL="343047" indent="-343047" defTabSz="914417">
              <a:spcBef>
                <a:spcPct val="20000"/>
              </a:spcBef>
              <a:buClr>
                <a:schemeClr val="accent6"/>
              </a:buClr>
              <a:buFont typeface="+mj-ea"/>
              <a:buAutoNum type="circleNumDbPlain"/>
            </a:pPr>
            <a:r>
              <a:rPr lang="en-US" sz="1000" dirty="0" err="1"/>
              <a:t>ExpressCard</a:t>
            </a:r>
            <a:r>
              <a:rPr lang="en-US" sz="1000" dirty="0"/>
              <a:t> slot</a:t>
            </a: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6027"/>
            <a:ext cx="372259" cy="547200"/>
          </a:xfrm>
          <a:prstGeom prst="rect">
            <a:avLst/>
          </a:prstGeom>
        </p:spPr>
      </p:pic>
      <p:pic>
        <p:nvPicPr>
          <p:cNvPr id="14" name="Picture 13" descr="FortiASIC-CP6.png"/>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833" y="2296027"/>
            <a:ext cx="371646" cy="547200"/>
          </a:xfrm>
          <a:prstGeom prst="rect">
            <a:avLst/>
          </a:prstGeom>
        </p:spPr>
      </p:pic>
    </p:spTree>
    <p:extLst>
      <p:ext uri="{BB962C8B-B14F-4D97-AF65-F5344CB8AC3E}">
        <p14:creationId xmlns:p14="http://schemas.microsoft.com/office/powerpoint/2010/main" val="644769891"/>
      </p:ext>
    </p:extLst>
  </p:cSld>
  <p:clrMapOvr>
    <a:masterClrMapping/>
  </p:clrMapOvr>
  <p:transition xmlns:p14="http://schemas.microsoft.com/office/powerpoint/2010/mai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536261" y="959879"/>
            <a:ext cx="2715504" cy="2004541"/>
            <a:chOff x="1142697" y="910244"/>
            <a:chExt cx="2715504" cy="2004541"/>
          </a:xfrm>
        </p:grpSpPr>
        <p:pic>
          <p:nvPicPr>
            <p:cNvPr id="12" name="Picture 51"/>
            <p:cNvPicPr>
              <a:picLocks noChangeAspect="1" noChangeArrowheads="1"/>
            </p:cNvPicPr>
            <p:nvPr/>
          </p:nvPicPr>
          <p:blipFill>
            <a:blip r:embed="rId2"/>
            <a:srcRect/>
            <a:stretch>
              <a:fillRect/>
            </a:stretch>
          </p:blipFill>
          <p:spPr bwMode="auto">
            <a:xfrm>
              <a:off x="1142697" y="1696850"/>
              <a:ext cx="2700000" cy="1217935"/>
            </a:xfrm>
            <a:prstGeom prst="rect">
              <a:avLst/>
            </a:prstGeom>
            <a:noFill/>
            <a:ln w="9525">
              <a:noFill/>
              <a:miter lim="800000"/>
              <a:headEnd/>
              <a:tailEnd/>
            </a:ln>
          </p:spPr>
        </p:pic>
        <p:pic>
          <p:nvPicPr>
            <p:cNvPr id="14" name="Picture 50"/>
            <p:cNvPicPr>
              <a:picLocks noChangeAspect="1" noChangeArrowheads="1"/>
            </p:cNvPicPr>
            <p:nvPr/>
          </p:nvPicPr>
          <p:blipFill>
            <a:blip r:embed="rId3"/>
            <a:srcRect/>
            <a:stretch>
              <a:fillRect/>
            </a:stretch>
          </p:blipFill>
          <p:spPr bwMode="auto">
            <a:xfrm>
              <a:off x="1158201" y="910244"/>
              <a:ext cx="2700000" cy="974019"/>
            </a:xfrm>
            <a:prstGeom prst="rect">
              <a:avLst/>
            </a:prstGeom>
            <a:noFill/>
            <a:ln w="9525">
              <a:noFill/>
              <a:miter lim="800000"/>
              <a:headEnd/>
              <a:tailEnd/>
            </a:ln>
          </p:spPr>
        </p:pic>
      </p:grpSp>
      <p:sp>
        <p:nvSpPr>
          <p:cNvPr id="21507" name="Rectangle 4"/>
          <p:cNvSpPr>
            <a:spLocks noGrp="1" noChangeArrowheads="1"/>
          </p:cNvSpPr>
          <p:nvPr>
            <p:ph type="title"/>
          </p:nvPr>
        </p:nvSpPr>
        <p:spPr/>
        <p:txBody>
          <a:bodyPr/>
          <a:lstStyle/>
          <a:p>
            <a:pPr eaLnBrk="1" hangingPunct="1"/>
            <a:r>
              <a:rPr lang="en-US" b="0" i="0" dirty="0" smtClean="0"/>
              <a:t>FortiGate/FortiWiFi 80CM</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53156584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1900/700/120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45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12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140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1x FE </a:t>
            </a:r>
            <a:r>
              <a:rPr lang="en-US" sz="1000" dirty="0" smtClean="0"/>
              <a:t>RJ45 DMZ Port</a:t>
            </a:r>
            <a:endParaRPr lang="en-US" sz="1000" dirty="0"/>
          </a:p>
          <a:p>
            <a:pPr marL="343047" indent="-343047" defTabSz="914417">
              <a:spcBef>
                <a:spcPct val="20000"/>
              </a:spcBef>
              <a:buClr>
                <a:schemeClr val="accent6"/>
              </a:buClr>
              <a:buFont typeface="+mj-ea"/>
              <a:buAutoNum type="circleNumDbPlain"/>
            </a:pPr>
            <a:r>
              <a:rPr lang="en-US" sz="1000" dirty="0"/>
              <a:t>6x FE </a:t>
            </a:r>
            <a:r>
              <a:rPr lang="en-US" sz="1000" dirty="0" smtClean="0"/>
              <a:t>RJ45 Switch Ports</a:t>
            </a:r>
          </a:p>
          <a:p>
            <a:pPr marL="343047" indent="-343047" defTabSz="914417">
              <a:spcBef>
                <a:spcPct val="20000"/>
              </a:spcBef>
              <a:buClr>
                <a:schemeClr val="accent6"/>
              </a:buClr>
              <a:buFont typeface="+mj-ea"/>
              <a:buAutoNum type="circleNumDbPlain"/>
            </a:pPr>
            <a:r>
              <a:rPr lang="en-US" sz="1000" dirty="0" smtClean="0"/>
              <a:t>Internal V.90 Modem</a:t>
            </a:r>
            <a:endParaRPr lang="en-US" sz="1000" dirty="0"/>
          </a:p>
          <a:p>
            <a:pPr marL="343047" indent="-343047" defTabSz="914417">
              <a:spcBef>
                <a:spcPct val="20000"/>
              </a:spcBef>
              <a:buClr>
                <a:schemeClr val="accent6"/>
              </a:buClr>
              <a:buFont typeface="+mj-ea"/>
              <a:buAutoNum type="circleNumDbPlain"/>
            </a:pPr>
            <a:r>
              <a:rPr lang="en-US" sz="1000" dirty="0" err="1"/>
              <a:t>ExpressCard</a:t>
            </a:r>
            <a:r>
              <a:rPr lang="en-US" sz="1000" dirty="0"/>
              <a:t> slot</a:t>
            </a:r>
          </a:p>
        </p:txBody>
      </p: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6027"/>
            <a:ext cx="372259" cy="547200"/>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5738" y="2296027"/>
            <a:ext cx="372260" cy="547200"/>
          </a:xfrm>
          <a:prstGeom prst="rect">
            <a:avLst/>
          </a:prstGeom>
        </p:spPr>
      </p:pic>
      <p:cxnSp>
        <p:nvCxnSpPr>
          <p:cNvPr id="21" name="Straight Connector 20"/>
          <p:cNvCxnSpPr/>
          <p:nvPr/>
        </p:nvCxnSpPr>
        <p:spPr bwMode="auto">
          <a:xfrm>
            <a:off x="7008151"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2" name="Picture 21" descr="WiFi-a-b-g-n.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78380" y="2296027"/>
            <a:ext cx="371646" cy="547200"/>
          </a:xfrm>
          <a:prstGeom prst="rect">
            <a:avLst/>
          </a:prstGeom>
        </p:spPr>
      </p:pic>
      <p:pic>
        <p:nvPicPr>
          <p:cNvPr id="25" name="Picture 24" descr="FortiASIC-CP6.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833" y="2296027"/>
            <a:ext cx="371646" cy="547200"/>
          </a:xfrm>
          <a:prstGeom prst="rect">
            <a:avLst/>
          </a:prstGeom>
        </p:spPr>
      </p:pic>
    </p:spTree>
    <p:extLst>
      <p:ext uri="{BB962C8B-B14F-4D97-AF65-F5344CB8AC3E}">
        <p14:creationId xmlns:p14="http://schemas.microsoft.com/office/powerpoint/2010/main" val="190116171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5186516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900" b="0" i="0" dirty="0" smtClean="0">
                          <a:solidFill>
                            <a:srgbClr val="000000"/>
                          </a:solidFill>
                          <a:latin typeface="+mn-lt"/>
                        </a:rPr>
                        <a:t>1.3 / 0.95 / 0.17 </a:t>
                      </a:r>
                      <a:r>
                        <a:rPr kumimoji="0" lang="en-US" sz="900" b="0" i="0" u="none" strike="noStrike" cap="none" normalizeH="0" baseline="0" dirty="0" smtClean="0">
                          <a:ln>
                            <a:noFill/>
                          </a:ln>
                          <a:solidFill>
                            <a:srgbClr val="000000"/>
                          </a:solidFill>
                          <a:effectLst/>
                          <a:latin typeface="+mn-lt"/>
                        </a:rPr>
                        <a:t>G</a:t>
                      </a:r>
                      <a:r>
                        <a:rPr kumimoji="0" lang="en-US" sz="900" u="none" strike="noStrike" cap="none" normalizeH="0" baseline="0" dirty="0" smtClean="0">
                          <a:ln>
                            <a:noFill/>
                          </a:ln>
                          <a:solidFill>
                            <a:srgbClr val="000000"/>
                          </a:solidFill>
                          <a:effectLst/>
                        </a:rPr>
                        <a:t>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10" name="Picture 9" descr="FortiGate-80D-QuickStart-Onlin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84013" y="1218358"/>
            <a:ext cx="3420000" cy="149028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Ports</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220" y="2303100"/>
            <a:ext cx="372259" cy="547200"/>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303100"/>
            <a:ext cx="371568" cy="547200"/>
          </a:xfrm>
          <a:prstGeom prst="rect">
            <a:avLst/>
          </a:prstGeom>
        </p:spPr>
      </p:pic>
      <p:sp>
        <p:nvSpPr>
          <p:cNvPr id="16" name="Oval 15"/>
          <p:cNvSpPr/>
          <p:nvPr/>
        </p:nvSpPr>
        <p:spPr bwMode="auto">
          <a:xfrm>
            <a:off x="3675635" y="168697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420177632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96151376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184013" y="1237405"/>
            <a:ext cx="3420000" cy="1449489"/>
            <a:chOff x="1066800" y="1177340"/>
            <a:chExt cx="3420000" cy="1449489"/>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77340"/>
              <a:ext cx="3420000" cy="62360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14x GE RJ45 Switch Ports</a:t>
            </a:r>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a:p>
            <a:pPr defTabSz="914417">
              <a:spcBef>
                <a:spcPct val="20000"/>
              </a:spcBef>
              <a:buClr>
                <a:schemeClr val="accent6"/>
              </a:buClr>
            </a:pPr>
            <a:endParaRPr lang="en-US" sz="1000" dirty="0"/>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3479" y="2296027"/>
            <a:ext cx="372259" cy="547200"/>
          </a:xfrm>
          <a:prstGeom prst="rect">
            <a:avLst/>
          </a:prstGeom>
        </p:spPr>
      </p:pic>
      <p:pic>
        <p:nvPicPr>
          <p:cNvPr id="17" name="Picture 16"/>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pic>
        <p:nvPicPr>
          <p:cNvPr id="18" name="Picture 17" descr="Storage-32GB.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65738" y="2296027"/>
            <a:ext cx="371646" cy="547200"/>
          </a:xfrm>
          <a:prstGeom prst="rect">
            <a:avLst/>
          </a:prstGeom>
        </p:spPr>
      </p:pic>
      <p:cxnSp>
        <p:nvCxnSpPr>
          <p:cNvPr id="20" name="Straight Connector 19"/>
          <p:cNvCxnSpPr/>
          <p:nvPr/>
        </p:nvCxnSpPr>
        <p:spPr bwMode="auto">
          <a:xfrm>
            <a:off x="701659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86826" y="2297091"/>
            <a:ext cx="371646" cy="547200"/>
          </a:xfrm>
          <a:prstGeom prst="rect">
            <a:avLst/>
          </a:prstGeom>
        </p:spPr>
      </p:pic>
      <p:sp>
        <p:nvSpPr>
          <p:cNvPr id="22" name="Oval 21"/>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4457556" y="206747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29167142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848217067"/>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184013" y="1272422"/>
            <a:ext cx="3420000" cy="1379455"/>
            <a:chOff x="1066800" y="1235068"/>
            <a:chExt cx="3420000" cy="1379455"/>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235068"/>
              <a:ext cx="3420000" cy="61289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smtClean="0"/>
              <a:t>10x </a:t>
            </a:r>
            <a:r>
              <a:rPr lang="en-US" sz="1000" dirty="0"/>
              <a:t>GE RJ45 Switch </a:t>
            </a:r>
            <a:r>
              <a:rPr lang="en-US" sz="1000" dirty="0" smtClean="0"/>
              <a:t>Ports</a:t>
            </a:r>
          </a:p>
          <a:p>
            <a:pPr marL="343047" indent="-343047" defTabSz="914417">
              <a:spcBef>
                <a:spcPct val="20000"/>
              </a:spcBef>
              <a:buClr>
                <a:schemeClr val="accent6"/>
              </a:buClr>
              <a:buFont typeface="+mj-ea"/>
              <a:buAutoNum type="circleNumDbPlain"/>
            </a:pPr>
            <a:r>
              <a:rPr lang="en-US" sz="1000" dirty="0" smtClean="0"/>
              <a:t>4x GE RJ45 PoE Ports</a:t>
            </a:r>
            <a:endParaRPr lang="en-US" sz="1000" dirty="0"/>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p:txBody>
      </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5738" y="2297091"/>
            <a:ext cx="372258" cy="547200"/>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6027"/>
            <a:ext cx="372259" cy="547200"/>
          </a:xfrm>
          <a:prstGeom prst="rect">
            <a:avLst/>
          </a:prstGeom>
        </p:spPr>
      </p:pic>
      <p:pic>
        <p:nvPicPr>
          <p:cNvPr id="21" name="Picture 20"/>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pic>
        <p:nvPicPr>
          <p:cNvPr id="22" name="Picture 21" descr="Storage-32GB.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34742" y="2300410"/>
            <a:ext cx="371646" cy="547200"/>
          </a:xfrm>
          <a:prstGeom prst="rect">
            <a:avLst/>
          </a:prstGeom>
        </p:spPr>
      </p:pic>
      <p:cxnSp>
        <p:nvCxnSpPr>
          <p:cNvPr id="23" name="Straight Connector 22"/>
          <p:cNvCxnSpPr/>
          <p:nvPr/>
        </p:nvCxnSpPr>
        <p:spPr bwMode="auto">
          <a:xfrm>
            <a:off x="7389823" y="2300410"/>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4" name="Picture 23" descr="WiFi-a-b-g-n.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60052" y="2300410"/>
            <a:ext cx="371646" cy="547200"/>
          </a:xfrm>
          <a:prstGeom prst="rect">
            <a:avLst/>
          </a:prstGeom>
        </p:spPr>
      </p:pic>
      <p:sp>
        <p:nvSpPr>
          <p:cNvPr id="25" name="Oval 24"/>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2507166"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4468052" y="203760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44768563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1220" y="2303100"/>
            <a:ext cx="372259" cy="547200"/>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262571649"/>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2.0/1.0/0.2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46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184450" y="1231185"/>
            <a:ext cx="3420875" cy="1461930"/>
            <a:chOff x="1295954" y="1161143"/>
            <a:chExt cx="3420875" cy="1461930"/>
          </a:xfrm>
        </p:grpSpPr>
        <p:pic>
          <p:nvPicPr>
            <p:cNvPr id="18" name="Picture 17" descr="FWF-92D-Rear.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6829" y="2000252"/>
              <a:ext cx="3420000" cy="622821"/>
            </a:xfrm>
            <a:prstGeom prst="rect">
              <a:avLst/>
            </a:prstGeom>
          </p:spPr>
        </p:pic>
        <p:pic>
          <p:nvPicPr>
            <p:cNvPr id="20" name="Picture 19" descr="FG_FWF-92D-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95954" y="1161143"/>
              <a:ext cx="3420000" cy="622821"/>
            </a:xfrm>
            <a:prstGeom prst="rect">
              <a:avLst/>
            </a:prstGeom>
          </p:spPr>
        </p:pic>
      </p:grpSp>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2x GE RJ45 WAN Ports</a:t>
            </a:r>
          </a:p>
          <a:p>
            <a:pPr marL="343047" indent="-343047" defTabSz="914417">
              <a:spcBef>
                <a:spcPct val="20000"/>
              </a:spcBef>
              <a:buClr>
                <a:schemeClr val="accent6"/>
              </a:buClr>
              <a:buFont typeface="+mj-ea"/>
              <a:buAutoNum type="circleNumDbPlain"/>
            </a:pPr>
            <a:r>
              <a:rPr lang="en-US" sz="1000" dirty="0" smtClean="0"/>
              <a:t>14x </a:t>
            </a:r>
            <a:r>
              <a:rPr lang="en-US" sz="1000" dirty="0"/>
              <a:t>GE RJ45 </a:t>
            </a:r>
            <a:r>
              <a:rPr lang="en-US" sz="1000" dirty="0" smtClean="0"/>
              <a:t>Ports</a:t>
            </a:r>
          </a:p>
          <a:p>
            <a:pPr marL="343047" indent="-343047" defTabSz="914417">
              <a:spcBef>
                <a:spcPct val="20000"/>
              </a:spcBef>
              <a:buClr>
                <a:schemeClr val="accent6"/>
              </a:buClr>
              <a:buFont typeface="+mj-ea"/>
              <a:buAutoNum type="circleNumDbPlain"/>
            </a:pPr>
            <a:r>
              <a:rPr lang="en-US" sz="1000" dirty="0" smtClean="0"/>
              <a:t>WiFi </a:t>
            </a:r>
            <a:r>
              <a:rPr lang="en-US" sz="1000" dirty="0"/>
              <a:t>Variant: 802.11a/b/g/</a:t>
            </a:r>
            <a:r>
              <a:rPr lang="en-US" sz="1000" dirty="0" smtClean="0"/>
              <a:t>n</a:t>
            </a:r>
            <a:r>
              <a:rPr lang="en-US" sz="1000" dirty="0"/>
              <a:t>	</a:t>
            </a:r>
          </a:p>
        </p:txBody>
      </p:sp>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303100"/>
            <a:ext cx="371568" cy="547200"/>
          </a:xfrm>
          <a:prstGeom prst="rect">
            <a:avLst/>
          </a:prstGeom>
        </p:spPr>
      </p:pic>
      <p:cxnSp>
        <p:nvCxnSpPr>
          <p:cNvPr id="27" name="Straight Connector 26"/>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8" name="Picture 27" descr="WiFi-a-b-g-n.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16760" y="2297091"/>
            <a:ext cx="371646" cy="547200"/>
          </a:xfrm>
          <a:prstGeom prst="rect">
            <a:avLst/>
          </a:prstGeom>
        </p:spPr>
      </p:pic>
      <p:sp>
        <p:nvSpPr>
          <p:cNvPr id="29" name="Oval 28"/>
          <p:cNvSpPr/>
          <p:nvPr/>
        </p:nvSpPr>
        <p:spPr bwMode="auto">
          <a:xfrm>
            <a:off x="2586366"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3610330"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4117917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96673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8" y="308813"/>
            <a:ext cx="1289845" cy="624307"/>
          </a:xfrm>
          <a:prstGeom prst="rect">
            <a:avLst/>
          </a:prstGeom>
        </p:spPr>
      </p:pic>
      <p:sp>
        <p:nvSpPr>
          <p:cNvPr id="285" name="Rounded Rectangle 284"/>
          <p:cNvSpPr/>
          <p:nvPr/>
        </p:nvSpPr>
        <p:spPr>
          <a:xfrm>
            <a:off x="2922555" y="816429"/>
            <a:ext cx="2489599" cy="956687"/>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9" name="Rounded Rectangle 358"/>
          <p:cNvSpPr/>
          <p:nvPr/>
        </p:nvSpPr>
        <p:spPr>
          <a:xfrm>
            <a:off x="914400" y="1600200"/>
            <a:ext cx="1447800" cy="914400"/>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0" name="Straight Connector 359"/>
          <p:cNvCxnSpPr/>
          <p:nvPr/>
        </p:nvCxnSpPr>
        <p:spPr>
          <a:xfrm flipH="1" flipV="1">
            <a:off x="2781584" y="1545453"/>
            <a:ext cx="3504" cy="47652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14300"/>
            <a:ext cx="3886200" cy="1314450"/>
          </a:xfrm>
          <a:prstGeom prst="roundRect">
            <a:avLst>
              <a:gd name="adj" fmla="val 12592"/>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2" name="Rounded Rectangle 361"/>
          <p:cNvSpPr/>
          <p:nvPr/>
        </p:nvSpPr>
        <p:spPr>
          <a:xfrm>
            <a:off x="6172200" y="114300"/>
            <a:ext cx="2743200" cy="4504522"/>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3" name="Straight Connector 362"/>
          <p:cNvCxnSpPr/>
          <p:nvPr/>
        </p:nvCxnSpPr>
        <p:spPr>
          <a:xfrm flipV="1">
            <a:off x="3270808" y="2110541"/>
            <a:ext cx="574842" cy="5013"/>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907920"/>
            <a:ext cx="0" cy="17145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200150"/>
            <a:ext cx="1295400" cy="1885950"/>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6" name="Rounded Rectangle 365"/>
          <p:cNvSpPr/>
          <p:nvPr/>
        </p:nvSpPr>
        <p:spPr>
          <a:xfrm>
            <a:off x="2133600" y="2743201"/>
            <a:ext cx="3886200" cy="1875621"/>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7" name="Rounded Rectangle 366"/>
          <p:cNvSpPr/>
          <p:nvPr/>
        </p:nvSpPr>
        <p:spPr>
          <a:xfrm>
            <a:off x="228600" y="3200400"/>
            <a:ext cx="1752600" cy="1418422"/>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404" name="Straight Connector 403"/>
          <p:cNvCxnSpPr/>
          <p:nvPr/>
        </p:nvCxnSpPr>
        <p:spPr>
          <a:xfrm>
            <a:off x="6851136" y="3517823"/>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3632123"/>
            <a:ext cx="0" cy="5715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2" y="1950673"/>
            <a:ext cx="319339" cy="6635"/>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1950143"/>
            <a:ext cx="919398" cy="531"/>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257300"/>
            <a:ext cx="1371600" cy="6635"/>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514350"/>
            <a:ext cx="1371600" cy="6635"/>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1" y="3674940"/>
            <a:ext cx="7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Web</a:t>
            </a:r>
            <a:endParaRPr kumimoji="0" lang="en-US" sz="1000" b="1" i="0" u="none" strike="noStrike" kern="0" cap="none" spc="0" normalizeH="0" baseline="0" noProof="0" dirty="0">
              <a:ln>
                <a:noFill/>
              </a:ln>
              <a:solidFill>
                <a:srgbClr val="3C3C3C"/>
              </a:solidFill>
              <a:effectLst/>
              <a:uLnTx/>
              <a:uFillTx/>
            </a:endParaRPr>
          </a:p>
        </p:txBody>
      </p:sp>
      <p:sp>
        <p:nvSpPr>
          <p:cNvPr id="411" name="TextBox 410"/>
          <p:cNvSpPr txBox="1"/>
          <p:nvPr/>
        </p:nvSpPr>
        <p:spPr>
          <a:xfrm>
            <a:off x="6227614" y="4436518"/>
            <a:ext cx="81866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DDoS</a:t>
            </a:r>
            <a:endParaRPr kumimoji="0" lang="en-US" sz="1000" b="1" i="0" u="none" strike="noStrike" kern="0" cap="none" spc="0" normalizeH="0" baseline="0" noProof="0" dirty="0">
              <a:ln>
                <a:noFill/>
              </a:ln>
              <a:solidFill>
                <a:srgbClr val="3C3C3C"/>
              </a:solidFill>
              <a:effectLst/>
              <a:uLnTx/>
              <a:uFillTx/>
            </a:endParaRPr>
          </a:p>
        </p:txBody>
      </p:sp>
      <p:sp>
        <p:nvSpPr>
          <p:cNvPr id="412" name="TextBox 411"/>
          <p:cNvSpPr txBox="1"/>
          <p:nvPr/>
        </p:nvSpPr>
        <p:spPr>
          <a:xfrm>
            <a:off x="6749810" y="2098025"/>
            <a:ext cx="71897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Mail</a:t>
            </a:r>
            <a:endParaRPr kumimoji="0" lang="en-US" sz="1000" b="1" i="0" u="none" strike="noStrike" kern="0" cap="none" spc="0" normalizeH="0" baseline="0" noProof="0" dirty="0">
              <a:ln>
                <a:noFill/>
              </a:ln>
              <a:solidFill>
                <a:srgbClr val="3C3C3C"/>
              </a:solidFill>
              <a:effectLst/>
              <a:uLnTx/>
              <a:uFillTx/>
            </a:endParaRPr>
          </a:p>
        </p:txBody>
      </p:sp>
      <p:sp>
        <p:nvSpPr>
          <p:cNvPr id="414" name="TextBox 413"/>
          <p:cNvSpPr txBox="1"/>
          <p:nvPr/>
        </p:nvSpPr>
        <p:spPr>
          <a:xfrm>
            <a:off x="8139673" y="3674940"/>
            <a:ext cx="747408"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ADC</a:t>
            </a:r>
          </a:p>
        </p:txBody>
      </p:sp>
      <p:cxnSp>
        <p:nvCxnSpPr>
          <p:cNvPr id="420" name="Straight Connector 419"/>
          <p:cNvCxnSpPr/>
          <p:nvPr/>
        </p:nvCxnSpPr>
        <p:spPr>
          <a:xfrm>
            <a:off x="2819400" y="29718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2971800"/>
            <a:ext cx="0" cy="3429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741406"/>
            <a:ext cx="0" cy="294934"/>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664176"/>
            <a:ext cx="0" cy="37605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684771"/>
            <a:ext cx="0" cy="347681"/>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705365"/>
            <a:ext cx="0" cy="327087"/>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6" y="3674940"/>
            <a:ext cx="88284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Switch</a:t>
            </a:r>
            <a:endParaRPr kumimoji="0" lang="en-US" sz="1000" b="1" i="0" u="none" strike="noStrike" kern="0" cap="none" spc="0" normalizeH="0" baseline="0" noProof="0" dirty="0">
              <a:ln>
                <a:noFill/>
              </a:ln>
              <a:solidFill>
                <a:srgbClr val="3C3C3C"/>
              </a:solidFill>
              <a:effectLst/>
              <a:uLnTx/>
              <a:uFillTx/>
            </a:endParaRPr>
          </a:p>
        </p:txBody>
      </p:sp>
      <p:sp>
        <p:nvSpPr>
          <p:cNvPr id="430" name="TextBox 429"/>
          <p:cNvSpPr txBox="1"/>
          <p:nvPr/>
        </p:nvSpPr>
        <p:spPr>
          <a:xfrm>
            <a:off x="3366565" y="3674940"/>
            <a:ext cx="64772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AP</a:t>
            </a:r>
            <a:endParaRPr kumimoji="0" lang="en-US" sz="1000" b="1" i="0" u="none" strike="noStrike" kern="0" cap="none" spc="0" normalizeH="0" baseline="0" noProof="0" dirty="0">
              <a:ln>
                <a:noFill/>
              </a:ln>
              <a:solidFill>
                <a:srgbClr val="3C3C3C"/>
              </a:solidFill>
              <a:effectLst/>
              <a:uLnTx/>
              <a:uFillTx/>
            </a:endParaRPr>
          </a:p>
        </p:txBody>
      </p:sp>
      <p:cxnSp>
        <p:nvCxnSpPr>
          <p:cNvPr id="431" name="Straight Connector 430"/>
          <p:cNvCxnSpPr/>
          <p:nvPr/>
        </p:nvCxnSpPr>
        <p:spPr>
          <a:xfrm>
            <a:off x="609600" y="1657350"/>
            <a:ext cx="0" cy="3429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4" y="2433626"/>
            <a:ext cx="75467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a:t>
            </a:r>
            <a:endParaRPr kumimoji="0" lang="en-US" sz="1000" b="1" i="0" u="none" strike="noStrike" kern="0" cap="none" spc="0" normalizeH="0" baseline="0" noProof="0" dirty="0">
              <a:ln>
                <a:noFill/>
              </a:ln>
              <a:solidFill>
                <a:srgbClr val="3C3C3C"/>
              </a:solidFill>
              <a:effectLst/>
              <a:uLnTx/>
              <a:uFillTx/>
            </a:endParaRPr>
          </a:p>
        </p:txBody>
      </p:sp>
      <p:sp>
        <p:nvSpPr>
          <p:cNvPr id="434" name="TextBox 433"/>
          <p:cNvSpPr txBox="1"/>
          <p:nvPr/>
        </p:nvSpPr>
        <p:spPr>
          <a:xfrm>
            <a:off x="228601" y="4114111"/>
            <a:ext cx="825805"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Client</a:t>
            </a:r>
            <a:endParaRPr kumimoji="0" lang="en-US" sz="1000" b="1" i="0" u="none" strike="noStrike" kern="0" cap="none" spc="0" normalizeH="0" baseline="0" noProof="0" dirty="0">
              <a:ln>
                <a:noFill/>
              </a:ln>
              <a:solidFill>
                <a:srgbClr val="3C3C3C"/>
              </a:solidFill>
              <a:effectLst/>
              <a:uLnTx/>
              <a:uFillTx/>
            </a:endParaRPr>
          </a:p>
        </p:txBody>
      </p:sp>
      <p:sp>
        <p:nvSpPr>
          <p:cNvPr id="435" name="TextBox 434"/>
          <p:cNvSpPr txBox="1"/>
          <p:nvPr/>
        </p:nvSpPr>
        <p:spPr>
          <a:xfrm>
            <a:off x="5067992" y="871667"/>
            <a:ext cx="10310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SandBox</a:t>
            </a:r>
            <a:endParaRPr kumimoji="0" lang="en-US" sz="1000" b="1" i="0" u="none" strike="noStrike" kern="0" cap="none" spc="0" normalizeH="0" baseline="0" noProof="0" dirty="0">
              <a:ln>
                <a:noFill/>
              </a:ln>
              <a:solidFill>
                <a:srgbClr val="3C3C3C"/>
              </a:solidFill>
              <a:effectLst/>
              <a:uLnTx/>
              <a:uFillTx/>
            </a:endParaRPr>
          </a:p>
        </p:txBody>
      </p:sp>
      <p:sp>
        <p:nvSpPr>
          <p:cNvPr id="436" name="TextBox 435"/>
          <p:cNvSpPr txBox="1"/>
          <p:nvPr/>
        </p:nvSpPr>
        <p:spPr>
          <a:xfrm>
            <a:off x="2062319" y="864450"/>
            <a:ext cx="13031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Authenticator</a:t>
            </a:r>
            <a:endParaRPr kumimoji="0" lang="en-US" sz="1000" b="1" i="0" u="none" strike="noStrike" kern="0" cap="none" spc="0" normalizeH="0" baseline="0" noProof="0" dirty="0">
              <a:ln>
                <a:noFill/>
              </a:ln>
              <a:solidFill>
                <a:srgbClr val="3C3C3C"/>
              </a:solidFill>
              <a:effectLst/>
              <a:uLnTx/>
              <a:uFillTx/>
            </a:endParaRPr>
          </a:p>
        </p:txBody>
      </p:sp>
      <p:sp>
        <p:nvSpPr>
          <p:cNvPr id="437" name="TextBox 436"/>
          <p:cNvSpPr txBox="1"/>
          <p:nvPr/>
        </p:nvSpPr>
        <p:spPr>
          <a:xfrm>
            <a:off x="3247043" y="864450"/>
            <a:ext cx="100413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Analyzer</a:t>
            </a:r>
            <a:endParaRPr kumimoji="0" lang="en-US" sz="1000" b="1" i="0" u="none" strike="noStrike" kern="0" cap="none" spc="0" normalizeH="0" baseline="0" noProof="0" dirty="0">
              <a:ln>
                <a:noFill/>
              </a:ln>
              <a:solidFill>
                <a:srgbClr val="3C3C3C"/>
              </a:solidFill>
              <a:effectLst/>
              <a:uLnTx/>
              <a:uFillTx/>
            </a:endParaRPr>
          </a:p>
        </p:txBody>
      </p:sp>
      <p:sp>
        <p:nvSpPr>
          <p:cNvPr id="438" name="TextBox 437"/>
          <p:cNvSpPr txBox="1"/>
          <p:nvPr/>
        </p:nvSpPr>
        <p:spPr>
          <a:xfrm>
            <a:off x="4130597" y="864450"/>
            <a:ext cx="99693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Manager</a:t>
            </a:r>
            <a:endParaRPr kumimoji="0" lang="en-US" sz="1000" b="1" i="0" u="none" strike="noStrike" kern="0" cap="none" spc="0" normalizeH="0" baseline="0" noProof="0" dirty="0">
              <a:ln>
                <a:noFill/>
              </a:ln>
              <a:solidFill>
                <a:srgbClr val="3C3C3C"/>
              </a:solidFill>
              <a:effectLst/>
              <a:uLnTx/>
              <a:uFillTx/>
            </a:endParaRPr>
          </a:p>
        </p:txBody>
      </p:sp>
      <p:cxnSp>
        <p:nvCxnSpPr>
          <p:cNvPr id="451" name="Straight Connector 450"/>
          <p:cNvCxnSpPr/>
          <p:nvPr/>
        </p:nvCxnSpPr>
        <p:spPr>
          <a:xfrm flipH="1">
            <a:off x="1066800" y="388551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3942661"/>
            <a:ext cx="84722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Token</a:t>
            </a:r>
            <a:endParaRPr kumimoji="0" lang="en-US" sz="1000" b="1" i="0" u="none" strike="noStrike" kern="0" cap="none" spc="0" normalizeH="0" baseline="0" noProof="0" dirty="0">
              <a:ln>
                <a:noFill/>
              </a:ln>
              <a:solidFill>
                <a:srgbClr val="3C3C3C"/>
              </a:solidFill>
              <a:effectLst/>
              <a:uLnTx/>
              <a:uFillTx/>
            </a:endParaRPr>
          </a:p>
        </p:txBody>
      </p:sp>
      <p:sp>
        <p:nvSpPr>
          <p:cNvPr id="454" name="TextBox 453"/>
          <p:cNvSpPr txBox="1"/>
          <p:nvPr/>
        </p:nvSpPr>
        <p:spPr>
          <a:xfrm>
            <a:off x="152401" y="1657350"/>
            <a:ext cx="101835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Extender</a:t>
            </a:r>
            <a:endParaRPr kumimoji="0" lang="en-US" sz="1000" b="1" i="0" u="none" strike="noStrike" kern="0" cap="none" spc="0" normalizeH="0" baseline="0" noProof="0" dirty="0">
              <a:ln>
                <a:noFill/>
              </a:ln>
              <a:solidFill>
                <a:srgbClr val="3C3C3C"/>
              </a:solidFill>
              <a:effectLst/>
              <a:uLnTx/>
              <a:uFillTx/>
            </a:endParaRPr>
          </a:p>
        </p:txBody>
      </p:sp>
      <p:sp>
        <p:nvSpPr>
          <p:cNvPr id="456" name="TextBox 455"/>
          <p:cNvSpPr txBox="1"/>
          <p:nvPr/>
        </p:nvSpPr>
        <p:spPr>
          <a:xfrm>
            <a:off x="1020488" y="872550"/>
            <a:ext cx="83281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Cloud</a:t>
            </a:r>
            <a:endParaRPr kumimoji="0" lang="en-US" sz="1000" b="1" i="0" u="none" strike="noStrike" kern="0" cap="none" spc="0" normalizeH="0" baseline="0" noProof="0" dirty="0">
              <a:ln>
                <a:noFill/>
              </a:ln>
              <a:solidFill>
                <a:srgbClr val="3C3C3C"/>
              </a:solidFill>
              <a:effectLst/>
              <a:uLnTx/>
              <a:uFillTx/>
            </a:endParaRPr>
          </a:p>
        </p:txBody>
      </p:sp>
      <p:cxnSp>
        <p:nvCxnSpPr>
          <p:cNvPr id="457" name="Straight Connector 456"/>
          <p:cNvCxnSpPr/>
          <p:nvPr/>
        </p:nvCxnSpPr>
        <p:spPr>
          <a:xfrm flipV="1">
            <a:off x="4572000" y="2971800"/>
            <a:ext cx="0" cy="40005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1" y="3674940"/>
            <a:ext cx="103262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Recorder</a:t>
            </a:r>
            <a:endParaRPr kumimoji="0" lang="en-US" sz="1000" b="1" i="0" u="none" strike="noStrike" kern="0" cap="none" spc="0" normalizeH="0" baseline="0" noProof="0" dirty="0">
              <a:ln>
                <a:noFill/>
              </a:ln>
              <a:solidFill>
                <a:srgbClr val="3C3C3C"/>
              </a:solidFill>
              <a:effectLst/>
              <a:uLnTx/>
              <a:uFillTx/>
            </a:endParaRPr>
          </a:p>
        </p:txBody>
      </p:sp>
      <p:cxnSp>
        <p:nvCxnSpPr>
          <p:cNvPr id="459" name="Straight Connector 458"/>
          <p:cNvCxnSpPr/>
          <p:nvPr/>
        </p:nvCxnSpPr>
        <p:spPr>
          <a:xfrm flipH="1" flipV="1">
            <a:off x="4647251" y="3700455"/>
            <a:ext cx="9527" cy="505065"/>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7" y="4432222"/>
            <a:ext cx="94008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Camera</a:t>
            </a:r>
            <a:endParaRPr kumimoji="0" lang="en-US" sz="1000" b="1" i="0" u="none" strike="noStrike" kern="0" cap="none" spc="0" normalizeH="0" baseline="0" noProof="0" dirty="0">
              <a:ln>
                <a:noFill/>
              </a:ln>
              <a:solidFill>
                <a:srgbClr val="3C3C3C"/>
              </a:solidFill>
              <a:effectLst/>
              <a:uLnTx/>
              <a:uFillTx/>
            </a:endParaRPr>
          </a:p>
        </p:txBody>
      </p:sp>
      <p:sp>
        <p:nvSpPr>
          <p:cNvPr id="465" name="TextBox 464"/>
          <p:cNvSpPr txBox="1"/>
          <p:nvPr/>
        </p:nvSpPr>
        <p:spPr>
          <a:xfrm>
            <a:off x="5114641" y="3674940"/>
            <a:ext cx="1096812"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Voice/</a:t>
            </a:r>
            <a:r>
              <a:rPr kumimoji="0" lang="en-US" sz="1000" b="1" i="0" u="none" strike="noStrike" kern="0" cap="none" spc="0" normalizeH="0" baseline="0" noProof="0" dirty="0" smtClean="0">
                <a:ln>
                  <a:noFill/>
                </a:ln>
                <a:solidFill>
                  <a:schemeClr val="accent6"/>
                </a:solidFill>
                <a:effectLst/>
                <a:uLnTx/>
                <a:uFillTx/>
              </a:rPr>
              <a:t> </a:t>
            </a:r>
            <a:br>
              <a:rPr kumimoji="0" lang="en-US" sz="1000" b="1" i="0" u="none" strike="noStrike" kern="0" cap="none" spc="0" normalizeH="0" baseline="0" noProof="0" dirty="0" smtClean="0">
                <a:ln>
                  <a:noFill/>
                </a:ln>
                <a:solidFill>
                  <a:schemeClr val="accent6"/>
                </a:solidFill>
                <a:effectLst/>
                <a:uLnTx/>
                <a:uFillTx/>
              </a:rPr>
            </a:b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GateVoice</a:t>
            </a:r>
            <a:endParaRPr kumimoji="0" lang="en-US" sz="1000" b="1" i="0" u="none" strike="noStrike" kern="0" cap="none" spc="0" normalizeH="0" baseline="0" noProof="0" dirty="0">
              <a:ln>
                <a:noFill/>
              </a:ln>
              <a:solidFill>
                <a:srgbClr val="3C3C3C"/>
              </a:solidFill>
              <a:effectLst/>
              <a:uLnTx/>
              <a:uFillTx/>
            </a:endParaRPr>
          </a:p>
        </p:txBody>
      </p:sp>
      <p:sp>
        <p:nvSpPr>
          <p:cNvPr id="466" name="TextBox 465"/>
          <p:cNvSpPr txBox="1"/>
          <p:nvPr/>
        </p:nvSpPr>
        <p:spPr>
          <a:xfrm>
            <a:off x="5257800" y="4432222"/>
            <a:ext cx="77589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Fone</a:t>
            </a:r>
            <a:endParaRPr kumimoji="0" lang="en-US" sz="1000" b="1" i="0" u="none" strike="noStrike" kern="0" cap="none" spc="0" normalizeH="0" baseline="0" noProof="0" dirty="0">
              <a:ln>
                <a:noFill/>
              </a:ln>
              <a:solidFill>
                <a:srgbClr val="3C3C3C"/>
              </a:solidFill>
              <a:effectLst/>
              <a:uLnTx/>
              <a:uFillTx/>
            </a:endParaRPr>
          </a:p>
        </p:txBody>
      </p:sp>
      <p:cxnSp>
        <p:nvCxnSpPr>
          <p:cNvPr id="467" name="Straight Connector 466"/>
          <p:cNvCxnSpPr>
            <a:endCxn id="465" idx="0"/>
          </p:cNvCxnSpPr>
          <p:nvPr/>
        </p:nvCxnSpPr>
        <p:spPr>
          <a:xfrm flipH="1" flipV="1">
            <a:off x="5663047" y="3674940"/>
            <a:ext cx="9620" cy="545695"/>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2971800"/>
            <a:ext cx="0" cy="40005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218018"/>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3G/4G WAN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484" name="Straight Connector 483"/>
          <p:cNvCxnSpPr/>
          <p:nvPr/>
        </p:nvCxnSpPr>
        <p:spPr>
          <a:xfrm flipV="1">
            <a:off x="5123149" y="2228528"/>
            <a:ext cx="1" cy="742949"/>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2971800"/>
            <a:ext cx="0" cy="62865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2571750"/>
            <a:ext cx="0" cy="13716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2570175"/>
            <a:ext cx="1406918" cy="1575"/>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243062"/>
            <a:ext cx="3418" cy="329633"/>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07937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085850"/>
            <a:ext cx="0" cy="4572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1950674"/>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514351"/>
            <a:ext cx="0" cy="3028949"/>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3517823"/>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0" y="4203623"/>
            <a:ext cx="457200" cy="2915"/>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5" y="2585664"/>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79" y="1028988"/>
            <a:ext cx="2568" cy="1029878"/>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034006"/>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7" y="2931630"/>
            <a:ext cx="85448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Cache</a:t>
            </a:r>
            <a:endParaRPr kumimoji="0" lang="en-US" sz="1000" b="1" i="0" u="none" strike="noStrike" kern="0" cap="none" spc="0" normalizeH="0" baseline="0" noProof="0" dirty="0">
              <a:ln>
                <a:noFill/>
              </a:ln>
              <a:solidFill>
                <a:srgbClr val="3C3C3C"/>
              </a:solidFill>
              <a:effectLst/>
              <a:uLnTx/>
              <a:uFillTx/>
            </a:endParaRPr>
          </a:p>
        </p:txBody>
      </p:sp>
      <p:sp>
        <p:nvSpPr>
          <p:cNvPr id="507" name="Rounded Rectangle 506"/>
          <p:cNvSpPr/>
          <p:nvPr/>
        </p:nvSpPr>
        <p:spPr>
          <a:xfrm>
            <a:off x="1066800" y="4102042"/>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2 Factor OTP Token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8" name="TextBox 507"/>
          <p:cNvSpPr txBox="1"/>
          <p:nvPr/>
        </p:nvSpPr>
        <p:spPr>
          <a:xfrm>
            <a:off x="6219385" y="106432"/>
            <a:ext cx="147131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DATA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09" name="TextBox 508"/>
          <p:cNvSpPr txBox="1"/>
          <p:nvPr/>
        </p:nvSpPr>
        <p:spPr>
          <a:xfrm>
            <a:off x="2542305" y="106432"/>
            <a:ext cx="299763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SECURITY OPERATING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0" name="TextBox 509"/>
          <p:cNvSpPr txBox="1"/>
          <p:nvPr/>
        </p:nvSpPr>
        <p:spPr>
          <a:xfrm>
            <a:off x="5411988" y="2743200"/>
            <a:ext cx="55364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LAN</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1" name="TextBox 510"/>
          <p:cNvSpPr txBox="1"/>
          <p:nvPr/>
        </p:nvSpPr>
        <p:spPr>
          <a:xfrm>
            <a:off x="509331" y="4400324"/>
            <a:ext cx="88282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MOBILE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2" name="TextBox 511"/>
          <p:cNvSpPr txBox="1"/>
          <p:nvPr/>
        </p:nvSpPr>
        <p:spPr>
          <a:xfrm>
            <a:off x="381000" y="2858835"/>
            <a:ext cx="952692"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REMOTE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5" name="Rounded Rectangle 514"/>
          <p:cNvSpPr/>
          <p:nvPr/>
        </p:nvSpPr>
        <p:spPr>
          <a:xfrm>
            <a:off x="168121" y="595848"/>
            <a:ext cx="9906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Cloud based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6" name="TextBox 515"/>
          <p:cNvSpPr txBox="1"/>
          <p:nvPr/>
        </p:nvSpPr>
        <p:spPr>
          <a:xfrm>
            <a:off x="1757230" y="1909924"/>
            <a:ext cx="7758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WAN</a:t>
            </a:r>
            <a:endParaRPr kumimoji="0" lang="en-US" sz="1000" b="1" i="0" u="none" strike="noStrike" kern="0" cap="none" spc="0" normalizeH="0" baseline="0" noProof="0" dirty="0">
              <a:ln>
                <a:noFill/>
              </a:ln>
              <a:solidFill>
                <a:srgbClr val="3C3C3C"/>
              </a:solidFill>
              <a:effectLst/>
              <a:uLnTx/>
              <a:uFillTx/>
            </a:endParaRPr>
          </a:p>
        </p:txBody>
      </p:sp>
      <p:cxnSp>
        <p:nvCxnSpPr>
          <p:cNvPr id="517" name="Straight Connector 516"/>
          <p:cNvCxnSpPr/>
          <p:nvPr/>
        </p:nvCxnSpPr>
        <p:spPr>
          <a:xfrm>
            <a:off x="838200" y="21717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1622313"/>
            <a:ext cx="2056908" cy="2745"/>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1543051"/>
            <a:ext cx="876584" cy="2402"/>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114550"/>
            <a:ext cx="901542" cy="1003"/>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170815"/>
            <a:ext cx="523358" cy="886"/>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3574973"/>
            <a:ext cx="7298" cy="45294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1" y="514350"/>
            <a:ext cx="1" cy="2286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2" y="479212"/>
            <a:ext cx="762000" cy="414338"/>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471996"/>
            <a:ext cx="762000" cy="414338"/>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471996"/>
            <a:ext cx="762000" cy="414338"/>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471996"/>
            <a:ext cx="762000" cy="414338"/>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1804386"/>
            <a:ext cx="1526540" cy="894398"/>
          </a:xfrm>
          <a:prstGeom prst="rect">
            <a:avLst/>
          </a:prstGeom>
        </p:spPr>
      </p:pic>
      <p:sp>
        <p:nvSpPr>
          <p:cNvPr id="498" name="Rounded Rectangle 497"/>
          <p:cNvSpPr/>
          <p:nvPr/>
        </p:nvSpPr>
        <p:spPr>
          <a:xfrm>
            <a:off x="3845650" y="1936083"/>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8" y="1725931"/>
            <a:ext cx="762635" cy="398621"/>
          </a:xfrm>
          <a:prstGeom prst="rect">
            <a:avLst/>
          </a:prstGeom>
        </p:spPr>
      </p:pic>
      <p:sp>
        <p:nvSpPr>
          <p:cNvPr id="483" name="Rounded Rectangle 482"/>
          <p:cNvSpPr/>
          <p:nvPr/>
        </p:nvSpPr>
        <p:spPr>
          <a:xfrm>
            <a:off x="6447494" y="157027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Mail 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79" y="2570135"/>
            <a:ext cx="762635" cy="398621"/>
          </a:xfrm>
          <a:prstGeom prst="rect">
            <a:avLst/>
          </a:prstGeom>
        </p:spPr>
      </p:pic>
      <p:sp>
        <p:nvSpPr>
          <p:cNvPr id="528" name="Rounded Rectangle 527"/>
          <p:cNvSpPr/>
          <p:nvPr/>
        </p:nvSpPr>
        <p:spPr>
          <a:xfrm>
            <a:off x="7996518" y="2447809"/>
            <a:ext cx="9906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Web Caching server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5" y="3299048"/>
            <a:ext cx="762635" cy="398621"/>
          </a:xfrm>
          <a:prstGeom prst="rect">
            <a:avLst/>
          </a:prstGeom>
        </p:spPr>
      </p:pic>
      <p:sp>
        <p:nvSpPr>
          <p:cNvPr id="481" name="Rounded Rectangle 480"/>
          <p:cNvSpPr/>
          <p:nvPr/>
        </p:nvSpPr>
        <p:spPr>
          <a:xfrm>
            <a:off x="7119256" y="3126077"/>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Web App. Firewall</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7" y="3299048"/>
            <a:ext cx="762635" cy="398621"/>
          </a:xfrm>
          <a:prstGeom prst="rect">
            <a:avLst/>
          </a:prstGeom>
        </p:spPr>
      </p:pic>
      <p:sp>
        <p:nvSpPr>
          <p:cNvPr id="482" name="Rounded Rectangle 481"/>
          <p:cNvSpPr/>
          <p:nvPr/>
        </p:nvSpPr>
        <p:spPr>
          <a:xfrm>
            <a:off x="8109856" y="3126077"/>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3303993"/>
            <a:ext cx="762000" cy="397669"/>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7" y="3319719"/>
            <a:ext cx="528937" cy="366216"/>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200" y="3303517"/>
            <a:ext cx="762635" cy="398621"/>
          </a:xfrm>
          <a:prstGeom prst="rect">
            <a:avLst/>
          </a:prstGeom>
        </p:spPr>
      </p:pic>
      <p:sp>
        <p:nvSpPr>
          <p:cNvPr id="477" name="Rounded Rectangle 476"/>
          <p:cNvSpPr/>
          <p:nvPr/>
        </p:nvSpPr>
        <p:spPr>
          <a:xfrm>
            <a:off x="3295389" y="3135641"/>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0" name="Rounded Rectangle 479"/>
          <p:cNvSpPr/>
          <p:nvPr/>
        </p:nvSpPr>
        <p:spPr>
          <a:xfrm>
            <a:off x="5105400" y="313564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PBX</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31" name="Rounded Rectangle 530"/>
          <p:cNvSpPr/>
          <p:nvPr/>
        </p:nvSpPr>
        <p:spPr>
          <a:xfrm>
            <a:off x="2438400" y="3135641"/>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L2 Switching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3788021"/>
            <a:ext cx="134176" cy="260224"/>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3737239"/>
            <a:ext cx="550640" cy="433126"/>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1" y="1972223"/>
            <a:ext cx="586985" cy="441335"/>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5" y="2008235"/>
            <a:ext cx="762635" cy="398621"/>
          </a:xfrm>
          <a:prstGeom prst="rect">
            <a:avLst/>
          </a:prstGeom>
        </p:spPr>
      </p:pic>
      <p:cxnSp>
        <p:nvCxnSpPr>
          <p:cNvPr id="213" name="Straight Connector 212"/>
          <p:cNvCxnSpPr/>
          <p:nvPr/>
        </p:nvCxnSpPr>
        <p:spPr>
          <a:xfrm flipH="1" flipV="1">
            <a:off x="2666020" y="1624212"/>
            <a:ext cx="3209" cy="464605"/>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49" y="1918193"/>
            <a:ext cx="1045665" cy="506120"/>
          </a:xfrm>
          <a:prstGeom prst="rect">
            <a:avLst/>
          </a:prstGeom>
        </p:spPr>
      </p:pic>
      <p:sp>
        <p:nvSpPr>
          <p:cNvPr id="473" name="Arc 472"/>
          <p:cNvSpPr/>
          <p:nvPr/>
        </p:nvSpPr>
        <p:spPr>
          <a:xfrm>
            <a:off x="680977" y="1918368"/>
            <a:ext cx="3169128" cy="470944"/>
          </a:xfrm>
          <a:prstGeom prst="arc">
            <a:avLst>
              <a:gd name="adj1" fmla="val 11008092"/>
              <a:gd name="adj2" fmla="val 21446468"/>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4" name="Arc 473"/>
          <p:cNvSpPr/>
          <p:nvPr/>
        </p:nvSpPr>
        <p:spPr>
          <a:xfrm rot="19584673">
            <a:off x="591088" y="2416585"/>
            <a:ext cx="3671638" cy="1049981"/>
          </a:xfrm>
          <a:prstGeom prst="arc">
            <a:avLst>
              <a:gd name="adj1" fmla="val 10898649"/>
              <a:gd name="adj2" fmla="val 21314171"/>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5" name="Rounded Rectangle 474"/>
          <p:cNvSpPr/>
          <p:nvPr/>
        </p:nvSpPr>
        <p:spPr>
          <a:xfrm>
            <a:off x="685800" y="3200400"/>
            <a:ext cx="609600" cy="2286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Remote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6" name="Rounded Rectangle 505"/>
          <p:cNvSpPr/>
          <p:nvPr/>
        </p:nvSpPr>
        <p:spPr>
          <a:xfrm>
            <a:off x="304800" y="3503329"/>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Endpoint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0" name="Rounded Rectangle 519"/>
          <p:cNvSpPr/>
          <p:nvPr/>
        </p:nvSpPr>
        <p:spPr>
          <a:xfrm>
            <a:off x="1057888" y="1757948"/>
            <a:ext cx="685800" cy="2286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Site-to-site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8" name="Rounded Rectangle 477"/>
          <p:cNvSpPr/>
          <p:nvPr/>
        </p:nvSpPr>
        <p:spPr>
          <a:xfrm>
            <a:off x="152400" y="1846668"/>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4" name="Rounded Rectangle 523"/>
          <p:cNvSpPr/>
          <p:nvPr/>
        </p:nvSpPr>
        <p:spPr>
          <a:xfrm>
            <a:off x="1524000" y="2246718"/>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Link 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537" name="Group 536"/>
          <p:cNvGrpSpPr/>
          <p:nvPr/>
        </p:nvGrpSpPr>
        <p:grpSpPr>
          <a:xfrm>
            <a:off x="7793665" y="410874"/>
            <a:ext cx="1056358" cy="500555"/>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079627"/>
            <a:ext cx="1056358" cy="500555"/>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4" y="238510"/>
            <a:ext cx="8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DB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36" name="Group 235"/>
          <p:cNvGrpSpPr/>
          <p:nvPr/>
        </p:nvGrpSpPr>
        <p:grpSpPr>
          <a:xfrm>
            <a:off x="7793665" y="1700991"/>
            <a:ext cx="1056358" cy="500555"/>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930958"/>
            <a:ext cx="89030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App Servers</a:t>
            </a:r>
            <a:endParaRPr kumimoji="0" lang="en-US" sz="1000" b="0" i="0" u="none" strike="noStrike" kern="0" cap="none" spc="0" normalizeH="0" baseline="0" noProof="0" dirty="0">
              <a:ln>
                <a:noFill/>
              </a:ln>
              <a:solidFill>
                <a:sysClr val="windowText" lastClr="000000"/>
              </a:solidFill>
              <a:effectLst/>
              <a:uLnTx/>
              <a:uFillTx/>
            </a:endParaRPr>
          </a:p>
        </p:txBody>
      </p:sp>
      <p:sp>
        <p:nvSpPr>
          <p:cNvPr id="241" name="TextBox 240"/>
          <p:cNvSpPr txBox="1"/>
          <p:nvPr/>
        </p:nvSpPr>
        <p:spPr>
          <a:xfrm>
            <a:off x="8023522" y="1552322"/>
            <a:ext cx="8972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Mail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42" name="Group 241"/>
          <p:cNvGrpSpPr/>
          <p:nvPr/>
        </p:nvGrpSpPr>
        <p:grpSpPr>
          <a:xfrm>
            <a:off x="7793665" y="4121746"/>
            <a:ext cx="1056358" cy="500555"/>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3942166"/>
            <a:ext cx="92580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Web Servers</a:t>
            </a:r>
            <a:endParaRPr kumimoji="0" lang="en-US" sz="1000" b="0" i="0" u="none" strike="noStrike" kern="0" cap="none" spc="0" normalizeH="0" baseline="0" noProof="0" dirty="0">
              <a:ln>
                <a:noFill/>
              </a:ln>
              <a:solidFill>
                <a:sysClr val="windowText" lastClr="000000"/>
              </a:solidFill>
              <a:effectLst/>
              <a:uLnTx/>
              <a:uFillTx/>
            </a:endParaRP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4135704"/>
            <a:ext cx="351548" cy="276522"/>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4268439"/>
            <a:ext cx="351548" cy="276522"/>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3938679"/>
            <a:ext cx="351548" cy="276522"/>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9" y="3854332"/>
            <a:ext cx="417487" cy="408046"/>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8" y="4146843"/>
            <a:ext cx="417487" cy="408046"/>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0" y="2449873"/>
            <a:ext cx="351548" cy="276522"/>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2582608"/>
            <a:ext cx="351548" cy="276522"/>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2252848"/>
            <a:ext cx="351548" cy="276522"/>
          </a:xfrm>
          <a:prstGeom prst="rect">
            <a:avLst/>
          </a:prstGeom>
        </p:spPr>
      </p:pic>
      <p:sp>
        <p:nvSpPr>
          <p:cNvPr id="433" name="TextBox 432"/>
          <p:cNvSpPr txBox="1"/>
          <p:nvPr/>
        </p:nvSpPr>
        <p:spPr>
          <a:xfrm>
            <a:off x="775815" y="2175042"/>
            <a:ext cx="74020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WiFi</a:t>
            </a:r>
            <a:endParaRPr kumimoji="0" lang="en-US" sz="1000" b="1" i="0" u="none" strike="noStrike" kern="0" cap="none" spc="0" normalizeH="0" baseline="0" noProof="0" dirty="0">
              <a:ln>
                <a:noFill/>
              </a:ln>
              <a:solidFill>
                <a:srgbClr val="3C3C3C"/>
              </a:solidFill>
              <a:effectLst/>
              <a:uLnTx/>
              <a:uFillTx/>
            </a:endParaRP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2" y="3315441"/>
            <a:ext cx="762635" cy="398621"/>
          </a:xfrm>
          <a:prstGeom prst="rect">
            <a:avLst/>
          </a:prstGeom>
        </p:spPr>
      </p:pic>
      <p:sp>
        <p:nvSpPr>
          <p:cNvPr id="259" name="Rounded Rectangle 258"/>
          <p:cNvSpPr/>
          <p:nvPr/>
        </p:nvSpPr>
        <p:spPr>
          <a:xfrm>
            <a:off x="6222916" y="3132130"/>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Failopen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Device</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261" name="Straight Connector 260"/>
          <p:cNvCxnSpPr/>
          <p:nvPr/>
        </p:nvCxnSpPr>
        <p:spPr>
          <a:xfrm flipV="1">
            <a:off x="6534057" y="3652120"/>
            <a:ext cx="0" cy="397366"/>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3698277"/>
            <a:ext cx="0" cy="487280"/>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3" y="3680994"/>
            <a:ext cx="87571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lang="en-US" sz="1000" b="1" kern="0" dirty="0" smtClean="0">
                <a:solidFill>
                  <a:srgbClr val="3C3C3C"/>
                </a:solidFill>
              </a:rPr>
              <a:t>Bridge</a:t>
            </a:r>
            <a:endParaRPr kumimoji="0" lang="en-US" sz="1000" b="1" i="0" u="none" strike="noStrike" kern="0" cap="none" spc="0" normalizeH="0" baseline="0" noProof="0" dirty="0">
              <a:ln>
                <a:noFill/>
              </a:ln>
              <a:solidFill>
                <a:srgbClr val="3C3C3C"/>
              </a:solidFill>
              <a:effectLst/>
              <a:uLnTx/>
              <a:uFillTx/>
            </a:endParaRPr>
          </a:p>
        </p:txBody>
      </p:sp>
      <p:cxnSp>
        <p:nvCxnSpPr>
          <p:cNvPr id="263" name="Straight Connector 262"/>
          <p:cNvCxnSpPr/>
          <p:nvPr/>
        </p:nvCxnSpPr>
        <p:spPr>
          <a:xfrm>
            <a:off x="5825297" y="957620"/>
            <a:ext cx="441" cy="496656"/>
          </a:xfrm>
          <a:prstGeom prst="line">
            <a:avLst/>
          </a:prstGeom>
          <a:noFill/>
          <a:ln w="9525" cap="flat" cmpd="sng" algn="ctr">
            <a:solidFill>
              <a:srgbClr val="4F81BD">
                <a:shade val="95000"/>
                <a:satMod val="105000"/>
              </a:srgbClr>
            </a:solidFill>
            <a:prstDash val="dash"/>
          </a:ln>
          <a:effectLst/>
        </p:spPr>
      </p:cxnSp>
      <p:cxnSp>
        <p:nvCxnSpPr>
          <p:cNvPr id="265" name="Straight Connector 264"/>
          <p:cNvCxnSpPr/>
          <p:nvPr/>
        </p:nvCxnSpPr>
        <p:spPr>
          <a:xfrm flipH="1" flipV="1">
            <a:off x="6017514" y="1412725"/>
            <a:ext cx="391632" cy="426"/>
          </a:xfrm>
          <a:prstGeom prst="line">
            <a:avLst/>
          </a:prstGeom>
          <a:noFill/>
          <a:ln w="9525" cap="flat" cmpd="sng" algn="ctr">
            <a:solidFill>
              <a:srgbClr val="4F81BD">
                <a:shade val="95000"/>
                <a:satMod val="105000"/>
              </a:srgbClr>
            </a:solidFill>
            <a:prstDash val="dash"/>
          </a:ln>
          <a:effectLst/>
        </p:spPr>
      </p:cxnSp>
      <p:pic>
        <p:nvPicPr>
          <p:cNvPr id="257" name="Picture 25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556294" y="1293877"/>
            <a:ext cx="762635" cy="398621"/>
          </a:xfrm>
          <a:prstGeom prst="rect">
            <a:avLst/>
          </a:prstGeom>
        </p:spPr>
      </p:pic>
      <p:sp>
        <p:nvSpPr>
          <p:cNvPr id="269" name="TextBox 268"/>
          <p:cNvSpPr txBox="1"/>
          <p:nvPr/>
        </p:nvSpPr>
        <p:spPr>
          <a:xfrm>
            <a:off x="5591159" y="1655600"/>
            <a:ext cx="69756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Tap</a:t>
            </a:r>
            <a:endParaRPr kumimoji="0" lang="en-US" sz="1000" b="1" i="0" u="none" strike="noStrike" kern="0" cap="none" spc="0" normalizeH="0" baseline="0" noProof="0" dirty="0">
              <a:ln>
                <a:noFill/>
              </a:ln>
              <a:solidFill>
                <a:srgbClr val="3C3C3C"/>
              </a:solidFill>
              <a:effectLst/>
              <a:uLnTx/>
              <a:uFillTx/>
            </a:endParaRPr>
          </a:p>
        </p:txBody>
      </p:sp>
      <p:sp>
        <p:nvSpPr>
          <p:cNvPr id="270" name="Rounded Rectangle 269"/>
          <p:cNvSpPr/>
          <p:nvPr/>
        </p:nvSpPr>
        <p:spPr>
          <a:xfrm>
            <a:off x="5175988" y="1289934"/>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Tap</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9" name="Rounded Rectangle 468"/>
          <p:cNvSpPr/>
          <p:nvPr/>
        </p:nvSpPr>
        <p:spPr>
          <a:xfrm>
            <a:off x="5144808" y="342899"/>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File Analysis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0" name="Rounded Rectangle 469"/>
          <p:cNvSpPr/>
          <p:nvPr/>
        </p:nvSpPr>
        <p:spPr>
          <a:xfrm>
            <a:off x="2314500" y="342900"/>
            <a:ext cx="761128"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User ID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1" name="Rounded Rectangle 470"/>
          <p:cNvSpPr/>
          <p:nvPr/>
        </p:nvSpPr>
        <p:spPr>
          <a:xfrm>
            <a:off x="3228900" y="342900"/>
            <a:ext cx="7620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Log &amp; report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2" name="Rounded Rectangle 471"/>
          <p:cNvSpPr/>
          <p:nvPr/>
        </p:nvSpPr>
        <p:spPr>
          <a:xfrm>
            <a:off x="4111038" y="342900"/>
            <a:ext cx="870462"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Device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05" name="TextBox 304"/>
          <p:cNvSpPr txBox="1"/>
          <p:nvPr/>
        </p:nvSpPr>
        <p:spPr>
          <a:xfrm>
            <a:off x="4350611" y="1574571"/>
            <a:ext cx="845608"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Tester</a:t>
            </a:r>
            <a:endParaRPr kumimoji="0" lang="en-US" sz="1000" b="1" i="0" u="none" strike="noStrike" kern="0" cap="none" spc="0" normalizeH="0" baseline="0" noProof="0" dirty="0">
              <a:ln>
                <a:noFill/>
              </a:ln>
              <a:solidFill>
                <a:srgbClr val="3C3C3C"/>
              </a:solidFill>
              <a:effectLst/>
              <a:uLnTx/>
              <a:uFillTx/>
            </a:endParaRPr>
          </a:p>
        </p:txBody>
      </p:sp>
      <p:pic>
        <p:nvPicPr>
          <p:cNvPr id="187" name="Picture 186"/>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5380110" y="4189747"/>
            <a:ext cx="445922" cy="219068"/>
          </a:xfrm>
          <a:prstGeom prst="rect">
            <a:avLst/>
          </a:prstGeom>
        </p:spPr>
      </p:pic>
      <p:pic>
        <p:nvPicPr>
          <p:cNvPr id="188" name="Picture 187"/>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75181" y="1426431"/>
            <a:ext cx="175016" cy="294002"/>
          </a:xfrm>
          <a:prstGeom prst="rect">
            <a:avLst/>
          </a:prstGeom>
        </p:spPr>
      </p:pic>
      <p:pic>
        <p:nvPicPr>
          <p:cNvPr id="204" name="Picture 203"/>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531010" y="4129877"/>
            <a:ext cx="345833" cy="249324"/>
          </a:xfrm>
          <a:prstGeom prst="rect">
            <a:avLst/>
          </a:prstGeom>
        </p:spPr>
      </p:pic>
      <p:pic>
        <p:nvPicPr>
          <p:cNvPr id="205" name="Picture 204"/>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195533" y="3303410"/>
            <a:ext cx="760222" cy="396900"/>
          </a:xfrm>
          <a:prstGeom prst="rect">
            <a:avLst/>
          </a:prstGeom>
        </p:spPr>
      </p:pic>
      <p:sp>
        <p:nvSpPr>
          <p:cNvPr id="479" name="Rounded Rectangle 478"/>
          <p:cNvSpPr/>
          <p:nvPr/>
        </p:nvSpPr>
        <p:spPr>
          <a:xfrm>
            <a:off x="4114800" y="313564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Cam. Recorder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206" name="Picture 205"/>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4301553" y="1216529"/>
            <a:ext cx="760309" cy="413100"/>
          </a:xfrm>
          <a:prstGeom prst="rect">
            <a:avLst/>
          </a:prstGeom>
        </p:spPr>
      </p:pic>
      <p:sp>
        <p:nvSpPr>
          <p:cNvPr id="306" name="Rounded Rectangle 305"/>
          <p:cNvSpPr/>
          <p:nvPr/>
        </p:nvSpPr>
        <p:spPr>
          <a:xfrm>
            <a:off x="4301864" y="1083624"/>
            <a:ext cx="761128"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Tester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3" name="Picture 172"/>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1237892" y="565787"/>
            <a:ext cx="347472" cy="260604"/>
          </a:xfrm>
          <a:prstGeom prst="rect">
            <a:avLst/>
          </a:prstGeom>
        </p:spPr>
      </p:pic>
      <p:pic>
        <p:nvPicPr>
          <p:cNvPr id="190" name="Picture 189"/>
          <p:cNvPicPr>
            <a:picLocks noChangeAspect="1"/>
          </p:cNvPicPr>
          <p:nvPr/>
        </p:nvPicPr>
        <p:blipFill>
          <a:blip r:embed="rId31" cstate="print">
            <a:extLst>
              <a:ext uri="{28A0092B-C50C-407E-A947-70E740481C1C}">
                <a14:useLocalDpi xmlns:a14="http://schemas.microsoft.com/office/drawing/2010/main"/>
              </a:ext>
            </a:extLst>
          </a:blip>
          <a:stretch>
            <a:fillRect/>
          </a:stretch>
        </p:blipFill>
        <p:spPr>
          <a:xfrm>
            <a:off x="6256857" y="3988462"/>
            <a:ext cx="762635" cy="398621"/>
          </a:xfrm>
          <a:prstGeom prst="rect">
            <a:avLst/>
          </a:prstGeom>
        </p:spPr>
      </p:pic>
      <p:sp>
        <p:nvSpPr>
          <p:cNvPr id="532" name="Rounded Rectangle 531"/>
          <p:cNvSpPr/>
          <p:nvPr/>
        </p:nvSpPr>
        <p:spPr>
          <a:xfrm>
            <a:off x="6733183" y="3897680"/>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L7 D/DOS Mitigator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4" name="Picture 193" descr="WiFi-Red.png"/>
          <p:cNvPicPr>
            <a:picLocks noChangeAspect="1"/>
          </p:cNvPicPr>
          <p:nvPr/>
        </p:nvPicPr>
        <p:blipFill>
          <a:blip r:embed="rId32" cstate="print">
            <a:grayscl/>
            <a:extLst>
              <a:ext uri="{28A0092B-C50C-407E-A947-70E740481C1C}">
                <a14:useLocalDpi xmlns:a14="http://schemas.microsoft.com/office/drawing/2010/main" val="0"/>
              </a:ext>
            </a:extLst>
          </a:blip>
          <a:stretch>
            <a:fillRect/>
          </a:stretch>
        </p:blipFill>
        <p:spPr>
          <a:xfrm>
            <a:off x="3384290" y="3895863"/>
            <a:ext cx="176039" cy="169951"/>
          </a:xfrm>
          <a:prstGeom prst="rect">
            <a:avLst/>
          </a:prstGeom>
        </p:spPr>
      </p:pic>
      <p:pic>
        <p:nvPicPr>
          <p:cNvPr id="174" name="Picture 173"/>
          <p:cNvPicPr>
            <a:picLocks noChangeAspect="1"/>
          </p:cNvPicPr>
          <p:nvPr/>
        </p:nvPicPr>
        <p:blipFill>
          <a:blip r:embed="rId33"/>
          <a:stretch>
            <a:fillRect/>
          </a:stretch>
        </p:blipFill>
        <p:spPr>
          <a:xfrm>
            <a:off x="6872565" y="652730"/>
            <a:ext cx="764683" cy="399600"/>
          </a:xfrm>
          <a:prstGeom prst="rect">
            <a:avLst/>
          </a:prstGeom>
        </p:spPr>
      </p:pic>
      <p:sp>
        <p:nvSpPr>
          <p:cNvPr id="534" name="Rounded Rectangle 533"/>
          <p:cNvSpPr/>
          <p:nvPr/>
        </p:nvSpPr>
        <p:spPr>
          <a:xfrm>
            <a:off x="6453198" y="563999"/>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DB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5" name="Picture 174"/>
          <p:cNvPicPr>
            <a:picLocks noChangeAspect="1"/>
          </p:cNvPicPr>
          <p:nvPr/>
        </p:nvPicPr>
        <p:blipFill>
          <a:blip r:embed="rId34"/>
          <a:stretch>
            <a:fillRect/>
          </a:stretch>
        </p:blipFill>
        <p:spPr>
          <a:xfrm>
            <a:off x="1494373" y="3726823"/>
            <a:ext cx="351019" cy="246601"/>
          </a:xfrm>
          <a:prstGeom prst="rect">
            <a:avLst/>
          </a:prstGeom>
        </p:spPr>
      </p:pic>
      <p:sp>
        <p:nvSpPr>
          <p:cNvPr id="403" name="TextBox 402"/>
          <p:cNvSpPr txBox="1"/>
          <p:nvPr/>
        </p:nvSpPr>
        <p:spPr>
          <a:xfrm>
            <a:off x="6793091" y="1015485"/>
            <a:ext cx="65479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DB</a:t>
            </a:r>
            <a:endParaRPr kumimoji="0" lang="en-US" sz="1000" b="1" i="0" u="none" strike="noStrike" kern="0" cap="none" spc="0" normalizeH="0" baseline="0" noProof="0" dirty="0">
              <a:ln>
                <a:noFill/>
              </a:ln>
              <a:solidFill>
                <a:srgbClr val="3C3C3C"/>
              </a:solidFill>
              <a:effectLst/>
              <a:uLnTx/>
              <a:uFillTx/>
            </a:endParaRPr>
          </a:p>
        </p:txBody>
      </p:sp>
    </p:spTree>
    <p:extLst>
      <p:ext uri="{BB962C8B-B14F-4D97-AF65-F5344CB8AC3E}">
        <p14:creationId xmlns:p14="http://schemas.microsoft.com/office/powerpoint/2010/main" val="2374979440"/>
      </p:ext>
    </p:extLst>
  </p:cSld>
  <p:clrMapOvr>
    <a:masterClrMapping/>
  </p:clrMapOvr>
  <p:transition xmlns:p14="http://schemas.microsoft.com/office/powerpoint/2010/mai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09478391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734013" y="1421669"/>
            <a:ext cx="4320001" cy="1080962"/>
            <a:chOff x="887521" y="1477756"/>
            <a:chExt cx="4320001" cy="1080962"/>
          </a:xfrm>
        </p:grpSpPr>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l="1305" r="1872"/>
            <a:stretch/>
          </p:blipFill>
          <p:spPr>
            <a:xfrm>
              <a:off x="887521" y="1934194"/>
              <a:ext cx="4320000" cy="624524"/>
            </a:xfrm>
            <a:prstGeom prst="rect">
              <a:avLst/>
            </a:prstGeom>
          </p:spPr>
        </p:pic>
        <p:pic>
          <p:nvPicPr>
            <p:cNvPr id="14" name="Picture 13" descr="94D-poe-front.png"/>
            <p:cNvPicPr>
              <a:picLocks noChangeAspect="1"/>
            </p:cNvPicPr>
            <p:nvPr/>
          </p:nvPicPr>
          <p:blipFill rotWithShape="1">
            <a:blip r:embed="rId3">
              <a:extLst>
                <a:ext uri="{28A0092B-C50C-407E-A947-70E740481C1C}">
                  <a14:useLocalDpi xmlns:a14="http://schemas.microsoft.com/office/drawing/2010/main"/>
                </a:ext>
              </a:extLst>
            </a:blip>
            <a:srcRect l="3557" r="4744"/>
            <a:stretch/>
          </p:blipFill>
          <p:spPr>
            <a:xfrm>
              <a:off x="887522" y="1477756"/>
              <a:ext cx="4320000" cy="381489"/>
            </a:xfrm>
            <a:prstGeom prst="rect">
              <a:avLst/>
            </a:prstGeom>
          </p:spPr>
        </p:pic>
      </p:gr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24x GE RJ45 Switch Ports</a:t>
            </a:r>
          </a:p>
          <a:p>
            <a:pPr marL="343047" indent="-343047" defTabSz="914417">
              <a:spcBef>
                <a:spcPct val="20000"/>
              </a:spcBef>
              <a:buClr>
                <a:schemeClr val="accent6"/>
              </a:buClr>
              <a:buFont typeface="+mj-ea"/>
              <a:buAutoNum type="circleNumDbPlain"/>
            </a:pPr>
            <a:r>
              <a:rPr lang="en-US" sz="1000" dirty="0"/>
              <a:t>24x FE </a:t>
            </a:r>
            <a:r>
              <a:rPr lang="en-US" sz="1000" dirty="0" smtClean="0"/>
              <a:t>RJ45 PoE </a:t>
            </a:r>
            <a:r>
              <a:rPr lang="en-US" sz="1000" dirty="0"/>
              <a:t>Ports</a:t>
            </a:r>
          </a:p>
          <a:p>
            <a:pPr marL="343047" indent="-343047" defTabSz="914417">
              <a:spcBef>
                <a:spcPct val="20000"/>
              </a:spcBef>
              <a:buClr>
                <a:schemeClr val="accent6"/>
              </a:buClr>
              <a:buFont typeface="+mj-ea"/>
              <a:buAutoNum type="circleNumDbPlain"/>
            </a:pPr>
            <a:r>
              <a:rPr lang="en-US" sz="1000" dirty="0"/>
              <a:t>2 x </a:t>
            </a:r>
            <a:r>
              <a:rPr lang="en-US" sz="1000" dirty="0" smtClean="0"/>
              <a:t>GE </a:t>
            </a:r>
            <a:r>
              <a:rPr lang="en-US" sz="1000" dirty="0"/>
              <a:t>SFP DMZ </a:t>
            </a:r>
            <a:r>
              <a:rPr lang="en-US" sz="1000" dirty="0" smtClean="0"/>
              <a:t>slots</a:t>
            </a:r>
            <a:endParaRPr lang="en-US" sz="1000" dirty="0"/>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5738" y="2297091"/>
            <a:ext cx="372258" cy="547200"/>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6795"/>
            <a:ext cx="372259" cy="547200"/>
          </a:xfrm>
          <a:prstGeom prst="rect">
            <a:avLst/>
          </a:prstGeom>
        </p:spPr>
      </p:pic>
      <p:pic>
        <p:nvPicPr>
          <p:cNvPr id="16" name="Picture 15"/>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pic>
        <p:nvPicPr>
          <p:cNvPr id="17" name="Picture 16" descr="Storage-32GB.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34742" y="2300410"/>
            <a:ext cx="371646" cy="547200"/>
          </a:xfrm>
          <a:prstGeom prst="rect">
            <a:avLst/>
          </a:prstGeom>
        </p:spPr>
      </p:pic>
      <p:sp>
        <p:nvSpPr>
          <p:cNvPr id="23" name="Oval 22"/>
          <p:cNvSpPr/>
          <p:nvPr/>
        </p:nvSpPr>
        <p:spPr bwMode="auto">
          <a:xfrm>
            <a:off x="1185175"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2113528"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3904930" y="17208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837005"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69042719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1692838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730210" y="1080719"/>
            <a:ext cx="4327605" cy="1766891"/>
            <a:chOff x="652412" y="1054649"/>
            <a:chExt cx="4327605" cy="1766891"/>
          </a:xfrm>
        </p:grpSpPr>
        <p:pic>
          <p:nvPicPr>
            <p:cNvPr id="2" name="Picture 1" descr="FG-98D-POE Front and Back.png"/>
            <p:cNvPicPr>
              <a:picLocks noChangeAspect="1"/>
            </p:cNvPicPr>
            <p:nvPr/>
          </p:nvPicPr>
          <p:blipFill rotWithShape="1">
            <a:blip r:embed="rId2" cstate="print">
              <a:extLst>
                <a:ext uri="{28A0092B-C50C-407E-A947-70E740481C1C}">
                  <a14:useLocalDpi xmlns:a14="http://schemas.microsoft.com/office/drawing/2010/main"/>
                </a:ext>
              </a:extLst>
            </a:blip>
            <a:srcRect b="62437"/>
            <a:stretch/>
          </p:blipFill>
          <p:spPr>
            <a:xfrm>
              <a:off x="660017" y="1054649"/>
              <a:ext cx="4320000" cy="826386"/>
            </a:xfrm>
            <a:prstGeom prst="rect">
              <a:avLst/>
            </a:prstGeom>
          </p:spPr>
        </p:pic>
        <p:pic>
          <p:nvPicPr>
            <p:cNvPr id="15" name="Picture 14" descr="FG-98D-POE Front and Back.png"/>
            <p:cNvPicPr>
              <a:picLocks noChangeAspect="1"/>
            </p:cNvPicPr>
            <p:nvPr/>
          </p:nvPicPr>
          <p:blipFill rotWithShape="1">
            <a:blip r:embed="rId3" cstate="print">
              <a:extLst>
                <a:ext uri="{28A0092B-C50C-407E-A947-70E740481C1C}">
                  <a14:useLocalDpi xmlns:a14="http://schemas.microsoft.com/office/drawing/2010/main"/>
                </a:ext>
              </a:extLst>
            </a:blip>
            <a:srcRect b="-190"/>
            <a:stretch/>
          </p:blipFill>
          <p:spPr>
            <a:xfrm>
              <a:off x="652412" y="1920141"/>
              <a:ext cx="4320000" cy="901399"/>
            </a:xfrm>
            <a:prstGeom prst="rect">
              <a:avLst/>
            </a:prstGeom>
          </p:spPr>
        </p:pic>
      </p:gr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72x GE RJ45 Switch Ports</a:t>
            </a:r>
          </a:p>
          <a:p>
            <a:pPr marL="343047" indent="-343047" defTabSz="914417">
              <a:spcBef>
                <a:spcPct val="20000"/>
              </a:spcBef>
              <a:buClr>
                <a:schemeClr val="accent6"/>
              </a:buClr>
              <a:buFont typeface="+mj-ea"/>
              <a:buAutoNum type="circleNumDbPlain"/>
            </a:pPr>
            <a:r>
              <a:rPr lang="en-US" sz="1000" dirty="0"/>
              <a:t>24x FE </a:t>
            </a:r>
            <a:r>
              <a:rPr lang="en-US" sz="1000" dirty="0" smtClean="0"/>
              <a:t>RJ45 PoE </a:t>
            </a:r>
            <a:r>
              <a:rPr lang="en-US" sz="1000" dirty="0"/>
              <a:t>Ports</a:t>
            </a:r>
          </a:p>
          <a:p>
            <a:pPr marL="343047" indent="-343047" defTabSz="914417">
              <a:spcBef>
                <a:spcPct val="20000"/>
              </a:spcBef>
              <a:buClr>
                <a:schemeClr val="accent6"/>
              </a:buClr>
              <a:buFont typeface="+mj-ea"/>
              <a:buAutoNum type="circleNumDbPlain"/>
            </a:pPr>
            <a:r>
              <a:rPr lang="en-US" sz="1000" dirty="0"/>
              <a:t>4 x </a:t>
            </a:r>
            <a:r>
              <a:rPr lang="en-US" sz="1000" dirty="0" smtClean="0"/>
              <a:t>GE </a:t>
            </a:r>
            <a:r>
              <a:rPr lang="en-US" sz="1000" dirty="0"/>
              <a:t>SFP DMZ </a:t>
            </a:r>
            <a:r>
              <a:rPr lang="en-US" sz="1000" dirty="0" smtClean="0"/>
              <a:t>slots</a:t>
            </a:r>
            <a:endParaRPr lang="en-US" sz="1000" dirty="0"/>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5738" y="2297091"/>
            <a:ext cx="372258" cy="547200"/>
          </a:xfrm>
          <a:prstGeom prst="rect">
            <a:avLst/>
          </a:prstGeom>
        </p:spPr>
      </p:pic>
      <p:pic>
        <p:nvPicPr>
          <p:cNvPr id="13" name="Picture 12"/>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93479" y="2297091"/>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34742" y="2300410"/>
            <a:ext cx="371646" cy="547200"/>
          </a:xfrm>
          <a:prstGeom prst="rect">
            <a:avLst/>
          </a:prstGeom>
        </p:spPr>
      </p:pic>
      <p:sp>
        <p:nvSpPr>
          <p:cNvPr id="22" name="Oval 21"/>
          <p:cNvSpPr/>
          <p:nvPr/>
        </p:nvSpPr>
        <p:spPr bwMode="auto">
          <a:xfrm>
            <a:off x="1057461" y="17889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2544091"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3826882" y="17889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4794434"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91580487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pic>
        <p:nvPicPr>
          <p:cNvPr id="31" name="Picture 30" descr="FG-200D_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21981" y="3263007"/>
            <a:ext cx="2514600" cy="687220"/>
          </a:xfrm>
          <a:prstGeom prst="rect">
            <a:avLst/>
          </a:prstGeom>
        </p:spPr>
      </p:pic>
      <p:pic>
        <p:nvPicPr>
          <p:cNvPr id="34" name="Picture 33" descr="FG-24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1982" y="3138005"/>
            <a:ext cx="2433773" cy="548280"/>
          </a:xfrm>
          <a:prstGeom prst="rect">
            <a:avLst/>
          </a:prstGeom>
        </p:spPr>
      </p:pic>
      <p:pic>
        <p:nvPicPr>
          <p:cNvPr id="4" name="Picture 3" descr="FortiGate300D-3 Reflection.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50581" y="2858162"/>
            <a:ext cx="2057400" cy="334494"/>
          </a:xfrm>
          <a:prstGeom prst="rect">
            <a:avLst/>
          </a:prstGeom>
        </p:spPr>
      </p:pic>
      <p:pic>
        <p:nvPicPr>
          <p:cNvPr id="35" name="Picture 34" descr="FG-10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745941" y="3960906"/>
            <a:ext cx="2446560" cy="546914"/>
          </a:xfrm>
          <a:prstGeom prst="rect">
            <a:avLst/>
          </a:prstGeom>
        </p:spPr>
      </p:pic>
      <p:pic>
        <p:nvPicPr>
          <p:cNvPr id="41" name="Picture 40" descr="FG-14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54100" y="3738633"/>
            <a:ext cx="2409194" cy="562145"/>
          </a:xfrm>
          <a:prstGeom prst="rect">
            <a:avLst/>
          </a:prstGeom>
        </p:spPr>
      </p:pic>
      <p:pic>
        <p:nvPicPr>
          <p:cNvPr id="42" name="Picture 41" descr="FG-140D-POE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4101" y="3567183"/>
            <a:ext cx="2384859" cy="556467"/>
          </a:xfrm>
          <a:prstGeom prst="rect">
            <a:avLst/>
          </a:prstGeom>
        </p:spPr>
      </p:pic>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3427" y="1111700"/>
            <a:ext cx="585216" cy="585216"/>
          </a:xfrm>
          <a:prstGeom prst="rect">
            <a:avLst/>
          </a:prstGeom>
        </p:spPr>
      </p:pic>
      <p:sp>
        <p:nvSpPr>
          <p:cNvPr id="24" name="Rectangle 23"/>
          <p:cNvSpPr/>
          <p:nvPr/>
        </p:nvSpPr>
        <p:spPr>
          <a:xfrm>
            <a:off x="371876" y="1937187"/>
            <a:ext cx="1513534" cy="2300630"/>
          </a:xfrm>
          <a:prstGeom prst="rect">
            <a:avLst/>
          </a:prstGeom>
        </p:spPr>
        <p:txBody>
          <a:bodyPr wrap="square">
            <a:spAutoFit/>
          </a:bodyPr>
          <a:lstStyle/>
          <a:p>
            <a:pPr marL="285750" indent="-285750">
              <a:spcBef>
                <a:spcPts val="300"/>
              </a:spcBef>
              <a:buSzPct val="100000"/>
              <a:buBlip>
                <a:blip r:embed="rId9"/>
              </a:buBlip>
            </a:pPr>
            <a:r>
              <a:rPr lang="en-US" sz="1400" b="1" dirty="0" smtClean="0">
                <a:latin typeface="+mn-lt"/>
                <a:ea typeface="Helvetica 55 Roman" charset="0"/>
                <a:cs typeface="Arial Narrow"/>
              </a:rPr>
              <a:t>FG-900D</a:t>
            </a:r>
          </a:p>
          <a:p>
            <a:pPr marL="285750" indent="-285750">
              <a:spcBef>
                <a:spcPts val="300"/>
              </a:spcBef>
              <a:buSzPct val="100000"/>
              <a:buBlip>
                <a:blip r:embed="rId9"/>
              </a:buBlip>
            </a:pPr>
            <a:r>
              <a:rPr lang="en-US" sz="1400" b="1" dirty="0" smtClean="0">
                <a:ea typeface="Helvetica 55 Roman" charset="0"/>
                <a:cs typeface="Arial Narrow"/>
              </a:rPr>
              <a:t>FG-600D</a:t>
            </a:r>
          </a:p>
          <a:p>
            <a:pPr marL="285750" indent="-285750">
              <a:spcBef>
                <a:spcPts val="300"/>
              </a:spcBef>
              <a:buSzPct val="100000"/>
              <a:buBlip>
                <a:blip r:embed="rId9"/>
              </a:buBlip>
            </a:pPr>
            <a:r>
              <a:rPr lang="en-US" sz="1400" b="1" dirty="0" smtClean="0">
                <a:ea typeface="Helvetica 55 Roman" charset="0"/>
                <a:cs typeface="Arial Narrow"/>
              </a:rPr>
              <a:t>FG-500D</a:t>
            </a:r>
          </a:p>
          <a:p>
            <a:pPr marL="285750" indent="-285750">
              <a:spcBef>
                <a:spcPts val="300"/>
              </a:spcBef>
              <a:buSzPct val="100000"/>
              <a:buBlip>
                <a:blip r:embed="rId9"/>
              </a:buBlip>
            </a:pPr>
            <a:r>
              <a:rPr lang="en-US" sz="1400" b="1" dirty="0" smtClean="0">
                <a:latin typeface="+mn-lt"/>
                <a:ea typeface="Helvetica 55 Roman" charset="0"/>
                <a:cs typeface="Arial Narrow"/>
              </a:rPr>
              <a:t>FG-400D</a:t>
            </a:r>
          </a:p>
          <a:p>
            <a:pPr marL="285750" indent="-285750">
              <a:spcBef>
                <a:spcPts val="300"/>
              </a:spcBef>
              <a:buSzPct val="100000"/>
              <a:buBlip>
                <a:blip r:embed="rId9"/>
              </a:buBlip>
            </a:pPr>
            <a:r>
              <a:rPr lang="en-US" sz="1400" b="1" dirty="0" smtClean="0">
                <a:ea typeface="Helvetica 55 Roman" charset="0"/>
                <a:cs typeface="Arial Narrow"/>
              </a:rPr>
              <a:t>FG-300D</a:t>
            </a:r>
            <a:endParaRPr lang="en-US" sz="1400" b="1" dirty="0" smtClean="0">
              <a:latin typeface="+mn-lt"/>
              <a:cs typeface="Arial Narrow"/>
            </a:endParaRPr>
          </a:p>
          <a:p>
            <a:pPr marL="285750" indent="-285750">
              <a:spcBef>
                <a:spcPts val="300"/>
              </a:spcBef>
              <a:buSzPct val="100000"/>
              <a:buBlip>
                <a:blip r:embed="rId9"/>
              </a:buBlip>
            </a:pPr>
            <a:r>
              <a:rPr lang="en-US" sz="1400" b="1" dirty="0" smtClean="0">
                <a:latin typeface="+mn-lt"/>
                <a:cs typeface="Arial Narrow"/>
              </a:rPr>
              <a:t>FG-200D Series</a:t>
            </a:r>
          </a:p>
          <a:p>
            <a:pPr marL="285750" indent="-285750">
              <a:spcBef>
                <a:spcPts val="600"/>
              </a:spcBef>
              <a:buSzPct val="100000"/>
              <a:buBlip>
                <a:blip r:embed="rId9"/>
              </a:buBlip>
            </a:pPr>
            <a:r>
              <a:rPr lang="en-US" sz="1400" b="1" dirty="0" smtClean="0">
                <a:cs typeface="Arial Narrow"/>
              </a:rPr>
              <a:t>FG-100D Series</a:t>
            </a:r>
            <a:endParaRPr lang="en-US" sz="1400" b="1" dirty="0">
              <a:latin typeface="+mn-lt"/>
              <a:cs typeface="Arial Narrow"/>
            </a:endParaRPr>
          </a:p>
        </p:txBody>
      </p:sp>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37782" y="2647227"/>
            <a:ext cx="2038501" cy="325118"/>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0581" y="2432263"/>
            <a:ext cx="2038501" cy="325118"/>
          </a:xfrm>
          <a:prstGeom prst="rect">
            <a:avLst/>
          </a:prstGeom>
        </p:spPr>
      </p:pic>
      <p:pic>
        <p:nvPicPr>
          <p:cNvPr id="2" name="Picture 1" descr="FortiGate900D_FrontTop_small.png"/>
          <p:cNvPicPr>
            <a:picLocks noChangeAspect="1"/>
          </p:cNvPicPr>
          <p:nvPr/>
        </p:nvPicPr>
        <p:blipFill rotWithShape="1">
          <a:blip r:embed="rId11">
            <a:extLst>
              <a:ext uri="{28A0092B-C50C-407E-A947-70E740481C1C}">
                <a14:useLocalDpi xmlns:a14="http://schemas.microsoft.com/office/drawing/2010/main" val="0"/>
              </a:ext>
            </a:extLst>
          </a:blip>
          <a:srcRect l="6246" t="31794" r="5963" b="31370"/>
          <a:stretch/>
        </p:blipFill>
        <p:spPr>
          <a:xfrm>
            <a:off x="1965399" y="1766564"/>
            <a:ext cx="2066884" cy="433626"/>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2730771754"/>
              </p:ext>
            </p:extLst>
          </p:nvPr>
        </p:nvGraphicFramePr>
        <p:xfrm>
          <a:off x="4586006" y="1800000"/>
          <a:ext cx="4143574" cy="2369819"/>
        </p:xfrm>
        <a:graphic>
          <a:graphicData uri="http://schemas.openxmlformats.org/drawingml/2006/table">
            <a:tbl>
              <a:tblPr firstRow="1" bandRow="1">
                <a:tableStyleId>{2D5ABB26-0587-4C30-8999-92F81FD0307C}</a:tableStyleId>
              </a:tblPr>
              <a:tblGrid>
                <a:gridCol w="472987"/>
                <a:gridCol w="3670587"/>
              </a:tblGrid>
              <a:tr h="2549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3766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5x faster hardware accelerated next generation firewall offers best-in-class price/performance ratio</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 port density delivers maximum flexibility and scalability</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NSS Labs Recommended NGFW and NGIPS with consolidated security delivers top-rated protection</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Intuitive management interface enables broad and deep visibility that scales from a single FortiGate to thousands</a:t>
                      </a:r>
                      <a:endParaRPr lang="x-none" sz="1000" kern="1200" dirty="0">
                        <a:solidFill>
                          <a:schemeClr val="tx1"/>
                        </a:solidFill>
                        <a:effectLst/>
                        <a:latin typeface="+mn-lt"/>
                        <a:ea typeface="+mn-ea"/>
                        <a:cs typeface="+mn-cs"/>
                      </a:endParaRPr>
                    </a:p>
                  </a:txBody>
                  <a:tcPr marT="34290" marB="34290" anchor="ctr"/>
                </a:tc>
              </a:tr>
              <a:tr h="199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600D_FrontTop_small.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758850" y="1770492"/>
            <a:ext cx="2435578" cy="1217789"/>
          </a:xfrm>
          <a:prstGeom prst="rect">
            <a:avLst/>
          </a:prstGeom>
        </p:spPr>
      </p:pic>
      <p:grpSp>
        <p:nvGrpSpPr>
          <p:cNvPr id="92" name="Shape 239"/>
          <p:cNvGrpSpPr/>
          <p:nvPr/>
        </p:nvGrpSpPr>
        <p:grpSpPr>
          <a:xfrm>
            <a:off x="6403199" y="4229356"/>
            <a:ext cx="345082" cy="334393"/>
            <a:chOff x="5046835" y="3420139"/>
            <a:chExt cx="345082" cy="334393"/>
          </a:xfrm>
        </p:grpSpPr>
        <p:pic>
          <p:nvPicPr>
            <p:cNvPr id="93" name="Shape 240"/>
            <p:cNvPicPr preferRelativeResize="0"/>
            <p:nvPr/>
          </p:nvPicPr>
          <p:blipFill rotWithShape="1">
            <a:blip r:embed="rId13">
              <a:alphaModFix/>
            </a:blip>
            <a:srcRect/>
            <a:stretch/>
          </p:blipFill>
          <p:spPr>
            <a:xfrm>
              <a:off x="5046835" y="3420139"/>
              <a:ext cx="345082" cy="334393"/>
            </a:xfrm>
            <a:prstGeom prst="rect">
              <a:avLst/>
            </a:prstGeom>
            <a:noFill/>
            <a:ln>
              <a:noFill/>
            </a:ln>
          </p:spPr>
        </p:pic>
        <p:sp>
          <p:nvSpPr>
            <p:cNvPr id="94" name="Shape 241"/>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95" name="Shape 242"/>
          <p:cNvGrpSpPr/>
          <p:nvPr/>
        </p:nvGrpSpPr>
        <p:grpSpPr>
          <a:xfrm>
            <a:off x="6815474" y="4229153"/>
            <a:ext cx="346021" cy="334799"/>
            <a:chOff x="2010350" y="3580575"/>
            <a:chExt cx="346021" cy="334799"/>
          </a:xfrm>
        </p:grpSpPr>
        <p:pic>
          <p:nvPicPr>
            <p:cNvPr id="96" name="Shape 243"/>
            <p:cNvPicPr preferRelativeResize="0"/>
            <p:nvPr/>
          </p:nvPicPr>
          <p:blipFill rotWithShape="1">
            <a:blip r:embed="rId14">
              <a:alphaModFix/>
            </a:blip>
            <a:srcRect/>
            <a:stretch/>
          </p:blipFill>
          <p:spPr>
            <a:xfrm>
              <a:off x="2010350" y="3580575"/>
              <a:ext cx="346021" cy="334799"/>
            </a:xfrm>
            <a:prstGeom prst="rect">
              <a:avLst/>
            </a:prstGeom>
            <a:noFill/>
            <a:ln>
              <a:noFill/>
            </a:ln>
          </p:spPr>
        </p:pic>
        <p:sp>
          <p:nvSpPr>
            <p:cNvPr id="97" name="Shape 244"/>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98" name="Shape 245"/>
          <p:cNvGrpSpPr/>
          <p:nvPr/>
        </p:nvGrpSpPr>
        <p:grpSpPr>
          <a:xfrm>
            <a:off x="5991155" y="4229356"/>
            <a:ext cx="345082" cy="334393"/>
            <a:chOff x="5046835" y="3420139"/>
            <a:chExt cx="345082" cy="334393"/>
          </a:xfrm>
        </p:grpSpPr>
        <p:pic>
          <p:nvPicPr>
            <p:cNvPr id="99" name="Shape 246"/>
            <p:cNvPicPr preferRelativeResize="0"/>
            <p:nvPr/>
          </p:nvPicPr>
          <p:blipFill rotWithShape="1">
            <a:blip r:embed="rId13">
              <a:alphaModFix/>
            </a:blip>
            <a:srcRect/>
            <a:stretch/>
          </p:blipFill>
          <p:spPr>
            <a:xfrm>
              <a:off x="5046835" y="3420139"/>
              <a:ext cx="345082" cy="334393"/>
            </a:xfrm>
            <a:prstGeom prst="rect">
              <a:avLst/>
            </a:prstGeom>
            <a:noFill/>
            <a:ln>
              <a:noFill/>
            </a:ln>
          </p:spPr>
        </p:pic>
        <p:sp>
          <p:nvSpPr>
            <p:cNvPr id="100" name="Shape 247"/>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01" name="Shape 248"/>
          <p:cNvGrpSpPr/>
          <p:nvPr/>
        </p:nvGrpSpPr>
        <p:grpSpPr>
          <a:xfrm>
            <a:off x="8383559" y="4229153"/>
            <a:ext cx="346021" cy="334799"/>
            <a:chOff x="2010350" y="3580575"/>
            <a:chExt cx="346021" cy="334799"/>
          </a:xfrm>
        </p:grpSpPr>
        <p:pic>
          <p:nvPicPr>
            <p:cNvPr id="102" name="Shape 249"/>
            <p:cNvPicPr preferRelativeResize="0"/>
            <p:nvPr/>
          </p:nvPicPr>
          <p:blipFill rotWithShape="1">
            <a:blip r:embed="rId14">
              <a:alphaModFix/>
            </a:blip>
            <a:srcRect/>
            <a:stretch/>
          </p:blipFill>
          <p:spPr>
            <a:xfrm>
              <a:off x="2010350" y="3580575"/>
              <a:ext cx="346021" cy="334799"/>
            </a:xfrm>
            <a:prstGeom prst="rect">
              <a:avLst/>
            </a:prstGeom>
            <a:noFill/>
            <a:ln>
              <a:noFill/>
            </a:ln>
          </p:spPr>
        </p:pic>
        <p:sp>
          <p:nvSpPr>
            <p:cNvPr id="103"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04" name="Shape 251"/>
          <p:cNvGrpSpPr/>
          <p:nvPr/>
        </p:nvGrpSpPr>
        <p:grpSpPr>
          <a:xfrm>
            <a:off x="7508368" y="4218753"/>
            <a:ext cx="377551" cy="355600"/>
            <a:chOff x="4132360" y="2314221"/>
            <a:chExt cx="377551" cy="355600"/>
          </a:xfrm>
        </p:grpSpPr>
        <p:pic>
          <p:nvPicPr>
            <p:cNvPr id="105" name="Shape 252"/>
            <p:cNvPicPr preferRelativeResize="0"/>
            <p:nvPr/>
          </p:nvPicPr>
          <p:blipFill rotWithShape="1">
            <a:blip r:embed="rId15">
              <a:alphaModFix/>
            </a:blip>
            <a:srcRect/>
            <a:stretch/>
          </p:blipFill>
          <p:spPr>
            <a:xfrm>
              <a:off x="4132360" y="2314221"/>
              <a:ext cx="377551" cy="355600"/>
            </a:xfrm>
            <a:prstGeom prst="rect">
              <a:avLst/>
            </a:prstGeom>
            <a:noFill/>
            <a:ln>
              <a:noFill/>
            </a:ln>
          </p:spPr>
        </p:pic>
        <p:sp>
          <p:nvSpPr>
            <p:cNvPr id="106"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07" name="Shape 254"/>
          <p:cNvGrpSpPr/>
          <p:nvPr/>
        </p:nvGrpSpPr>
        <p:grpSpPr>
          <a:xfrm>
            <a:off x="7945962" y="4218753"/>
            <a:ext cx="377551" cy="355600"/>
            <a:chOff x="4583916" y="2302932"/>
            <a:chExt cx="377551" cy="355600"/>
          </a:xfrm>
        </p:grpSpPr>
        <p:pic>
          <p:nvPicPr>
            <p:cNvPr id="108" name="Shape 255"/>
            <p:cNvPicPr preferRelativeResize="0"/>
            <p:nvPr/>
          </p:nvPicPr>
          <p:blipFill rotWithShape="1">
            <a:blip r:embed="rId15">
              <a:alphaModFix/>
            </a:blip>
            <a:srcRect/>
            <a:stretch/>
          </p:blipFill>
          <p:spPr>
            <a:xfrm>
              <a:off x="4583916" y="2302932"/>
              <a:ext cx="377551" cy="355600"/>
            </a:xfrm>
            <a:prstGeom prst="rect">
              <a:avLst/>
            </a:prstGeom>
            <a:noFill/>
            <a:ln>
              <a:noFill/>
            </a:ln>
          </p:spPr>
        </p:pic>
        <p:sp>
          <p:nvSpPr>
            <p:cNvPr id="109"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cxnSp>
        <p:nvCxnSpPr>
          <p:cNvPr id="110" name="Shape 262"/>
          <p:cNvCxnSpPr>
            <a:stCxn id="96" idx="3"/>
            <a:endCxn id="105" idx="1"/>
          </p:cNvCxnSpPr>
          <p:nvPr/>
        </p:nvCxnSpPr>
        <p:spPr>
          <a:xfrm>
            <a:off x="7161495" y="4396553"/>
            <a:ext cx="346873" cy="0"/>
          </a:xfrm>
          <a:prstGeom prst="straightConnector1">
            <a:avLst/>
          </a:prstGeom>
          <a:noFill/>
          <a:ln w="19050" cap="flat" cmpd="sng">
            <a:solidFill>
              <a:srgbClr val="446E60"/>
            </a:solidFill>
            <a:prstDash val="dot"/>
            <a:round/>
            <a:headEnd type="none" w="lg" len="lg"/>
            <a:tailEnd type="none" w="lg" len="lg"/>
          </a:ln>
        </p:spPr>
      </p:cxnSp>
    </p:spTree>
    <p:extLst>
      <p:ext uri="{BB962C8B-B14F-4D97-AF65-F5344CB8AC3E}">
        <p14:creationId xmlns:p14="http://schemas.microsoft.com/office/powerpoint/2010/main" val="3231357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244814294"/>
              </p:ext>
            </p:extLst>
          </p:nvPr>
        </p:nvGraphicFramePr>
        <p:xfrm>
          <a:off x="252000" y="1080000"/>
          <a:ext cx="8640005" cy="3420000"/>
        </p:xfrm>
        <a:graphic>
          <a:graphicData uri="http://schemas.openxmlformats.org/drawingml/2006/table">
            <a:tbl>
              <a:tblPr firstRow="1" bandRow="1">
                <a:effectLst/>
                <a:tableStyleId>{073A0DAA-6AF3-43AB-8588-CEC1D06C72B9}</a:tableStyleId>
              </a:tblPr>
              <a:tblGrid>
                <a:gridCol w="2153835"/>
                <a:gridCol w="1297234"/>
                <a:gridCol w="1297234"/>
                <a:gridCol w="1297234"/>
                <a:gridCol w="1297234"/>
                <a:gridCol w="1297234"/>
              </a:tblGrid>
              <a:tr h="404311">
                <a:tc>
                  <a:txBody>
                    <a:bodyPr/>
                    <a:lstStyle/>
                    <a:p>
                      <a:endParaRPr lang="en-US" sz="1000" dirty="0">
                        <a:latin typeface="+mn-lt"/>
                        <a:cs typeface="Arial Narrow"/>
                      </a:endParaRPr>
                    </a:p>
                  </a:txBody>
                  <a:tcPr marT="34290" marB="34290" anchor="ctr">
                    <a:solidFill>
                      <a:schemeClr val="accent4">
                        <a:lumMod val="50000"/>
                      </a:schemeClr>
                    </a:solidFill>
                  </a:tcPr>
                </a:tc>
                <a:tc>
                  <a:txBody>
                    <a:bodyPr/>
                    <a:lstStyle/>
                    <a:p>
                      <a:pPr algn="ctr"/>
                      <a:r>
                        <a:rPr lang="en-US" sz="1000" dirty="0" smtClean="0"/>
                        <a:t>FGT-100D</a:t>
                      </a:r>
                    </a:p>
                  </a:txBody>
                  <a:tcPr marT="34290" marB="34290"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FGT-140D</a:t>
                      </a:r>
                    </a:p>
                  </a:txBody>
                  <a:tcPr marT="34290" marB="34290" anchor="ctr">
                    <a:solidFill>
                      <a:schemeClr val="accent4">
                        <a:lumMod val="50000"/>
                      </a:schemeClr>
                    </a:solidFill>
                  </a:tcPr>
                </a:tc>
                <a:tc>
                  <a:txBody>
                    <a:bodyPr/>
                    <a:lstStyle/>
                    <a:p>
                      <a:pPr algn="ctr"/>
                      <a:r>
                        <a:rPr lang="en-US" sz="1000" dirty="0" smtClean="0"/>
                        <a:t>FGT-200D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FGT-240D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FGT-280D-POE</a:t>
                      </a:r>
                    </a:p>
                  </a:txBody>
                  <a:tcPr marT="34290" marB="34290" anchor="ctr">
                    <a:solidFill>
                      <a:schemeClr val="accent4">
                        <a:lumMod val="50000"/>
                      </a:schemeClr>
                    </a:solidFill>
                  </a:tcPr>
                </a:tc>
              </a:tr>
              <a:tr h="37904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de-DE" sz="900" dirty="0" smtClean="0"/>
                        <a:t>2500* Mbps</a:t>
                      </a:r>
                    </a:p>
                  </a:txBody>
                  <a:tcPr marT="34290" marB="34290" anchor="ctr"/>
                </a:tc>
                <a:tc>
                  <a:txBody>
                    <a:bodyPr/>
                    <a:lstStyle/>
                    <a:p>
                      <a:pPr algn="ctr"/>
                      <a:r>
                        <a:rPr lang="de-DE" sz="900" dirty="0" smtClean="0"/>
                        <a:t>2500* Mbps</a:t>
                      </a:r>
                    </a:p>
                  </a:txBody>
                  <a:tcPr marT="34290" marB="34290" anchor="ctr"/>
                </a:tc>
                <a:tc>
                  <a:txBody>
                    <a:bodyPr/>
                    <a:lstStyle/>
                    <a:p>
                      <a:pPr algn="ctr"/>
                      <a:r>
                        <a:rPr lang="en-US" sz="900" dirty="0" smtClean="0"/>
                        <a:t>3 / 3 / 3 </a:t>
                      </a:r>
                    </a:p>
                    <a:p>
                      <a:pPr algn="ctr"/>
                      <a:r>
                        <a:rPr lang="en-US" sz="900" dirty="0" smtClean="0"/>
                        <a:t>Gbps</a:t>
                      </a:r>
                      <a:endParaRPr lang="en-US" sz="900" dirty="0"/>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r>
              <a:tr h="307444">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3 Mil</a:t>
                      </a:r>
                      <a:endParaRPr lang="en-US" sz="900" dirty="0"/>
                    </a:p>
                  </a:txBody>
                  <a:tcPr marT="34290" marB="34290" anchor="ctr"/>
                </a:tc>
                <a:tc>
                  <a:txBody>
                    <a:bodyPr/>
                    <a:lstStyle/>
                    <a:p>
                      <a:pPr algn="ctr"/>
                      <a:r>
                        <a:rPr lang="en-US" sz="900" dirty="0" smtClean="0"/>
                        <a:t>3 Mil</a:t>
                      </a:r>
                      <a:endParaRPr lang="en-US" sz="900" dirty="0"/>
                    </a:p>
                  </a:txBody>
                  <a:tcPr marT="34290" marB="34290" anchor="ctr"/>
                </a:tc>
                <a:tc>
                  <a:txBody>
                    <a:bodyPr/>
                    <a:lstStyle/>
                    <a:p>
                      <a:pPr algn="ctr"/>
                      <a:r>
                        <a:rPr lang="en-US" sz="900" baseline="0" dirty="0" smtClean="0"/>
                        <a:t>3.2 Mil</a:t>
                      </a:r>
                      <a:r>
                        <a:rPr lang="en-US" sz="900" dirty="0" smtClean="0"/>
                        <a:t> </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r>
              <a:tr h="248687">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22,000</a:t>
                      </a:r>
                      <a:endParaRPr lang="en-US" sz="900" dirty="0"/>
                    </a:p>
                  </a:txBody>
                  <a:tcPr marT="34290" marB="34290" anchor="ctr"/>
                </a:tc>
                <a:tc>
                  <a:txBody>
                    <a:bodyPr/>
                    <a:lstStyle/>
                    <a:p>
                      <a:pPr algn="ctr"/>
                      <a:r>
                        <a:rPr lang="en-US" sz="900" dirty="0" smtClean="0"/>
                        <a:t>22,000</a:t>
                      </a:r>
                      <a:endParaRPr lang="en-US" sz="900" dirty="0"/>
                    </a:p>
                  </a:txBody>
                  <a:tcPr marT="34290" marB="34290" anchor="ctr"/>
                </a:tc>
                <a:tc>
                  <a:txBody>
                    <a:bodyPr/>
                    <a:lstStyle/>
                    <a:p>
                      <a:pPr algn="ctr"/>
                      <a:r>
                        <a:rPr lang="en-US" sz="900" dirty="0" smtClean="0"/>
                        <a:t>77,000</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r>
              <a:tr h="307444">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1.3</a:t>
                      </a:r>
                      <a:r>
                        <a:rPr lang="en-US" sz="900" baseline="0" dirty="0" smtClean="0"/>
                        <a:t>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r>
              <a:tr h="307444">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r>
              <a:tr h="379042">
                <a:tc>
                  <a:txBody>
                    <a:bodyPr/>
                    <a:lstStyle/>
                    <a:p>
                      <a:r>
                        <a:rPr lang="en-US" sz="900" b="1" dirty="0" smtClean="0">
                          <a:solidFill>
                            <a:schemeClr val="bg1"/>
                          </a:solidFill>
                        </a:rPr>
                        <a:t>Antivirus</a:t>
                      </a:r>
                    </a:p>
                    <a:p>
                      <a:r>
                        <a:rPr lang="en-US" sz="900" b="1" dirty="0" smtClean="0">
                          <a:solidFill>
                            <a:schemeClr val="bg1"/>
                          </a:solidFill>
                        </a:rPr>
                        <a:t>(Proxy Based)</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dirty="0" smtClean="0"/>
                        <a:t>600 Mbps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dirty="0" smtClean="0"/>
                        <a:t>600 Mbps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dirty="0" smtClean="0"/>
                        <a:t>600 Mbps</a:t>
                      </a:r>
                    </a:p>
                  </a:txBody>
                  <a:tcPr marT="34290" marB="34290" anchor="ctr" horzOverflow="overflow"/>
                </a:tc>
              </a:tr>
              <a:tr h="631736">
                <a:tc>
                  <a:txBody>
                    <a:bodyPr/>
                    <a:lstStyle/>
                    <a:p>
                      <a:r>
                        <a:rPr lang="en-US" sz="900" b="1" dirty="0" smtClean="0">
                          <a:solidFill>
                            <a:schemeClr val="bg1"/>
                          </a:solidFill>
                        </a:rPr>
                        <a:t>Interfaces</a:t>
                      </a:r>
                    </a:p>
                    <a:p>
                      <a:r>
                        <a:rPr lang="en-US" sz="900" b="1" dirty="0" smtClean="0">
                          <a:solidFill>
                            <a:schemeClr val="bg1"/>
                          </a:solidFill>
                        </a:rPr>
                        <a:t>(LAN, WAN &amp; DMZ)</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 x GE RJ45,</a:t>
                      </a:r>
                    </a:p>
                    <a:p>
                      <a:pPr algn="ctr"/>
                      <a:r>
                        <a:rPr lang="en-US" sz="900" b="0" i="0" dirty="0" smtClean="0">
                          <a:solidFill>
                            <a:schemeClr val="tx1"/>
                          </a:solidFill>
                          <a:latin typeface="+mn-lt"/>
                        </a:rPr>
                        <a:t>2</a:t>
                      </a:r>
                      <a:r>
                        <a:rPr lang="en-US" sz="900" b="0" i="0" baseline="0" dirty="0" smtClean="0">
                          <a:solidFill>
                            <a:schemeClr val="tx1"/>
                          </a:solidFill>
                          <a:latin typeface="+mn-lt"/>
                        </a:rPr>
                        <a:t> x GE SFP</a:t>
                      </a:r>
                      <a:endParaRPr lang="en-US" sz="900" b="0" i="0" dirty="0">
                        <a:solidFill>
                          <a:schemeClr val="tx1"/>
                        </a:solidFill>
                        <a:latin typeface="+mn-lt"/>
                      </a:endParaRPr>
                    </a:p>
                  </a:txBody>
                  <a:tcPr marT="34290" marB="34290" anchor="ctr"/>
                </a:tc>
                <a:tc>
                  <a:txBody>
                    <a:bodyPr/>
                    <a:lstStyle/>
                    <a:p>
                      <a:pPr marL="0" indent="0" algn="ctr" defTabSz="914417">
                        <a:spcBef>
                          <a:spcPct val="20000"/>
                        </a:spcBef>
                        <a:buFontTx/>
                        <a:buNone/>
                      </a:pPr>
                      <a:r>
                        <a:rPr lang="en-US" sz="900" dirty="0" smtClean="0">
                          <a:solidFill>
                            <a:schemeClr val="tx1"/>
                          </a:solidFill>
                        </a:rPr>
                        <a:t>40x GE RJ45,</a:t>
                      </a:r>
                      <a:r>
                        <a:rPr lang="en-US" sz="900" baseline="0" dirty="0" smtClean="0">
                          <a:solidFill>
                            <a:schemeClr val="tx1"/>
                          </a:solidFill>
                        </a:rPr>
                        <a:t/>
                      </a:r>
                      <a:br>
                        <a:rPr lang="en-US" sz="900" baseline="0" dirty="0" smtClean="0">
                          <a:solidFill>
                            <a:schemeClr val="tx1"/>
                          </a:solidFill>
                        </a:rPr>
                      </a:br>
                      <a:r>
                        <a:rPr lang="en-US" sz="900" dirty="0" smtClean="0">
                          <a:solidFill>
                            <a:schemeClr val="tx1"/>
                          </a:solidFill>
                        </a:rPr>
                        <a:t>2x GE SFP </a:t>
                      </a:r>
                      <a:endParaRPr lang="en-US" sz="900" b="0" i="0" dirty="0">
                        <a:solidFill>
                          <a:schemeClr val="tx1"/>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 x GE SFP</a:t>
                      </a:r>
                    </a:p>
                  </a:txBody>
                  <a:tcPr marT="34290" marB="34290" anchor="ctr"/>
                </a:tc>
              </a:tr>
              <a:tr h="227425">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32GB</a:t>
                      </a:r>
                      <a:endParaRPr lang="en-US" sz="900" b="0" i="0" dirty="0">
                        <a:solidFill>
                          <a:schemeClr val="tx1"/>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a:t>
                      </a:r>
                      <a:r>
                        <a:rPr lang="en-US" sz="900" baseline="0" dirty="0" smtClean="0">
                          <a:latin typeface="+mn-lt"/>
                          <a:cs typeface="Arial Narrow"/>
                        </a:rPr>
                        <a:t>GB</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r>
              <a:tr h="227425">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chemeClr val="tx1"/>
                          </a:solidFill>
                        </a:rPr>
                        <a:t>LENC,</a:t>
                      </a:r>
                      <a:endParaRPr lang="en-US" sz="900" dirty="0">
                        <a:solidFill>
                          <a:schemeClr val="tx1"/>
                        </a:solidFill>
                      </a:endParaRPr>
                    </a:p>
                  </a:txBody>
                  <a:tcPr marT="34290" marB="34290" anchor="ctr"/>
                </a:tc>
                <a:tc>
                  <a:txBody>
                    <a:bodyPr/>
                    <a:lstStyle/>
                    <a:p>
                      <a:pPr algn="ctr"/>
                      <a:r>
                        <a:rPr lang="en-US" sz="900" dirty="0" smtClean="0">
                          <a:solidFill>
                            <a:schemeClr val="tx1"/>
                          </a:solidFill>
                        </a:rPr>
                        <a:t> T1 port, PoE</a:t>
                      </a:r>
                      <a:endParaRPr lang="en-US" sz="900" dirty="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3" name="Rectangle 2"/>
          <p:cNvSpPr/>
          <p:nvPr/>
        </p:nvSpPr>
        <p:spPr>
          <a:xfrm>
            <a:off x="7272892" y="4826913"/>
            <a:ext cx="1242074" cy="215444"/>
          </a:xfrm>
          <a:prstGeom prst="rect">
            <a:avLst/>
          </a:prstGeom>
        </p:spPr>
        <p:txBody>
          <a:bodyPr wrap="none">
            <a:spAutoFit/>
          </a:bodyPr>
          <a:lstStyle/>
          <a:p>
            <a:r>
              <a:rPr lang="en-US" sz="800" i="1" dirty="0" smtClean="0"/>
              <a:t>* Based on 1518 bytes</a:t>
            </a:r>
            <a:endParaRPr lang="en-US" sz="800" i="1" dirty="0"/>
          </a:p>
        </p:txBody>
      </p:sp>
    </p:spTree>
    <p:extLst>
      <p:ext uri="{BB962C8B-B14F-4D97-AF65-F5344CB8AC3E}">
        <p14:creationId xmlns:p14="http://schemas.microsoft.com/office/powerpoint/2010/main" val="1572606168"/>
      </p:ext>
    </p:extLst>
  </p:cSld>
  <p:clrMapOvr>
    <a:masterClrMapping/>
  </p:clrMapOvr>
  <p:transition xmlns:p14="http://schemas.microsoft.com/office/powerpoint/2010/mai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4273919726"/>
              </p:ext>
            </p:extLst>
          </p:nvPr>
        </p:nvGraphicFramePr>
        <p:xfrm>
          <a:off x="252001" y="1080000"/>
          <a:ext cx="8640000" cy="3420000"/>
        </p:xfrm>
        <a:graphic>
          <a:graphicData uri="http://schemas.openxmlformats.org/drawingml/2006/table">
            <a:tbl>
              <a:tblPr firstRow="1" bandRow="1">
                <a:effectLst/>
                <a:tableStyleId>{073A0DAA-6AF3-43AB-8588-CEC1D06C72B9}</a:tableStyleId>
              </a:tblPr>
              <a:tblGrid>
                <a:gridCol w="2164028"/>
                <a:gridCol w="1618993"/>
                <a:gridCol w="1618993"/>
                <a:gridCol w="1618993"/>
                <a:gridCol w="1618993"/>
              </a:tblGrid>
              <a:tr h="304233">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t>FGT-300C</a:t>
                      </a:r>
                    </a:p>
                  </a:txBody>
                  <a:tcPr marT="34290" marB="34290" anchor="ctr">
                    <a:solidFill>
                      <a:srgbClr val="3C3C3C"/>
                    </a:solidFill>
                  </a:tcPr>
                </a:tc>
                <a:tc>
                  <a:txBody>
                    <a:bodyPr/>
                    <a:lstStyle/>
                    <a:p>
                      <a:pPr algn="ctr"/>
                      <a:r>
                        <a:rPr lang="en-US" sz="1000" dirty="0" smtClean="0"/>
                        <a:t>FGT-300D</a:t>
                      </a:r>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FGT-400D</a:t>
                      </a:r>
                    </a:p>
                  </a:txBody>
                  <a:tcPr marT="34290" marB="34290" anchor="ctr">
                    <a:solidFill>
                      <a:srgbClr val="3C3C3C"/>
                    </a:solidFill>
                  </a:tcPr>
                </a:tc>
                <a:tc>
                  <a:txBody>
                    <a:bodyPr/>
                    <a:lstStyle/>
                    <a:p>
                      <a:pPr algn="ctr"/>
                      <a:r>
                        <a:rPr lang="en-US" sz="1000" dirty="0" smtClean="0"/>
                        <a:t>FGT-500D</a:t>
                      </a:r>
                    </a:p>
                  </a:txBody>
                  <a:tcPr marT="34290" marB="34290" anchor="ctr">
                    <a:solidFill>
                      <a:srgbClr val="3C3C3C"/>
                    </a:solidFill>
                  </a:tcPr>
                </a:tc>
              </a:tr>
              <a:tr h="4720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t>8 / 8 / 8 </a:t>
                      </a:r>
                    </a:p>
                    <a:p>
                      <a:pPr algn="ctr"/>
                      <a:r>
                        <a:rPr lang="en-US" sz="900" dirty="0" smtClean="0"/>
                        <a:t>Gbps</a:t>
                      </a:r>
                      <a:endParaRPr lang="en-US" sz="900" dirty="0"/>
                    </a:p>
                  </a:txBody>
                  <a:tcPr marT="34290" marB="34290" anchor="ctr" horzOverflow="overflow"/>
                </a:tc>
                <a:tc>
                  <a:txBody>
                    <a:bodyPr/>
                    <a:lstStyle/>
                    <a:p>
                      <a:pPr algn="ctr"/>
                      <a:r>
                        <a:rPr lang="en-US" sz="900" dirty="0" smtClean="0">
                          <a:latin typeface="+mn-lt"/>
                          <a:cs typeface="Arial Narrow"/>
                        </a:rPr>
                        <a:t>8 / 8 / 8</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r>
              <a:tr h="28325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2 Mil</a:t>
                      </a:r>
                    </a:p>
                  </a:txBody>
                  <a:tcPr marT="34290" marB="34290" anchor="ctr"/>
                </a:tc>
                <a:tc>
                  <a:txBody>
                    <a:bodyPr/>
                    <a:lstStyle/>
                    <a:p>
                      <a:pPr algn="ctr"/>
                      <a:r>
                        <a:rPr lang="en-US" sz="900" dirty="0" smtClean="0">
                          <a:latin typeface="+mn-lt"/>
                          <a:cs typeface="Arial Narrow"/>
                        </a:rPr>
                        <a:t>6 Mil</a:t>
                      </a:r>
                      <a:endParaRPr lang="en-US" sz="900" dirty="0">
                        <a:latin typeface="+mn-lt"/>
                        <a:cs typeface="Arial Narrow"/>
                      </a:endParaRPr>
                    </a:p>
                  </a:txBody>
                  <a:tcPr marT="34290" marB="34290" anchor="ctr"/>
                </a:tc>
                <a:tc>
                  <a:txBody>
                    <a:bodyPr/>
                    <a:lstStyle/>
                    <a:p>
                      <a:pPr algn="ctr"/>
                      <a:r>
                        <a:rPr lang="en-US" sz="900" dirty="0" smtClean="0"/>
                        <a:t>5.5 Mil</a:t>
                      </a:r>
                    </a:p>
                  </a:txBody>
                  <a:tcPr marT="34290" marB="34290" anchor="ctr"/>
                </a:tc>
                <a:tc>
                  <a:txBody>
                    <a:bodyPr/>
                    <a:lstStyle/>
                    <a:p>
                      <a:pPr algn="ctr"/>
                      <a:r>
                        <a:rPr lang="en-US" sz="900" dirty="0" smtClean="0"/>
                        <a:t>6 Mil</a:t>
                      </a:r>
                    </a:p>
                  </a:txBody>
                  <a:tcPr marT="34290" marB="34290" anchor="ctr"/>
                </a:tc>
              </a:tr>
              <a:tr h="283252">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50,000</a:t>
                      </a: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250,000</a:t>
                      </a:r>
                    </a:p>
                  </a:txBody>
                  <a:tcPr marT="34290" marB="34290" anchor="ctr"/>
                </a:tc>
              </a:tr>
              <a:tr h="28325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4.5 Gbps</a:t>
                      </a:r>
                      <a:endParaRPr lang="en-US" sz="900" dirty="0"/>
                    </a:p>
                  </a:txBody>
                  <a:tcPr marT="34290" marB="34290" anchor="ctr"/>
                </a:tc>
                <a:tc>
                  <a:txBody>
                    <a:bodyPr/>
                    <a:lstStyle/>
                    <a:p>
                      <a:pPr algn="ctr"/>
                      <a:r>
                        <a:rPr lang="en-US" sz="900" dirty="0" smtClean="0">
                          <a:latin typeface="+mn-lt"/>
                          <a:cs typeface="Arial Narrow"/>
                        </a:rPr>
                        <a:t>7 Gbps</a:t>
                      </a:r>
                      <a:endParaRPr lang="en-US" sz="900" dirty="0">
                        <a:latin typeface="+mn-lt"/>
                        <a:cs typeface="Arial Narrow"/>
                      </a:endParaRPr>
                    </a:p>
                  </a:txBody>
                  <a:tcPr marT="34290" marB="34290" anchor="ctr"/>
                </a:tc>
                <a:tc>
                  <a:txBody>
                    <a:bodyPr/>
                    <a:lstStyle/>
                    <a:p>
                      <a:pPr algn="ctr"/>
                      <a:r>
                        <a:rPr lang="en-US" sz="900" dirty="0" smtClean="0"/>
                        <a:t>14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r>
              <a:tr h="28325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1.4 Gbps</a:t>
                      </a:r>
                      <a:endParaRPr lang="en-US" sz="900" dirty="0"/>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t>4.7 Gbps</a:t>
                      </a:r>
                      <a:endParaRPr lang="en-US" sz="900" dirty="0"/>
                    </a:p>
                  </a:txBody>
                  <a:tcPr marT="34290" marB="34290" anchor="ctr"/>
                </a:tc>
              </a:tr>
              <a:tr h="472085">
                <a:tc>
                  <a:txBody>
                    <a:bodyPr/>
                    <a:lstStyle/>
                    <a:p>
                      <a:r>
                        <a:rPr lang="en-US" sz="900" b="1" dirty="0" smtClean="0">
                          <a:solidFill>
                            <a:srgbClr val="FFFFFF"/>
                          </a:solidFill>
                        </a:rPr>
                        <a:t>Antivirus </a:t>
                      </a:r>
                    </a:p>
                    <a:p>
                      <a:r>
                        <a:rPr lang="en-US" sz="900" b="1" dirty="0" smtClean="0">
                          <a:solidFill>
                            <a:srgbClr val="FFFFFF"/>
                          </a:solidFill>
                        </a:rPr>
                        <a:t>(Proxy Based)</a:t>
                      </a:r>
                    </a:p>
                  </a:txBody>
                  <a:tcPr marT="34290" marB="34290" anchor="ctr">
                    <a:solidFill>
                      <a:srgbClr val="777777"/>
                    </a:solidFill>
                  </a:tcPr>
                </a:tc>
                <a:tc>
                  <a:txBody>
                    <a:bodyPr/>
                    <a:lstStyle/>
                    <a:p>
                      <a:pPr algn="ctr"/>
                      <a:r>
                        <a:rPr lang="de-DE" sz="900" dirty="0" smtClean="0"/>
                        <a:t>200 Mbps</a:t>
                      </a:r>
                    </a:p>
                  </a:txBody>
                  <a:tcPr marT="34290" marB="34290" anchor="ctr"/>
                </a:tc>
                <a:tc>
                  <a:txBody>
                    <a:bodyPr/>
                    <a:lstStyle/>
                    <a:p>
                      <a:pPr algn="ctr"/>
                      <a:r>
                        <a:rPr lang="de-DE" sz="900" dirty="0" smtClean="0">
                          <a:latin typeface="+mn-lt"/>
                          <a:cs typeface="Arial Narrow"/>
                        </a:rPr>
                        <a:t>1.4 Gbps</a:t>
                      </a:r>
                    </a:p>
                  </a:txBody>
                  <a:tcPr marT="34290" marB="34290" anchor="ctr"/>
                </a:tc>
                <a:tc>
                  <a:txBody>
                    <a:bodyPr/>
                    <a:lstStyle/>
                    <a:p>
                      <a:pPr algn="ctr"/>
                      <a:r>
                        <a:rPr lang="de-DE" sz="900" dirty="0" smtClean="0"/>
                        <a:t>1.4 Gbps</a:t>
                      </a:r>
                    </a:p>
                  </a:txBody>
                  <a:tcPr marT="34290" marB="34290" anchor="ctr"/>
                </a:tc>
                <a:tc>
                  <a:txBody>
                    <a:bodyPr/>
                    <a:lstStyle/>
                    <a:p>
                      <a:pPr algn="ctr"/>
                      <a:r>
                        <a:rPr lang="de-DE" sz="900" dirty="0" smtClean="0"/>
                        <a:t>1.7 Gbps</a:t>
                      </a:r>
                    </a:p>
                  </a:txBody>
                  <a:tcPr marT="34290" marB="34290" anchor="ctr"/>
                </a:tc>
              </a:tr>
              <a:tr h="472085">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6 x GE RJ45, 4</a:t>
                      </a:r>
                      <a:r>
                        <a:rPr lang="en-US" sz="900" baseline="0" dirty="0" smtClean="0">
                          <a:solidFill>
                            <a:schemeClr val="tx1"/>
                          </a:solidFill>
                          <a:latin typeface="+mn-lt"/>
                          <a:cs typeface="Arial Narrow"/>
                        </a:rPr>
                        <a:t> x GE SFP</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r>
              <a:tr h="28325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16 GB</a:t>
                      </a:r>
                    </a:p>
                  </a:txBody>
                  <a:tcPr marT="34290" marB="34290" anchor="ctr"/>
                </a:tc>
                <a:tc>
                  <a:txBody>
                    <a:bodyPr/>
                    <a:lstStyle/>
                    <a:p>
                      <a:pPr algn="ctr"/>
                      <a:r>
                        <a:rPr lang="en-US" sz="900" dirty="0" smtClean="0">
                          <a:latin typeface="+mn-lt"/>
                          <a:cs typeface="Arial Narrow"/>
                        </a:rPr>
                        <a:t>120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r>
              <a:tr h="28325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LENC</a:t>
                      </a:r>
                    </a:p>
                  </a:txBody>
                  <a:tcPr marT="34290" marB="34290" anchor="ctr"/>
                </a:tc>
                <a:tc>
                  <a:txBody>
                    <a:bodyPr/>
                    <a:lstStyle/>
                    <a:p>
                      <a:pPr algn="ctr"/>
                      <a:r>
                        <a:rPr lang="en-US" sz="900" dirty="0" smtClean="0">
                          <a:latin typeface="+mn-lt"/>
                          <a:cs typeface="Arial Narrow"/>
                        </a:rPr>
                        <a:t>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58948239"/>
      </p:ext>
    </p:extLst>
  </p:cSld>
  <p:clrMapOvr>
    <a:masterClrMapping/>
  </p:clrMapOvr>
  <p:transition xmlns:p14="http://schemas.microsoft.com/office/powerpoint/2010/mai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577381813"/>
              </p:ext>
            </p:extLst>
          </p:nvPr>
        </p:nvGraphicFramePr>
        <p:xfrm>
          <a:off x="252002" y="1080000"/>
          <a:ext cx="8640003" cy="3420001"/>
        </p:xfrm>
        <a:graphic>
          <a:graphicData uri="http://schemas.openxmlformats.org/drawingml/2006/table">
            <a:tbl>
              <a:tblPr firstRow="1" bandRow="1">
                <a:effectLst/>
                <a:tableStyleId>{073A0DAA-6AF3-43AB-8588-CEC1D06C72B9}</a:tableStyleId>
              </a:tblPr>
              <a:tblGrid>
                <a:gridCol w="2153703"/>
                <a:gridCol w="1621575"/>
                <a:gridCol w="1621575"/>
                <a:gridCol w="1621575"/>
                <a:gridCol w="1621575"/>
              </a:tblGrid>
              <a:tr h="397335">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FG-600C</a:t>
                      </a:r>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FG-600D</a:t>
                      </a:r>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FG-800C</a:t>
                      </a:r>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FG-900D</a:t>
                      </a:r>
                      <a:endParaRPr lang="en-US" sz="1000" dirty="0">
                        <a:latin typeface="+mn-lt"/>
                        <a:cs typeface="Arial Narrow"/>
                      </a:endParaRPr>
                    </a:p>
                  </a:txBody>
                  <a:tcPr marT="34290" marB="34290" anchor="ctr">
                    <a:solidFill>
                      <a:srgbClr val="3C3C3C"/>
                    </a:solidFill>
                  </a:tcPr>
                </a:tc>
              </a:tr>
              <a:tr h="37365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16 / 16 /16</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36 / 36 / 24 Gbps</a:t>
                      </a:r>
                    </a:p>
                  </a:txBody>
                  <a:tcPr marT="34290" marB="34290" anchor="ctr" horzOverflow="overflow"/>
                </a:tc>
                <a:tc>
                  <a:txBody>
                    <a:bodyPr/>
                    <a:lstStyle/>
                    <a:p>
                      <a:pPr algn="ctr"/>
                      <a:r>
                        <a:rPr lang="en-US" sz="900" dirty="0" smtClean="0">
                          <a:latin typeface="+mn-lt"/>
                          <a:cs typeface="Arial Narrow"/>
                        </a:rPr>
                        <a:t>20 / 20 / 20 Gbps</a:t>
                      </a:r>
                    </a:p>
                  </a:txBody>
                  <a:tcPr marT="34290" marB="34290" anchor="ctr" horzOverflow="overflow"/>
                </a:tc>
                <a:tc>
                  <a:txBody>
                    <a:bodyPr/>
                    <a:lstStyle/>
                    <a:p>
                      <a:pPr algn="ctr"/>
                      <a:r>
                        <a:rPr lang="en-US" sz="900" dirty="0" smtClean="0">
                          <a:latin typeface="+mn-lt"/>
                          <a:cs typeface="Arial Narrow"/>
                        </a:rPr>
                        <a:t>52 / 52 / 33 Gbps</a:t>
                      </a:r>
                    </a:p>
                  </a:txBody>
                  <a:tcPr marT="34290" marB="34290" anchor="ctr" horzOverflow="overflow"/>
                </a:tc>
              </a:tr>
              <a:tr h="30307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 Mil</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5.5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7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horzOverflow="overflow"/>
                </a:tc>
              </a:tr>
              <a:tr h="245154">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70,000</a:t>
                      </a:r>
                      <a:endParaRPr lang="en-US" sz="900" dirty="0">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270,000</a:t>
                      </a:r>
                    </a:p>
                  </a:txBody>
                  <a:tcPr marT="34290" marB="34290" anchor="ctr" horzOverflow="overflow"/>
                </a:tc>
                <a:tc>
                  <a:txBody>
                    <a:bodyPr/>
                    <a:lstStyle/>
                    <a:p>
                      <a:pPr algn="ctr"/>
                      <a:r>
                        <a:rPr lang="en-US" sz="900" dirty="0" smtClean="0">
                          <a:latin typeface="+mn-lt"/>
                          <a:cs typeface="Arial Narrow"/>
                        </a:rPr>
                        <a:t>190,000</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280,000</a:t>
                      </a:r>
                      <a:endParaRPr lang="en-US" sz="900" dirty="0">
                        <a:latin typeface="+mn-lt"/>
                        <a:cs typeface="Arial Narrow"/>
                      </a:endParaRPr>
                    </a:p>
                  </a:txBody>
                  <a:tcPr marT="34290" marB="34290" anchor="ctr" horzOverflow="overflow"/>
                </a:tc>
              </a:tr>
              <a:tr h="30307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25</a:t>
                      </a:r>
                      <a:r>
                        <a:rPr lang="en-US" sz="900" baseline="0" dirty="0" smtClean="0">
                          <a:latin typeface="+mn-lt"/>
                          <a:cs typeface="Arial Narrow"/>
                        </a:rPr>
                        <a:t> Gbps</a:t>
                      </a:r>
                      <a:endParaRPr lang="en-US" sz="900" dirty="0">
                        <a:latin typeface="+mn-lt"/>
                        <a:cs typeface="Arial Narrow"/>
                      </a:endParaRPr>
                    </a:p>
                  </a:txBody>
                  <a:tcPr marT="34290" marB="34290" anchor="ctr" horzOverflow="overflow"/>
                </a:tc>
              </a:tr>
              <a:tr h="30307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 Gbps</a:t>
                      </a:r>
                      <a:endParaRPr lang="en-US" sz="900" dirty="0">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7 Gbps</a:t>
                      </a:r>
                    </a:p>
                  </a:txBody>
                  <a:tcPr marT="34290" marB="34290" anchor="ctr" horzOverflow="overflow"/>
                </a:tc>
                <a:tc>
                  <a:txBody>
                    <a:bodyPr/>
                    <a:lstStyle/>
                    <a:p>
                      <a:pPr algn="ctr"/>
                      <a:r>
                        <a:rPr lang="en-US" sz="900" dirty="0" smtClean="0">
                          <a:latin typeface="+mn-lt"/>
                          <a:cs typeface="Arial Narrow"/>
                        </a:rPr>
                        <a:t>6 Gbps</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r>
              <a:tr h="373656">
                <a:tc>
                  <a:txBody>
                    <a:bodyPr/>
                    <a:lstStyle/>
                    <a:p>
                      <a:r>
                        <a:rPr lang="en-US" sz="900" b="1" dirty="0" smtClean="0">
                          <a:solidFill>
                            <a:srgbClr val="FFFFFF"/>
                          </a:solidFill>
                        </a:rPr>
                        <a:t>Antivirus </a:t>
                      </a:r>
                    </a:p>
                    <a:p>
                      <a:r>
                        <a:rPr lang="en-US" sz="900" b="1" dirty="0" smtClean="0">
                          <a:solidFill>
                            <a:srgbClr val="FFFFFF"/>
                          </a:solidFill>
                        </a:rPr>
                        <a:t>(Proxy Based)</a:t>
                      </a:r>
                    </a:p>
                  </a:txBody>
                  <a:tcPr marT="34290" marB="34290" anchor="ctr">
                    <a:solidFill>
                      <a:srgbClr val="777777"/>
                    </a:solidFill>
                  </a:tcPr>
                </a:tc>
                <a:tc>
                  <a:txBody>
                    <a:bodyPr/>
                    <a:lstStyle/>
                    <a:p>
                      <a:pPr algn="ctr"/>
                      <a:r>
                        <a:rPr lang="de-DE" sz="900" dirty="0" smtClean="0">
                          <a:latin typeface="+mn-lt"/>
                          <a:cs typeface="Arial Narrow"/>
                        </a:rPr>
                        <a:t>1.3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3</a:t>
                      </a:r>
                      <a:r>
                        <a:rPr lang="en-US" sz="900" baseline="0" dirty="0" smtClean="0">
                          <a:latin typeface="+mn-lt"/>
                          <a:cs typeface="Arial Narrow"/>
                        </a:rPr>
                        <a:t> </a:t>
                      </a:r>
                      <a:r>
                        <a:rPr lang="en-US" sz="900" dirty="0" smtClean="0">
                          <a:latin typeface="+mn-lt"/>
                          <a:cs typeface="Arial Narrow"/>
                        </a:rPr>
                        <a:t>Gbps</a:t>
                      </a:r>
                    </a:p>
                  </a:txBody>
                  <a:tcPr marT="34290" marB="34290" anchor="ctr" horzOverflow="overflow"/>
                </a:tc>
                <a:tc>
                  <a:txBody>
                    <a:bodyPr/>
                    <a:lstStyle/>
                    <a:p>
                      <a:pPr algn="ctr"/>
                      <a:r>
                        <a:rPr lang="en-US" sz="900" dirty="0" smtClean="0">
                          <a:latin typeface="+mn-lt"/>
                          <a:cs typeface="Arial Narrow"/>
                        </a:rPr>
                        <a:t>1.7 Gbps</a:t>
                      </a:r>
                    </a:p>
                  </a:txBody>
                  <a:tcPr marT="34290" marB="34290" anchor="ctr" horzOverflow="overflow"/>
                </a:tc>
                <a:tc>
                  <a:txBody>
                    <a:bodyPr/>
                    <a:lstStyle/>
                    <a:p>
                      <a:pPr algn="ctr"/>
                      <a:r>
                        <a:rPr lang="en-US" sz="900" dirty="0" smtClean="0">
                          <a:latin typeface="+mn-lt"/>
                          <a:cs typeface="Arial Narrow"/>
                        </a:rPr>
                        <a:t>3.5 Gbps</a:t>
                      </a:r>
                    </a:p>
                  </a:txBody>
                  <a:tcPr marT="34290" marB="34290" anchor="ctr" horzOverflow="overflow"/>
                </a:tc>
              </a:tr>
              <a:tr h="672581">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18x GE RJ45,</a:t>
                      </a:r>
                      <a:r>
                        <a:rPr lang="en-US" sz="900" baseline="0" dirty="0" smtClean="0">
                          <a:solidFill>
                            <a:schemeClr val="tx1"/>
                          </a:solidFill>
                          <a:latin typeface="+mn-lt"/>
                          <a:cs typeface="Arial Narrow"/>
                        </a:rPr>
                        <a:t> 4 x Shared port pairs, 2 x bypass Pairs</a:t>
                      </a:r>
                      <a:endParaRPr lang="en-US" sz="900" dirty="0" smtClean="0">
                        <a:solidFill>
                          <a:schemeClr val="tx1"/>
                        </a:solidFill>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8</a:t>
                      </a:r>
                      <a:r>
                        <a:rPr lang="en-US" sz="900" dirty="0" smtClean="0">
                          <a:solidFill>
                            <a:srgbClr val="000000"/>
                          </a:solidFill>
                        </a:rPr>
                        <a:t>x GE SFP,</a:t>
                      </a:r>
                      <a:r>
                        <a:rPr lang="en-US" sz="900" baseline="0" dirty="0" smtClean="0">
                          <a:solidFill>
                            <a:srgbClr val="000000"/>
                          </a:solidFill>
                        </a:rPr>
                        <a:t> </a:t>
                      </a:r>
                      <a:r>
                        <a:rPr lang="en-US" sz="900" dirty="0" smtClean="0">
                          <a:solidFill>
                            <a:srgbClr val="000000"/>
                          </a:solidFill>
                        </a:rPr>
                        <a:t>8x GE RJ45</a:t>
                      </a:r>
                    </a:p>
                  </a:txBody>
                  <a:tcPr marT="34290" marB="34290" anchor="ctr"/>
                </a:tc>
                <a:tc>
                  <a:txBody>
                    <a:bodyPr/>
                    <a:lstStyle/>
                    <a:p>
                      <a:pPr algn="ctr"/>
                      <a:r>
                        <a:rPr lang="en-US" sz="900" dirty="0" smtClean="0">
                          <a:solidFill>
                            <a:schemeClr val="tx1"/>
                          </a:solidFill>
                          <a:latin typeface="+mn-lt"/>
                          <a:cs typeface="Arial Narrow"/>
                        </a:rPr>
                        <a:t>2 x 10GE SFP+,14 x GE</a:t>
                      </a:r>
                      <a:r>
                        <a:rPr lang="en-US" sz="900" baseline="0" dirty="0" smtClean="0">
                          <a:solidFill>
                            <a:schemeClr val="tx1"/>
                          </a:solidFill>
                          <a:latin typeface="+mn-lt"/>
                          <a:cs typeface="Arial Narrow"/>
                        </a:rPr>
                        <a:t> RJ45,</a:t>
                      </a:r>
                    </a:p>
                    <a:p>
                      <a:pPr algn="ctr"/>
                      <a:r>
                        <a:rPr lang="en-US" sz="900" baseline="0" dirty="0" smtClean="0">
                          <a:solidFill>
                            <a:schemeClr val="tx1"/>
                          </a:solidFill>
                          <a:latin typeface="+mn-lt"/>
                          <a:cs typeface="Arial Narrow"/>
                        </a:rPr>
                        <a:t>8 x Shared port pairs, 2 x bypass Pairs</a:t>
                      </a:r>
                      <a:endParaRPr lang="en-US" sz="900" dirty="0" smtClean="0">
                        <a:solidFill>
                          <a:schemeClr val="tx1"/>
                        </a:solidFill>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p>
                  </a:txBody>
                  <a:tcPr marT="34290" marB="34290" anchor="ctr"/>
                </a:tc>
              </a:tr>
              <a:tr h="224194">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256 GB</a:t>
                      </a:r>
                    </a:p>
                  </a:txBody>
                  <a:tcPr marT="34290" marB="34290" anchor="ctr"/>
                </a:tc>
              </a:tr>
              <a:tr h="224194">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DC, 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006833883"/>
      </p:ext>
    </p:extLst>
  </p:cSld>
  <p:clrMapOvr>
    <a:masterClrMapping/>
  </p:clrMapOvr>
  <p:transition xmlns:p14="http://schemas.microsoft.com/office/powerpoint/2010/mai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274536512"/>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smtClean="0">
                          <a:ln>
                            <a:noFill/>
                          </a:ln>
                          <a:effectLst/>
                        </a:rPr>
                        <a:t>Hardware Performance</a:t>
                      </a:r>
                      <a:endParaRPr kumimoji="0" lang="en-US" sz="1200" b="1"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2500 / 1000 / 200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37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300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734013" y="1093674"/>
            <a:ext cx="4320000" cy="1720261"/>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1x GE RJ45 DMZ Interface Port</a:t>
            </a:r>
          </a:p>
          <a:p>
            <a:pPr marL="343047" indent="-343047" defTabSz="914417">
              <a:spcBef>
                <a:spcPct val="20000"/>
              </a:spcBef>
              <a:buClr>
                <a:schemeClr val="accent6"/>
              </a:buClr>
              <a:buFont typeface="+mj-ea"/>
              <a:buAutoNum type="circleNumDbPlain"/>
            </a:pPr>
            <a:r>
              <a:rPr lang="en-US" sz="1000" dirty="0"/>
              <a:t>1x GE RJ45 </a:t>
            </a:r>
            <a:r>
              <a:rPr lang="en-US" sz="1000" dirty="0" err="1"/>
              <a:t>Mgmt</a:t>
            </a:r>
            <a:r>
              <a:rPr lang="en-US" sz="1000" dirty="0"/>
              <a:t> Interface Port</a:t>
            </a:r>
          </a:p>
          <a:p>
            <a:pPr marL="343047" indent="-343047" defTabSz="914417">
              <a:spcBef>
                <a:spcPct val="20000"/>
              </a:spcBef>
              <a:buClr>
                <a:schemeClr val="accent6"/>
              </a:buClr>
              <a:buFont typeface="+mj-ea"/>
              <a:buAutoNum type="circleNumDbPlain"/>
            </a:pPr>
            <a:r>
              <a:rPr lang="en-US" sz="1000" dirty="0"/>
              <a:t>2x GE RJ45 HA Interface Port</a:t>
            </a:r>
          </a:p>
          <a:p>
            <a:pPr marL="343047" indent="-343047" defTabSz="914417">
              <a:spcBef>
                <a:spcPct val="20000"/>
              </a:spcBef>
              <a:buClr>
                <a:schemeClr val="accent6"/>
              </a:buClr>
              <a:buFont typeface="+mj-ea"/>
              <a:buAutoNum type="circleNumDbPlain"/>
            </a:pPr>
            <a:r>
              <a:rPr lang="en-US" sz="1000" dirty="0"/>
              <a:t>14x GE RJ45 Switch Ports</a:t>
            </a:r>
          </a:p>
          <a:p>
            <a:pPr marL="343047" indent="-343047" defTabSz="914417">
              <a:spcBef>
                <a:spcPct val="20000"/>
              </a:spcBef>
              <a:buClr>
                <a:schemeClr val="accent6"/>
              </a:buClr>
              <a:buFont typeface="+mj-ea"/>
              <a:buAutoNum type="circleNumDbPlain"/>
            </a:pPr>
            <a:r>
              <a:rPr lang="en-US" sz="1000" dirty="0"/>
              <a:t>2x Shared Media </a:t>
            </a:r>
            <a:r>
              <a:rPr lang="en-US" sz="1000" dirty="0" smtClean="0"/>
              <a:t>interface Pairs</a:t>
            </a:r>
            <a:endParaRPr lang="en-US" sz="1000" dirty="0"/>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0224" y="2300410"/>
            <a:ext cx="372259" cy="547200"/>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2483" y="2300410"/>
            <a:ext cx="372259" cy="547200"/>
          </a:xfrm>
          <a:prstGeom prst="rect">
            <a:avLst/>
          </a:prstGeom>
        </p:spPr>
      </p:pic>
      <p:pic>
        <p:nvPicPr>
          <p:cNvPr id="17" name="Picture 16"/>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795"/>
            <a:ext cx="372258" cy="547200"/>
          </a:xfrm>
          <a:prstGeom prst="rect">
            <a:avLst/>
          </a:prstGeom>
        </p:spPr>
      </p:pic>
      <p:pic>
        <p:nvPicPr>
          <p:cNvPr id="4" name="Picture 3" descr="Storage-32GB.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34742" y="2300410"/>
            <a:ext cx="371646" cy="547200"/>
          </a:xfrm>
          <a:prstGeom prst="rect">
            <a:avLst/>
          </a:prstGeom>
        </p:spPr>
      </p:pic>
    </p:spTree>
    <p:extLst>
      <p:ext uri="{BB962C8B-B14F-4D97-AF65-F5344CB8AC3E}">
        <p14:creationId xmlns:p14="http://schemas.microsoft.com/office/powerpoint/2010/main" val="266828990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46672846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2500 / 1000 / 200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37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300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6" name="Picture 5" descr="FG-140D-LEDS.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4013" y="1388457"/>
            <a:ext cx="4320000" cy="1147386"/>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2x GE RJ45 </a:t>
            </a:r>
            <a:r>
              <a:rPr lang="en-US" sz="1000" dirty="0" err="1"/>
              <a:t>Mgmt</a:t>
            </a:r>
            <a:r>
              <a:rPr lang="en-US" sz="1000" dirty="0"/>
              <a:t>/HA Interface Ports</a:t>
            </a:r>
          </a:p>
          <a:p>
            <a:pPr marL="343047" indent="-343047" defTabSz="914417">
              <a:spcBef>
                <a:spcPct val="20000"/>
              </a:spcBef>
              <a:buClr>
                <a:schemeClr val="accent6"/>
              </a:buClr>
              <a:buFont typeface="+mj-ea"/>
              <a:buAutoNum type="circleNumDbPlain"/>
            </a:pPr>
            <a:r>
              <a:rPr lang="en-US" sz="1000" dirty="0"/>
              <a:t>36x GE RJ45 Switch Ports</a:t>
            </a:r>
          </a:p>
          <a:p>
            <a:pPr marL="343047" indent="-343047" defTabSz="914417">
              <a:spcBef>
                <a:spcPct val="20000"/>
              </a:spcBef>
              <a:buClr>
                <a:schemeClr val="accent6"/>
              </a:buClr>
              <a:buFont typeface="+mj-ea"/>
              <a:buAutoNum type="circleNumDbPlain"/>
            </a:pPr>
            <a:r>
              <a:rPr lang="en-US" sz="1000" dirty="0"/>
              <a:t>2x GE SFP DMZ Interface </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0224" y="2296795"/>
            <a:ext cx="372259" cy="547200"/>
          </a:xfrm>
          <a:prstGeom prst="rect">
            <a:avLst/>
          </a:prstGeom>
        </p:spPr>
      </p:pic>
      <p:pic>
        <p:nvPicPr>
          <p:cNvPr id="15" name="Picture 14"/>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795"/>
            <a:ext cx="372258" cy="547200"/>
          </a:xfrm>
          <a:prstGeom prst="rect">
            <a:avLst/>
          </a:prstGeom>
        </p:spPr>
      </p:pic>
      <p:pic>
        <p:nvPicPr>
          <p:cNvPr id="16" name="Picture 15" descr="Storage-32GB.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63096" y="2300410"/>
            <a:ext cx="371646" cy="547200"/>
          </a:xfrm>
          <a:prstGeom prst="rect">
            <a:avLst/>
          </a:prstGeom>
        </p:spPr>
      </p:pic>
    </p:spTree>
    <p:extLst>
      <p:ext uri="{BB962C8B-B14F-4D97-AF65-F5344CB8AC3E}">
        <p14:creationId xmlns:p14="http://schemas.microsoft.com/office/powerpoint/2010/main" val="190921670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400559206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2500 / 1000 / 200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37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300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13" name="Picture 12" descr="FG-140D-POE-PORTS.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4013" y="1430373"/>
            <a:ext cx="4320000" cy="1063553"/>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2x GE RJ45 </a:t>
            </a:r>
            <a:r>
              <a:rPr lang="en-US" sz="1000" dirty="0" err="1"/>
              <a:t>Mgmt</a:t>
            </a:r>
            <a:r>
              <a:rPr lang="en-US" sz="1000" dirty="0"/>
              <a:t>/HA Interface Ports</a:t>
            </a:r>
          </a:p>
          <a:p>
            <a:pPr marL="343047" indent="-343047" defTabSz="914417">
              <a:spcBef>
                <a:spcPct val="20000"/>
              </a:spcBef>
              <a:buClr>
                <a:schemeClr val="accent6"/>
              </a:buClr>
              <a:buFont typeface="+mj-ea"/>
              <a:buAutoNum type="circleNumDbPlain"/>
            </a:pPr>
            <a:r>
              <a:rPr lang="en-US" sz="1000" dirty="0"/>
              <a:t>20x GE RJ45 Switch Ports</a:t>
            </a:r>
          </a:p>
          <a:p>
            <a:pPr marL="343047" indent="-343047" defTabSz="914417">
              <a:spcBef>
                <a:spcPct val="20000"/>
              </a:spcBef>
              <a:buClr>
                <a:schemeClr val="accent6"/>
              </a:buClr>
              <a:buFont typeface="+mj-ea"/>
              <a:buAutoNum type="circleNumDbPlain"/>
            </a:pPr>
            <a:r>
              <a:rPr lang="en-US" sz="1000" dirty="0"/>
              <a:t>16x GE RJ45 PoE Ports</a:t>
            </a:r>
          </a:p>
          <a:p>
            <a:pPr marL="343047" indent="-343047" defTabSz="914417">
              <a:spcBef>
                <a:spcPct val="20000"/>
              </a:spcBef>
              <a:buClr>
                <a:schemeClr val="accent6"/>
              </a:buClr>
              <a:buFont typeface="+mj-ea"/>
              <a:buAutoNum type="circleNumDbPlain"/>
            </a:pPr>
            <a:r>
              <a:rPr lang="en-US" sz="1000" dirty="0"/>
              <a:t>2x GE SFP DMZ Interface Ports</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2483" y="2296795"/>
            <a:ext cx="372258" cy="547200"/>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0224" y="2296795"/>
            <a:ext cx="372259" cy="547200"/>
          </a:xfrm>
          <a:prstGeom prst="rect">
            <a:avLst/>
          </a:prstGeom>
        </p:spPr>
      </p:pic>
      <p:pic>
        <p:nvPicPr>
          <p:cNvPr id="18" name="Picture 17"/>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795"/>
            <a:ext cx="372258" cy="547200"/>
          </a:xfrm>
          <a:prstGeom prst="rect">
            <a:avLst/>
          </a:prstGeom>
        </p:spPr>
      </p:pic>
      <p:pic>
        <p:nvPicPr>
          <p:cNvPr id="19" name="Picture 18" descr="Storage-32GB.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34742" y="2300410"/>
            <a:ext cx="371646" cy="547200"/>
          </a:xfrm>
          <a:prstGeom prst="rect">
            <a:avLst/>
          </a:prstGeom>
        </p:spPr>
      </p:pic>
    </p:spTree>
    <p:extLst>
      <p:ext uri="{BB962C8B-B14F-4D97-AF65-F5344CB8AC3E}">
        <p14:creationId xmlns:p14="http://schemas.microsoft.com/office/powerpoint/2010/main" val="308424639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0224" y="2296795"/>
            <a:ext cx="372259" cy="547200"/>
          </a:xfrm>
          <a:prstGeom prst="rect">
            <a:avLst/>
          </a:prstGeom>
        </p:spPr>
      </p:pic>
      <p:pic>
        <p:nvPicPr>
          <p:cNvPr id="17" name="Picture 16"/>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795"/>
            <a:ext cx="372258" cy="547200"/>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140D-POE-T1</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19820779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2500 / 1000 / 200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37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300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descr="FG-140D-POE-T1-LEDS-2.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34013" y="1331693"/>
            <a:ext cx="4320000" cy="1260914"/>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2x GE RJ45 </a:t>
            </a:r>
            <a:r>
              <a:rPr lang="en-US" sz="1000" dirty="0" err="1"/>
              <a:t>Mgmt</a:t>
            </a:r>
            <a:r>
              <a:rPr lang="en-US" sz="1000" dirty="0"/>
              <a:t>/HA Interface Ports</a:t>
            </a:r>
          </a:p>
          <a:p>
            <a:pPr marL="343047" indent="-343047" defTabSz="914417">
              <a:spcBef>
                <a:spcPct val="20000"/>
              </a:spcBef>
              <a:buClr>
                <a:schemeClr val="accent6"/>
              </a:buClr>
              <a:buFont typeface="+mj-ea"/>
              <a:buAutoNum type="circleNumDbPlain"/>
            </a:pPr>
            <a:r>
              <a:rPr lang="en-US" sz="1000" dirty="0"/>
              <a:t>20x GE RJ45 Switch Ports</a:t>
            </a:r>
          </a:p>
          <a:p>
            <a:pPr marL="343047" indent="-343047" defTabSz="914417">
              <a:spcBef>
                <a:spcPct val="20000"/>
              </a:spcBef>
              <a:buClr>
                <a:schemeClr val="accent6"/>
              </a:buClr>
              <a:buFont typeface="+mj-ea"/>
              <a:buAutoNum type="circleNumDbPlain"/>
            </a:pPr>
            <a:r>
              <a:rPr lang="en-US" sz="1000" dirty="0"/>
              <a:t>16 GE RJ45 PoE Ports</a:t>
            </a:r>
          </a:p>
          <a:p>
            <a:pPr marL="343047" indent="-343047" defTabSz="914417">
              <a:spcBef>
                <a:spcPct val="20000"/>
              </a:spcBef>
              <a:buClr>
                <a:schemeClr val="accent6"/>
              </a:buClr>
              <a:buFont typeface="+mj-ea"/>
              <a:buAutoNum type="circleNumDbPlain"/>
            </a:pPr>
            <a:r>
              <a:rPr lang="en-US" sz="1000" dirty="0"/>
              <a:t>2x GE SFP DMZ Interface Ports</a:t>
            </a:r>
          </a:p>
          <a:p>
            <a:pPr marL="343047" indent="-343047" defTabSz="914417">
              <a:spcBef>
                <a:spcPct val="20000"/>
              </a:spcBef>
              <a:buClr>
                <a:schemeClr val="accent6"/>
              </a:buClr>
              <a:buFont typeface="+mj-ea"/>
              <a:buAutoNum type="circleNumDbPlain"/>
            </a:pPr>
            <a:r>
              <a:rPr lang="en-US" sz="1000" dirty="0"/>
              <a:t>1x T1 Interface</a:t>
            </a: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62483" y="2296795"/>
            <a:ext cx="372258" cy="547200"/>
          </a:xfrm>
          <a:prstGeom prst="rect">
            <a:avLst/>
          </a:prstGeom>
        </p:spPr>
      </p:pic>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34742" y="2296795"/>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07001" y="2296795"/>
            <a:ext cx="371646" cy="547200"/>
          </a:xfrm>
          <a:prstGeom prst="rect">
            <a:avLst/>
          </a:prstGeom>
        </p:spPr>
      </p:pic>
    </p:spTree>
    <p:extLst>
      <p:ext uri="{BB962C8B-B14F-4D97-AF65-F5344CB8AC3E}">
        <p14:creationId xmlns:p14="http://schemas.microsoft.com/office/powerpoint/2010/main" val="285297201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948847"/>
            <a:ext cx="8069886" cy="3645776"/>
          </a:xfrm>
          <a:prstGeom prst="rect">
            <a:avLst/>
          </a:prstGeom>
        </p:spPr>
        <p:txBody>
          <a:bodyPr numCol="3" spcCol="540000"/>
          <a:lstStyle/>
          <a:p>
            <a:pPr>
              <a:buClr>
                <a:schemeClr val="accent6"/>
              </a:buClr>
            </a:pPr>
            <a:r>
              <a:rPr lang="en-US" sz="2000" dirty="0" smtClean="0"/>
              <a:t>FortiGate/FortiWiFi</a:t>
            </a:r>
          </a:p>
          <a:p>
            <a:pPr>
              <a:buClr>
                <a:schemeClr val="accent6"/>
              </a:buClr>
            </a:pPr>
            <a:r>
              <a:rPr lang="en-US" sz="2000" dirty="0" smtClean="0"/>
              <a:t>FortiAP</a:t>
            </a:r>
          </a:p>
          <a:p>
            <a:pPr>
              <a:buClr>
                <a:schemeClr val="accent6"/>
              </a:buClr>
            </a:pPr>
            <a:r>
              <a:rPr lang="en-US" sz="2000" dirty="0" smtClean="0"/>
              <a:t>FortiSwitch</a:t>
            </a:r>
          </a:p>
          <a:p>
            <a:pPr>
              <a:buClr>
                <a:schemeClr val="accent6"/>
              </a:buClr>
            </a:pPr>
            <a:r>
              <a:rPr lang="en-US" sz="2000" dirty="0" smtClean="0"/>
              <a:t>FortiClient</a:t>
            </a:r>
          </a:p>
          <a:p>
            <a:pPr>
              <a:buClr>
                <a:schemeClr val="accent6"/>
              </a:buClr>
            </a:pPr>
            <a:r>
              <a:rPr lang="en-US" sz="2000" dirty="0" smtClean="0"/>
              <a:t>FortiToken</a:t>
            </a:r>
            <a:endParaRPr lang="en-US" sz="2000" dirty="0"/>
          </a:p>
          <a:p>
            <a:pPr>
              <a:buClr>
                <a:schemeClr val="accent6"/>
              </a:buClr>
            </a:pPr>
            <a:r>
              <a:rPr lang="en-US" sz="2000" dirty="0" smtClean="0"/>
              <a:t>FortiAnalyzer</a:t>
            </a:r>
          </a:p>
          <a:p>
            <a:pPr>
              <a:buClr>
                <a:schemeClr val="accent6"/>
              </a:buClr>
            </a:pPr>
            <a:r>
              <a:rPr lang="en-US" sz="2000" dirty="0" smtClean="0"/>
              <a:t>FortiManager</a:t>
            </a:r>
          </a:p>
          <a:p>
            <a:pPr>
              <a:buClr>
                <a:schemeClr val="accent6"/>
              </a:buClr>
            </a:pPr>
            <a:r>
              <a:rPr lang="en-US" sz="2000" dirty="0" err="1" smtClean="0"/>
              <a:t>FortiMonitor</a:t>
            </a:r>
            <a:endParaRPr lang="en-US" sz="2000" dirty="0" smtClean="0"/>
          </a:p>
          <a:p>
            <a:pPr>
              <a:buClr>
                <a:schemeClr val="accent6"/>
              </a:buClr>
            </a:pPr>
            <a:r>
              <a:rPr lang="en-US" sz="2000" dirty="0" smtClean="0"/>
              <a:t>FortiAuthenticator</a:t>
            </a:r>
            <a:endParaRPr lang="en-US" sz="2000" dirty="0"/>
          </a:p>
          <a:p>
            <a:pPr>
              <a:buClr>
                <a:schemeClr val="accent6"/>
              </a:buClr>
            </a:pPr>
            <a:r>
              <a:rPr lang="en-US" sz="2000" dirty="0"/>
              <a:t>FortiDDoS</a:t>
            </a:r>
          </a:p>
          <a:p>
            <a:pPr>
              <a:buClr>
                <a:schemeClr val="accent6"/>
              </a:buClr>
            </a:pPr>
            <a:r>
              <a:rPr lang="en-US" sz="2000" dirty="0" smtClean="0"/>
              <a:t>FortiMail</a:t>
            </a:r>
            <a:endParaRPr lang="en-US" sz="2000" dirty="0"/>
          </a:p>
          <a:p>
            <a:pPr>
              <a:buClr>
                <a:schemeClr val="accent6"/>
              </a:buClr>
            </a:pPr>
            <a:r>
              <a:rPr lang="en-US" sz="2000" dirty="0" smtClean="0"/>
              <a:t>FortiWeb</a:t>
            </a:r>
          </a:p>
          <a:p>
            <a:pPr>
              <a:buClr>
                <a:schemeClr val="accent6"/>
              </a:buClr>
            </a:pPr>
            <a:r>
              <a:rPr lang="en-US" sz="2000" dirty="0"/>
              <a:t>FortiSandbox</a:t>
            </a:r>
          </a:p>
          <a:p>
            <a:pPr>
              <a:buClr>
                <a:schemeClr val="accent6"/>
              </a:buClr>
            </a:pPr>
            <a:r>
              <a:rPr lang="en-US" sz="2000" dirty="0" smtClean="0"/>
              <a:t>FortiDB</a:t>
            </a:r>
          </a:p>
          <a:p>
            <a:pPr>
              <a:buClr>
                <a:schemeClr val="accent6"/>
              </a:buClr>
            </a:pPr>
            <a:r>
              <a:rPr lang="en-US" sz="2000" dirty="0" smtClean="0"/>
              <a:t>FortiADC</a:t>
            </a:r>
            <a:endParaRPr lang="en-US" sz="2000" dirty="0"/>
          </a:p>
          <a:p>
            <a:pPr>
              <a:buClr>
                <a:schemeClr val="accent6"/>
              </a:buClr>
            </a:pPr>
            <a:r>
              <a:rPr lang="en-US" sz="2000" dirty="0" smtClean="0"/>
              <a:t>FortiWAN</a:t>
            </a:r>
            <a:endParaRPr lang="en-US" sz="2000" dirty="0"/>
          </a:p>
          <a:p>
            <a:pPr>
              <a:buClr>
                <a:schemeClr val="accent6"/>
              </a:buClr>
            </a:pPr>
            <a:r>
              <a:rPr lang="en-US" sz="2000" dirty="0"/>
              <a:t>FortiCache</a:t>
            </a:r>
          </a:p>
          <a:p>
            <a:pPr>
              <a:buClr>
                <a:schemeClr val="accent6"/>
              </a:buClr>
            </a:pPr>
            <a:r>
              <a:rPr lang="en-US" sz="2000" dirty="0" smtClean="0"/>
              <a:t>FortiRecorder &amp; FortiCamera</a:t>
            </a:r>
          </a:p>
          <a:p>
            <a:pPr>
              <a:buClr>
                <a:schemeClr val="accent6"/>
              </a:buClr>
            </a:pPr>
            <a:r>
              <a:rPr lang="en-US" sz="2000" dirty="0"/>
              <a:t>FortiBridge</a:t>
            </a:r>
          </a:p>
          <a:p>
            <a:pPr>
              <a:buClr>
                <a:schemeClr val="accent6"/>
              </a:buClr>
            </a:pPr>
            <a:r>
              <a:rPr lang="en-US" sz="2000" dirty="0" smtClean="0"/>
              <a:t>FortiTap</a:t>
            </a:r>
          </a:p>
          <a:p>
            <a:pPr>
              <a:buClr>
                <a:schemeClr val="accent6"/>
              </a:buClr>
            </a:pPr>
            <a:r>
              <a:rPr lang="en-US" sz="2000" dirty="0" smtClean="0"/>
              <a:t>FortiTester</a:t>
            </a:r>
          </a:p>
          <a:p>
            <a:pPr marL="0" indent="0">
              <a:buNone/>
            </a:pPr>
            <a:endParaRPr lang="en-US" sz="2000" dirty="0" smtClean="0"/>
          </a:p>
        </p:txBody>
      </p:sp>
    </p:spTree>
    <p:extLst>
      <p:ext uri="{BB962C8B-B14F-4D97-AF65-F5344CB8AC3E}">
        <p14:creationId xmlns:p14="http://schemas.microsoft.com/office/powerpoint/2010/main" val="12883651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42616177"/>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2000 / 1000 / 180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a:t>
                      </a:r>
                      <a:r>
                        <a:rPr lang="en-US" sz="900" dirty="0" smtClean="0">
                          <a:solidFill>
                            <a:srgbClr val="000000"/>
                          </a:solidFill>
                        </a:rPr>
                        <a:t>4</a:t>
                      </a:r>
                      <a:r>
                        <a:rPr lang="el-GR" sz="900" dirty="0" smtClean="0">
                          <a:solidFill>
                            <a:srgbClr val="000000"/>
                          </a:solidFill>
                        </a:rPr>
                        <a:t>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300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60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571633" y="1044065"/>
            <a:ext cx="4644759" cy="1800226"/>
            <a:chOff x="529150" y="922465"/>
            <a:chExt cx="4644759" cy="1800226"/>
          </a:xfrm>
        </p:grpSpPr>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50" y="1742604"/>
              <a:ext cx="4644759" cy="980087"/>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922465"/>
              <a:ext cx="4621240" cy="975124"/>
            </a:xfrm>
            <a:prstGeom prst="rect">
              <a:avLst/>
            </a:prstGeom>
          </p:spPr>
        </p:pic>
      </p:grpSp>
      <p:sp>
        <p:nvSpPr>
          <p:cNvPr id="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Interfaces</a:t>
            </a:r>
          </a:p>
          <a:p>
            <a:pPr marL="343047" indent="-343047" defTabSz="914417">
              <a:spcBef>
                <a:spcPct val="20000"/>
              </a:spcBef>
              <a:buClr>
                <a:schemeClr val="accent6"/>
              </a:buClr>
              <a:buFont typeface="+mj-ea"/>
              <a:buAutoNum type="circleNumDbPlain"/>
            </a:pPr>
            <a:r>
              <a:rPr lang="en-US" sz="1000" dirty="0"/>
              <a:t>4x FE Copper Interfaces</a:t>
            </a:r>
          </a:p>
          <a:p>
            <a:pPr marL="343047" indent="-343047" defTabSz="914417">
              <a:spcBef>
                <a:spcPct val="20000"/>
              </a:spcBef>
              <a:buClr>
                <a:schemeClr val="accent6"/>
              </a:buClr>
              <a:buFont typeface="+mj-ea"/>
              <a:buAutoNum type="circleNumDbPlain"/>
            </a:pPr>
            <a:r>
              <a:rPr lang="en-US" sz="1000" dirty="0"/>
              <a:t>4x 100Base-FX Interface (SC)</a:t>
            </a:r>
          </a:p>
          <a:p>
            <a:pPr defTabSz="914417">
              <a:spcBef>
                <a:spcPct val="20000"/>
              </a:spcBef>
              <a:buClr>
                <a:schemeClr val="accent6"/>
              </a:buClr>
            </a:pPr>
            <a:endParaRPr lang="en-US" sz="1000" dirty="0"/>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1220" y="2297091"/>
            <a:ext cx="372259" cy="547200"/>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79" y="2297091"/>
            <a:ext cx="372259" cy="547200"/>
          </a:xfrm>
          <a:prstGeom prst="rect">
            <a:avLst/>
          </a:prstGeom>
        </p:spPr>
      </p:pic>
    </p:spTree>
    <p:extLst>
      <p:ext uri="{BB962C8B-B14F-4D97-AF65-F5344CB8AC3E}">
        <p14:creationId xmlns:p14="http://schemas.microsoft.com/office/powerpoint/2010/main" val="367276892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418571592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 / 3 / 3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1.7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4"/>
            <a:ext cx="4320000" cy="1078172"/>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16x GE RJ45 Switch Ports</a:t>
            </a:r>
          </a:p>
          <a:p>
            <a:pPr marL="343047" indent="-343047" defTabSz="914417">
              <a:spcBef>
                <a:spcPct val="20000"/>
              </a:spcBef>
              <a:buClr>
                <a:schemeClr val="accent6"/>
              </a:buClr>
              <a:buFont typeface="+mj-ea"/>
              <a:buAutoNum type="circleNumDbPlain"/>
            </a:pPr>
            <a:r>
              <a:rPr lang="en-US" sz="1000" dirty="0"/>
              <a:t>2x GE SFP Slots</a:t>
            </a:r>
          </a:p>
        </p:txBody>
      </p:sp>
      <p:pic>
        <p:nvPicPr>
          <p:cNvPr id="13" name="Picture 12"/>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1856" cy="546608"/>
          </a:xfrm>
          <a:prstGeom prst="rect">
            <a:avLst/>
          </a:prstGeom>
        </p:spPr>
      </p:pic>
      <p:pic>
        <p:nvPicPr>
          <p:cNvPr id="14" name="Picture 13"/>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3076" y="2303572"/>
            <a:ext cx="372258" cy="547200"/>
          </a:xfrm>
          <a:prstGeom prst="rect">
            <a:avLst/>
          </a:prstGeom>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5334" y="2310349"/>
            <a:ext cx="372259" cy="547200"/>
          </a:xfrm>
          <a:prstGeom prst="rect">
            <a:avLst/>
          </a:prstGeom>
        </p:spPr>
      </p:pic>
      <p:pic>
        <p:nvPicPr>
          <p:cNvPr id="16" name="Picture 15"/>
          <p:cNvPicPr>
            <a:picLocks noChangeAspect="1"/>
          </p:cNvPicPr>
          <p:nvPr/>
        </p:nvPicPr>
        <p:blipFill rotWithShape="1">
          <a:blip r:embed="rId8">
            <a:extLst>
              <a:ext uri="{28A0092B-C50C-407E-A947-70E740481C1C}">
                <a14:useLocalDpi xmlns:a14="http://schemas.microsoft.com/office/drawing/2010/main" val="0"/>
              </a:ext>
            </a:extLst>
          </a:blip>
          <a:srcRect b="9983"/>
          <a:stretch/>
        </p:blipFill>
        <p:spPr>
          <a:xfrm>
            <a:off x="7309239" y="2316918"/>
            <a:ext cx="352836" cy="547200"/>
          </a:xfrm>
          <a:prstGeom prst="rect">
            <a:avLst/>
          </a:prstGeom>
        </p:spPr>
      </p:pic>
      <p:pic>
        <p:nvPicPr>
          <p:cNvPr id="3" name="Picture 2" descr="Storage-64GB.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37593" y="2310053"/>
            <a:ext cx="371646" cy="547200"/>
          </a:xfrm>
          <a:prstGeom prst="rect">
            <a:avLst/>
          </a:prstGeom>
        </p:spPr>
      </p:pic>
    </p:spTree>
    <p:extLst>
      <p:ext uri="{BB962C8B-B14F-4D97-AF65-F5344CB8AC3E}">
        <p14:creationId xmlns:p14="http://schemas.microsoft.com/office/powerpoint/2010/main" val="197705910"/>
      </p:ext>
    </p:extLst>
  </p:cSld>
  <p:clrMapOvr>
    <a:masterClrMapping/>
  </p:clrMapOvr>
  <p:transition xmlns:p14="http://schemas.microsoft.com/office/powerpoint/2010/mai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6634832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 / 3 / 3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1.7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sp>
        <p:nvSpPr>
          <p:cNvPr id="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a:t>
            </a:r>
            <a:r>
              <a:rPr lang="en-US" sz="1000" dirty="0" smtClean="0"/>
              <a:t>x GE RJ45 WAN Ports</a:t>
            </a:r>
            <a:endParaRPr lang="en-US" sz="1000" dirty="0"/>
          </a:p>
          <a:p>
            <a:pPr marL="343047" indent="-343047" defTabSz="914417">
              <a:spcBef>
                <a:spcPct val="20000"/>
              </a:spcBef>
              <a:buClr>
                <a:schemeClr val="accent6"/>
              </a:buClr>
              <a:buFont typeface="+mj-ea"/>
              <a:buAutoNum type="circleNumDbPlain"/>
            </a:pPr>
            <a:r>
              <a:rPr lang="en-US" sz="1000" dirty="0"/>
              <a:t>8</a:t>
            </a:r>
            <a:r>
              <a:rPr lang="en-US" sz="1000" dirty="0" smtClean="0"/>
              <a:t>x GE RJ45 Switch Ports</a:t>
            </a:r>
            <a:endParaRPr lang="en-US" sz="1000" dirty="0"/>
          </a:p>
          <a:p>
            <a:pPr marL="343047" indent="-343047" defTabSz="914417">
              <a:spcBef>
                <a:spcPct val="20000"/>
              </a:spcBef>
              <a:buClr>
                <a:schemeClr val="accent6"/>
              </a:buClr>
              <a:buFont typeface="+mj-ea"/>
              <a:buAutoNum type="circleNumDbPlain"/>
            </a:pPr>
            <a:r>
              <a:rPr lang="en-US" sz="1000" dirty="0" smtClean="0"/>
              <a:t>8x GE RJ45 PoE Ports</a:t>
            </a:r>
          </a:p>
          <a:p>
            <a:pPr marL="343047" indent="-343047" defTabSz="914417">
              <a:spcBef>
                <a:spcPct val="20000"/>
              </a:spcBef>
              <a:buClr>
                <a:schemeClr val="accent6"/>
              </a:buClr>
              <a:buFont typeface="+mj-ea"/>
              <a:buAutoNum type="circleNumDbPlain"/>
            </a:pPr>
            <a:r>
              <a:rPr lang="en-US" sz="1000" dirty="0" smtClean="0"/>
              <a:t>2x GE SFP Slots</a:t>
            </a:r>
            <a:endParaRPr lang="en-US" sz="1000" dirty="0"/>
          </a:p>
        </p:txBody>
      </p:sp>
      <p:grpSp>
        <p:nvGrpSpPr>
          <p:cNvPr id="3" name="Group 2"/>
          <p:cNvGrpSpPr/>
          <p:nvPr/>
        </p:nvGrpSpPr>
        <p:grpSpPr>
          <a:xfrm>
            <a:off x="734013" y="1459059"/>
            <a:ext cx="4320000" cy="1006181"/>
            <a:chOff x="533399" y="1428750"/>
            <a:chExt cx="4611016" cy="1006181"/>
          </a:xfrm>
        </p:grpSpPr>
        <p:pic>
          <p:nvPicPr>
            <p:cNvPr id="16" name="Picture 15" descr="FG-200D-POE-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401" y="1428750"/>
              <a:ext cx="4611014" cy="416966"/>
            </a:xfrm>
            <a:prstGeom prst="rect">
              <a:avLst/>
            </a:prstGeom>
          </p:spPr>
        </p:pic>
        <p:pic>
          <p:nvPicPr>
            <p:cNvPr id="17" name="Picture 16" descr="FG-200D-POE-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399" y="1969768"/>
              <a:ext cx="4611015" cy="465163"/>
            </a:xfrm>
            <a:prstGeom prst="rect">
              <a:avLst/>
            </a:prstGeom>
          </p:spPr>
        </p:pic>
      </p:grpSp>
      <p:sp>
        <p:nvSpPr>
          <p:cNvPr id="29" name="Oval 28"/>
          <p:cNvSpPr/>
          <p:nvPr/>
        </p:nvSpPr>
        <p:spPr bwMode="auto">
          <a:xfrm>
            <a:off x="15978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4416108"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839711"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477764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 name="TextBox 1"/>
          <p:cNvSpPr txBox="1"/>
          <p:nvPr/>
        </p:nvSpPr>
        <p:spPr>
          <a:xfrm>
            <a:off x="6753429" y="4818615"/>
            <a:ext cx="1905000" cy="215444"/>
          </a:xfrm>
          <a:prstGeom prst="rect">
            <a:avLst/>
          </a:prstGeom>
          <a:noFill/>
        </p:spPr>
        <p:txBody>
          <a:bodyPr wrap="square" rtlCol="0">
            <a:spAutoFit/>
          </a:bodyPr>
          <a:lstStyle/>
          <a:p>
            <a:pPr algn="r"/>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pic>
        <p:nvPicPr>
          <p:cNvPr id="22" name="Picture 21"/>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1856" cy="546608"/>
          </a:xfrm>
          <a:prstGeom prst="rect">
            <a:avLst/>
          </a:prstGeom>
        </p:spPr>
      </p:pic>
      <p:pic>
        <p:nvPicPr>
          <p:cNvPr id="33" name="Picture 32"/>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3076" y="2297387"/>
            <a:ext cx="372258" cy="547200"/>
          </a:xfrm>
          <a:prstGeom prst="rect">
            <a:avLst/>
          </a:prstGeom>
        </p:spPr>
      </p:pic>
      <p:pic>
        <p:nvPicPr>
          <p:cNvPr id="34" name="Picture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67299" y="2297683"/>
            <a:ext cx="372259" cy="547200"/>
          </a:xfrm>
          <a:prstGeom prst="rect">
            <a:avLst/>
          </a:prstGeom>
        </p:spPr>
      </p:pic>
      <p:pic>
        <p:nvPicPr>
          <p:cNvPr id="36" name="Picture 3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83462" y="2296499"/>
            <a:ext cx="372258" cy="547200"/>
          </a:xfrm>
          <a:prstGeom prst="rect">
            <a:avLst/>
          </a:prstGeom>
        </p:spPr>
      </p:pic>
      <p:pic>
        <p:nvPicPr>
          <p:cNvPr id="37" name="Picture 36"/>
          <p:cNvPicPr>
            <a:picLocks noChangeAspect="1"/>
          </p:cNvPicPr>
          <p:nvPr/>
        </p:nvPicPr>
        <p:blipFill rotWithShape="1">
          <a:blip r:embed="rId10">
            <a:extLst>
              <a:ext uri="{28A0092B-C50C-407E-A947-70E740481C1C}">
                <a14:useLocalDpi xmlns:a14="http://schemas.microsoft.com/office/drawing/2010/main" val="0"/>
              </a:ext>
            </a:extLst>
          </a:blip>
          <a:srcRect b="9983"/>
          <a:stretch/>
        </p:blipFill>
        <p:spPr>
          <a:xfrm>
            <a:off x="8055720" y="2298867"/>
            <a:ext cx="352836" cy="547200"/>
          </a:xfrm>
          <a:prstGeom prst="rect">
            <a:avLst/>
          </a:prstGeom>
        </p:spPr>
      </p:pic>
      <p:pic>
        <p:nvPicPr>
          <p:cNvPr id="38" name="Picture 3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11204" y="2298867"/>
            <a:ext cx="372258" cy="547200"/>
          </a:xfrm>
          <a:prstGeom prst="rect">
            <a:avLst/>
          </a:prstGeom>
        </p:spPr>
      </p:pic>
      <p:pic>
        <p:nvPicPr>
          <p:cNvPr id="20" name="Picture 19" descr="Storage-64GB.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939558" y="2298275"/>
            <a:ext cx="371646" cy="547200"/>
          </a:xfrm>
          <a:prstGeom prst="rect">
            <a:avLst/>
          </a:prstGeom>
        </p:spPr>
      </p:pic>
    </p:spTree>
    <p:extLst>
      <p:ext uri="{BB962C8B-B14F-4D97-AF65-F5344CB8AC3E}">
        <p14:creationId xmlns:p14="http://schemas.microsoft.com/office/powerpoint/2010/main" val="214829318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4013" y="1423064"/>
            <a:ext cx="4320000" cy="1078172"/>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5609024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 / 4 / 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600</a:t>
                      </a:r>
                      <a:r>
                        <a:rPr lang="en-US" sz="900" b="0" i="0" baseline="0" dirty="0" smtClean="0">
                          <a:solidFill>
                            <a:srgbClr val="000000"/>
                          </a:solidFill>
                          <a:latin typeface="+mn-lt"/>
                        </a:rPr>
                        <a:t> </a:t>
                      </a:r>
                      <a:r>
                        <a:rPr lang="en-US" sz="900" b="0" i="0" dirty="0" smtClean="0">
                          <a:solidFill>
                            <a:srgbClr val="000000"/>
                          </a:solidFill>
                          <a:latin typeface="+mn-lt"/>
                        </a:rPr>
                        <a:t>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40x GE RJ45 Switch Ports</a:t>
            </a:r>
          </a:p>
          <a:p>
            <a:pPr marL="343047" indent="-343047" defTabSz="914417">
              <a:spcBef>
                <a:spcPct val="20000"/>
              </a:spcBef>
              <a:buClr>
                <a:schemeClr val="accent6"/>
              </a:buClr>
              <a:buFont typeface="+mj-ea"/>
              <a:buAutoNum type="circleNumDbPlain"/>
            </a:pPr>
            <a:r>
              <a:rPr lang="en-US" sz="1000" dirty="0"/>
              <a:t>2x GE SFP Slots</a:t>
            </a:r>
          </a:p>
        </p:txBody>
      </p:sp>
      <p:pic>
        <p:nvPicPr>
          <p:cNvPr id="13" name="Picture 12"/>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1856" cy="546608"/>
          </a:xfrm>
          <a:prstGeom prst="rect">
            <a:avLst/>
          </a:prstGeom>
        </p:spPr>
      </p:pic>
      <p:pic>
        <p:nvPicPr>
          <p:cNvPr id="14" name="Picture 13"/>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3076" y="2297091"/>
            <a:ext cx="372258" cy="547200"/>
          </a:xfrm>
          <a:prstGeom prst="rect">
            <a:avLst/>
          </a:prstGeom>
        </p:spPr>
      </p:pic>
      <p:pic>
        <p:nvPicPr>
          <p:cNvPr id="15" name="Picture 14"/>
          <p:cNvPicPr>
            <a:picLocks noChangeAspect="1"/>
          </p:cNvPicPr>
          <p:nvPr/>
        </p:nvPicPr>
        <p:blipFill rotWithShape="1">
          <a:blip r:embed="rId7">
            <a:extLst>
              <a:ext uri="{28A0092B-C50C-407E-A947-70E740481C1C}">
                <a14:useLocalDpi xmlns:a14="http://schemas.microsoft.com/office/drawing/2010/main" val="0"/>
              </a:ext>
            </a:extLst>
          </a:blip>
          <a:srcRect b="9983"/>
          <a:stretch/>
        </p:blipFill>
        <p:spPr>
          <a:xfrm>
            <a:off x="7681497" y="2297091"/>
            <a:ext cx="352836" cy="547200"/>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65334" y="2296795"/>
            <a:ext cx="372259" cy="547200"/>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09239" y="2297091"/>
            <a:ext cx="372258" cy="547200"/>
          </a:xfrm>
          <a:prstGeom prst="rect">
            <a:avLst/>
          </a:prstGeom>
        </p:spPr>
      </p:pic>
      <p:pic>
        <p:nvPicPr>
          <p:cNvPr id="22" name="Picture 21" descr="Storage-64GB.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37593" y="2297091"/>
            <a:ext cx="371646" cy="547200"/>
          </a:xfrm>
          <a:prstGeom prst="rect">
            <a:avLst/>
          </a:prstGeom>
        </p:spPr>
      </p:pic>
    </p:spTree>
    <p:extLst>
      <p:ext uri="{BB962C8B-B14F-4D97-AF65-F5344CB8AC3E}">
        <p14:creationId xmlns:p14="http://schemas.microsoft.com/office/powerpoint/2010/main" val="1428235020"/>
      </p:ext>
    </p:extLst>
  </p:cSld>
  <p:clrMapOvr>
    <a:masterClrMapping/>
  </p:clrMapOvr>
  <p:transition xmlns:p14="http://schemas.microsoft.com/office/powerpoint/2010/mai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78142211"/>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 / 4 / 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600</a:t>
                      </a:r>
                      <a:r>
                        <a:rPr lang="en-US" sz="900" b="0" i="0" baseline="0" dirty="0" smtClean="0">
                          <a:solidFill>
                            <a:srgbClr val="000000"/>
                          </a:solidFill>
                          <a:latin typeface="+mn-lt"/>
                        </a:rPr>
                        <a:t> </a:t>
                      </a:r>
                      <a:r>
                        <a:rPr lang="en-US" sz="900" b="0" i="0" dirty="0" smtClean="0">
                          <a:solidFill>
                            <a:srgbClr val="000000"/>
                          </a:solidFill>
                          <a:latin typeface="+mn-lt"/>
                        </a:rPr>
                        <a:t>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734013" y="1458806"/>
            <a:ext cx="4320000" cy="1006687"/>
            <a:chOff x="720135" y="1507714"/>
            <a:chExt cx="4320000" cy="1006687"/>
          </a:xfrm>
        </p:grpSpPr>
        <p:pic>
          <p:nvPicPr>
            <p:cNvPr id="2" name="Picture 1" descr="g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0135" y="1507714"/>
              <a:ext cx="4320000" cy="390650"/>
            </a:xfrm>
            <a:prstGeom prst="rect">
              <a:avLst/>
            </a:prstGeom>
          </p:spPr>
        </p:pic>
        <p:pic>
          <p:nvPicPr>
            <p:cNvPr id="4" name="Picture 3" descr="g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0135" y="2078596"/>
              <a:ext cx="4320000" cy="435805"/>
            </a:xfrm>
            <a:prstGeom prst="rect">
              <a:avLst/>
            </a:prstGeom>
          </p:spPr>
        </p:pic>
      </p:grpSp>
      <p:sp>
        <p:nvSpPr>
          <p:cNvPr id="25" name="TextBox 24"/>
          <p:cNvSpPr txBox="1"/>
          <p:nvPr/>
        </p:nvSpPr>
        <p:spPr>
          <a:xfrm>
            <a:off x="6721913" y="4845602"/>
            <a:ext cx="1905000" cy="215444"/>
          </a:xfrm>
          <a:prstGeom prst="rect">
            <a:avLst/>
          </a:prstGeom>
          <a:noFill/>
        </p:spPr>
        <p:txBody>
          <a:bodyPr wrap="square" rtlCol="0">
            <a:spAutoFit/>
          </a:bodyPr>
          <a:lstStyle/>
          <a:p>
            <a:pPr algn="r"/>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
        <p:nvSpPr>
          <p:cNvPr id="2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16x GE RJ45 Switch Ports</a:t>
            </a:r>
          </a:p>
          <a:p>
            <a:pPr marL="343047" indent="-343047" defTabSz="914417">
              <a:spcBef>
                <a:spcPct val="20000"/>
              </a:spcBef>
              <a:buClr>
                <a:schemeClr val="accent6"/>
              </a:buClr>
              <a:buFont typeface="+mj-ea"/>
              <a:buAutoNum type="circleNumDbPlain"/>
            </a:pPr>
            <a:r>
              <a:rPr lang="en-US" sz="1000" dirty="0"/>
              <a:t>24x GE RJ45 PoE Ports</a:t>
            </a:r>
          </a:p>
          <a:p>
            <a:pPr marL="343047" indent="-343047" defTabSz="914417">
              <a:spcBef>
                <a:spcPct val="20000"/>
              </a:spcBef>
              <a:buClr>
                <a:schemeClr val="accent6"/>
              </a:buClr>
              <a:buFont typeface="+mj-ea"/>
              <a:buAutoNum type="circleNumDbPlain"/>
            </a:pPr>
            <a:r>
              <a:rPr lang="en-US" sz="1000" dirty="0"/>
              <a:t>2x GE SFP Slots</a:t>
            </a:r>
          </a:p>
        </p:txBody>
      </p:sp>
      <p:pic>
        <p:nvPicPr>
          <p:cNvPr id="27" name="Picture 26"/>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1856" cy="546608"/>
          </a:xfrm>
          <a:prstGeom prst="rect">
            <a:avLst/>
          </a:prstGeom>
        </p:spPr>
      </p:pic>
      <p:pic>
        <p:nvPicPr>
          <p:cNvPr id="28" name="Picture 27"/>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3076" y="2297091"/>
            <a:ext cx="372258" cy="547200"/>
          </a:xfrm>
          <a:prstGeom prst="rect">
            <a:avLst/>
          </a:prstGeom>
        </p:spPr>
      </p:pic>
      <p:pic>
        <p:nvPicPr>
          <p:cNvPr id="29" name="Picture 28"/>
          <p:cNvPicPr>
            <a:picLocks noChangeAspect="1"/>
          </p:cNvPicPr>
          <p:nvPr/>
        </p:nvPicPr>
        <p:blipFill rotWithShape="1">
          <a:blip r:embed="rId8">
            <a:extLst>
              <a:ext uri="{28A0092B-C50C-407E-A947-70E740481C1C}">
                <a14:useLocalDpi xmlns:a14="http://schemas.microsoft.com/office/drawing/2010/main" val="0"/>
              </a:ext>
            </a:extLst>
          </a:blip>
          <a:srcRect b="9983"/>
          <a:stretch/>
        </p:blipFill>
        <p:spPr>
          <a:xfrm>
            <a:off x="8039456" y="2303956"/>
            <a:ext cx="352836" cy="547200"/>
          </a:xfrm>
          <a:prstGeom prst="rect">
            <a:avLst/>
          </a:prstGeom>
        </p:spPr>
      </p:pic>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67198" y="2297091"/>
            <a:ext cx="372258" cy="547200"/>
          </a:xfrm>
          <a:prstGeom prst="rect">
            <a:avLst/>
          </a:prstGeom>
        </p:spPr>
      </p:pic>
      <p:pic>
        <p:nvPicPr>
          <p:cNvPr id="31" name="Picture 3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65334" y="2297091"/>
            <a:ext cx="372259" cy="547200"/>
          </a:xfrm>
          <a:prstGeom prst="rect">
            <a:avLst/>
          </a:prstGeom>
        </p:spPr>
      </p:pic>
      <p:pic>
        <p:nvPicPr>
          <p:cNvPr id="32" name="Picture 3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94940" y="2296499"/>
            <a:ext cx="372258" cy="547200"/>
          </a:xfrm>
          <a:prstGeom prst="rect">
            <a:avLst/>
          </a:prstGeom>
        </p:spPr>
      </p:pic>
      <p:pic>
        <p:nvPicPr>
          <p:cNvPr id="33" name="Picture 32" descr="Storage-64GB.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937593" y="2297091"/>
            <a:ext cx="371646" cy="547200"/>
          </a:xfrm>
          <a:prstGeom prst="rect">
            <a:avLst/>
          </a:prstGeom>
        </p:spPr>
      </p:pic>
      <p:sp>
        <p:nvSpPr>
          <p:cNvPr id="34" name="Oval 33"/>
          <p:cNvSpPr/>
          <p:nvPr/>
        </p:nvSpPr>
        <p:spPr bwMode="auto">
          <a:xfrm>
            <a:off x="1597851"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57177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6" name="Oval 35"/>
          <p:cNvSpPr/>
          <p:nvPr/>
        </p:nvSpPr>
        <p:spPr bwMode="auto">
          <a:xfrm>
            <a:off x="2427757"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7" name="Oval 36"/>
          <p:cNvSpPr/>
          <p:nvPr/>
        </p:nvSpPr>
        <p:spPr bwMode="auto">
          <a:xfrm>
            <a:off x="4777643"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494265754"/>
      </p:ext>
    </p:extLst>
  </p:cSld>
  <p:clrMapOvr>
    <a:masterClrMapping/>
  </p:clrMapOvr>
  <p:transition xmlns:p14="http://schemas.microsoft.com/office/powerpoint/2010/mai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4187015676"/>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 / 4 / 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descr="FG-28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078576"/>
            <a:ext cx="3600000" cy="1765123"/>
          </a:xfrm>
          <a:prstGeom prst="rect">
            <a:avLst/>
          </a:prstGeom>
        </p:spPr>
      </p:pic>
      <p:sp>
        <p:nvSpPr>
          <p:cNvPr id="12" name="TextBox 11"/>
          <p:cNvSpPr txBox="1"/>
          <p:nvPr/>
        </p:nvSpPr>
        <p:spPr>
          <a:xfrm>
            <a:off x="6742620" y="4832400"/>
            <a:ext cx="1905000" cy="215444"/>
          </a:xfrm>
          <a:prstGeom prst="rect">
            <a:avLst/>
          </a:prstGeom>
          <a:noFill/>
        </p:spPr>
        <p:txBody>
          <a:bodyPr wrap="square" rtlCol="0">
            <a:spAutoFit/>
          </a:bodyPr>
          <a:lstStyle/>
          <a:p>
            <a:pPr algn="r"/>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 x GE RJ45 WAN Interfaces </a:t>
            </a:r>
          </a:p>
          <a:p>
            <a:pPr marL="343047" indent="-343047" defTabSz="914417">
              <a:spcBef>
                <a:spcPct val="20000"/>
              </a:spcBef>
              <a:buClr>
                <a:schemeClr val="accent6"/>
              </a:buClr>
              <a:buFont typeface="+mj-ea"/>
              <a:buAutoNum type="circleNumDbPlain"/>
            </a:pPr>
            <a:r>
              <a:rPr lang="en-US" sz="1000" dirty="0"/>
              <a:t>52 x GE RJ45 LAN Interfaces </a:t>
            </a:r>
          </a:p>
          <a:p>
            <a:pPr marL="343047" indent="-343047" defTabSz="914417">
              <a:spcBef>
                <a:spcPct val="20000"/>
              </a:spcBef>
              <a:buClr>
                <a:schemeClr val="accent6"/>
              </a:buClr>
              <a:buFont typeface="+mj-ea"/>
              <a:buAutoNum type="circleNumDbPlain"/>
            </a:pPr>
            <a:r>
              <a:rPr lang="en-US" sz="1000" dirty="0"/>
              <a:t>32 x G</a:t>
            </a:r>
            <a:r>
              <a:rPr lang="en-US" sz="1000" dirty="0" smtClean="0"/>
              <a:t>E </a:t>
            </a:r>
            <a:r>
              <a:rPr lang="en-US" sz="1000" dirty="0"/>
              <a:t>RJ45 PoE LAN Interfaces </a:t>
            </a:r>
          </a:p>
          <a:p>
            <a:pPr marL="343047" indent="-343047" defTabSz="914417">
              <a:spcBef>
                <a:spcPct val="20000"/>
              </a:spcBef>
              <a:buClr>
                <a:schemeClr val="accent6"/>
              </a:buClr>
              <a:buFont typeface="+mj-ea"/>
              <a:buAutoNum type="circleNumDbPlain"/>
            </a:pPr>
            <a:r>
              <a:rPr lang="en-US" sz="1000" dirty="0"/>
              <a:t>4 x GE SFP DMZ Interfaces </a:t>
            </a:r>
          </a:p>
        </p:txBody>
      </p:sp>
      <p:pic>
        <p:nvPicPr>
          <p:cNvPr id="17" name="Picture 16"/>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7091"/>
            <a:ext cx="371856" cy="546608"/>
          </a:xfrm>
          <a:prstGeom prst="rect">
            <a:avLst/>
          </a:prstGeom>
        </p:spPr>
      </p:pic>
      <p:pic>
        <p:nvPicPr>
          <p:cNvPr id="18" name="Picture 17"/>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3076" y="2296795"/>
            <a:ext cx="372258" cy="547200"/>
          </a:xfrm>
          <a:prstGeom prst="rect">
            <a:avLst/>
          </a:prstGeom>
        </p:spPr>
      </p:pic>
      <p:pic>
        <p:nvPicPr>
          <p:cNvPr id="21" name="Picture 20"/>
          <p:cNvPicPr>
            <a:picLocks noChangeAspect="1"/>
          </p:cNvPicPr>
          <p:nvPr/>
        </p:nvPicPr>
        <p:blipFill rotWithShape="1">
          <a:blip r:embed="rId7">
            <a:extLst>
              <a:ext uri="{28A0092B-C50C-407E-A947-70E740481C1C}">
                <a14:useLocalDpi xmlns:a14="http://schemas.microsoft.com/office/drawing/2010/main" val="0"/>
              </a:ext>
            </a:extLst>
          </a:blip>
          <a:srcRect b="9983"/>
          <a:stretch/>
        </p:blipFill>
        <p:spPr>
          <a:xfrm>
            <a:off x="8044911" y="2305140"/>
            <a:ext cx="352836" cy="547200"/>
          </a:xfrm>
          <a:prstGeom prst="rect">
            <a:avLst/>
          </a:prstGeom>
        </p:spPr>
      </p:pic>
      <p:pic>
        <p:nvPicPr>
          <p:cNvPr id="22" name="Picture 2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72653" y="2298275"/>
            <a:ext cx="372258" cy="547200"/>
          </a:xfrm>
          <a:prstGeom prst="rect">
            <a:avLst/>
          </a:prstGeom>
        </p:spPr>
      </p:pic>
      <p:pic>
        <p:nvPicPr>
          <p:cNvPr id="23" name="Picture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00395" y="2296499"/>
            <a:ext cx="372258" cy="547200"/>
          </a:xfrm>
          <a:prstGeom prst="rect">
            <a:avLst/>
          </a:prstGeom>
        </p:spPr>
      </p:pic>
      <p:pic>
        <p:nvPicPr>
          <p:cNvPr id="24" name="Picture 2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56490" y="2298275"/>
            <a:ext cx="372259" cy="547200"/>
          </a:xfrm>
          <a:prstGeom prst="rect">
            <a:avLst/>
          </a:prstGeom>
        </p:spPr>
      </p:pic>
      <p:pic>
        <p:nvPicPr>
          <p:cNvPr id="25" name="Picture 24" descr="Storage-64GB.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928749" y="2298275"/>
            <a:ext cx="371646" cy="547200"/>
          </a:xfrm>
          <a:prstGeom prst="rect">
            <a:avLst/>
          </a:prstGeom>
        </p:spPr>
      </p:pic>
    </p:spTree>
    <p:extLst>
      <p:ext uri="{BB962C8B-B14F-4D97-AF65-F5344CB8AC3E}">
        <p14:creationId xmlns:p14="http://schemas.microsoft.com/office/powerpoint/2010/main" val="457329298"/>
      </p:ext>
    </p:extLst>
  </p:cSld>
  <p:clrMapOvr>
    <a:masterClrMapping/>
  </p:clrMapOvr>
  <p:transition xmlns:p14="http://schemas.microsoft.com/office/powerpoint/2010/mai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graphicFrame>
        <p:nvGraphicFramePr>
          <p:cNvPr id="12" name="Content Placeholder 4"/>
          <p:cNvGraphicFramePr>
            <a:graphicFrameLocks/>
          </p:cNvGraphicFramePr>
          <p:nvPr>
            <p:extLst>
              <p:ext uri="{D42A27DB-BD31-4B8C-83A1-F6EECF244321}">
                <p14:modId xmlns:p14="http://schemas.microsoft.com/office/powerpoint/2010/main" val="222315068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8/8/8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6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512</a:t>
                      </a:r>
                      <a:r>
                        <a:rPr lang="en-US" sz="900" b="0" i="0" baseline="0" dirty="0" smtClean="0">
                          <a:solidFill>
                            <a:srgbClr val="000000"/>
                          </a:solidFill>
                          <a:latin typeface="+mn-lt"/>
                        </a:rPr>
                        <a:t> / </a:t>
                      </a:r>
                      <a:r>
                        <a:rPr lang="en-US" sz="900" b="0" i="0" dirty="0" smtClean="0">
                          <a:solidFill>
                            <a:srgbClr val="000000"/>
                          </a:solidFill>
                          <a:latin typeface="+mn-lt"/>
                        </a:rPr>
                        <a:t>256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 ( System/VDOM)</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7 Gbps </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350 Mbps </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17" name="Picture 16" descr="300d-pro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5600" y="1309503"/>
            <a:ext cx="4320000" cy="1305294"/>
          </a:xfrm>
          <a:prstGeom prst="rect">
            <a:avLst/>
          </a:prstGeom>
        </p:spPr>
      </p:pic>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4x GE RJ45 Ports</a:t>
            </a:r>
          </a:p>
          <a:p>
            <a:pPr marL="343047" indent="-343047" defTabSz="914417">
              <a:spcBef>
                <a:spcPct val="20000"/>
              </a:spcBef>
              <a:buClr>
                <a:schemeClr val="accent6"/>
              </a:buClr>
              <a:buFont typeface="+mj-ea"/>
              <a:buAutoNum type="circleNumDbPlain"/>
            </a:pPr>
            <a:r>
              <a:rPr lang="en-US" sz="1000" dirty="0"/>
              <a:t>4x GE SFP Slots</a:t>
            </a:r>
          </a:p>
        </p:txBody>
      </p:sp>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1870" y="2296499"/>
            <a:ext cx="372259" cy="547200"/>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4129" y="2297091"/>
            <a:ext cx="372258" cy="547200"/>
          </a:xfrm>
          <a:prstGeom prst="rect">
            <a:avLst/>
          </a:prstGeom>
        </p:spPr>
      </p:pic>
      <p:pic>
        <p:nvPicPr>
          <p:cNvPr id="25" name="Picture 24"/>
          <p:cNvPicPr>
            <a:picLocks noChangeAspect="1"/>
          </p:cNvPicPr>
          <p:nvPr/>
        </p:nvPicPr>
        <p:blipFill rotWithShape="1">
          <a:blip r:embed="rId5">
            <a:extLst>
              <a:ext uri="{28A0092B-C50C-407E-A947-70E740481C1C}">
                <a14:useLocalDpi xmlns:a14="http://schemas.microsoft.com/office/drawing/2010/main" val="0"/>
              </a:ext>
            </a:extLst>
          </a:blip>
          <a:srcRect b="9983"/>
          <a:stretch/>
        </p:blipFill>
        <p:spPr>
          <a:xfrm>
            <a:off x="7678033" y="2303364"/>
            <a:ext cx="352836" cy="547200"/>
          </a:xfrm>
          <a:prstGeom prst="rect">
            <a:avLst/>
          </a:prstGeom>
        </p:spPr>
      </p:pic>
      <p:pic>
        <p:nvPicPr>
          <p:cNvPr id="30" name="Picture 29"/>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9612" y="2297091"/>
            <a:ext cx="372258" cy="547200"/>
          </a:xfrm>
          <a:prstGeom prst="rect">
            <a:avLst/>
          </a:prstGeom>
        </p:spPr>
      </p:pic>
      <p:pic>
        <p:nvPicPr>
          <p:cNvPr id="31" name="Picture 30" descr="FortiASIC-NP6.png"/>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3" name="Picture 2" descr="Storage-120GB.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06387" y="2296499"/>
            <a:ext cx="371646" cy="547200"/>
          </a:xfrm>
          <a:prstGeom prst="rect">
            <a:avLst/>
          </a:prstGeom>
        </p:spPr>
      </p:pic>
      <p:sp>
        <p:nvSpPr>
          <p:cNvPr id="32" name="Oval 31"/>
          <p:cNvSpPr/>
          <p:nvPr/>
        </p:nvSpPr>
        <p:spPr bwMode="auto">
          <a:xfrm>
            <a:off x="273561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397620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229520"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173272922"/>
      </p:ext>
    </p:extLst>
  </p:cSld>
  <p:clrMapOvr>
    <a:masterClrMapping/>
  </p:clrMapOvr>
  <p:transition xmlns:p14="http://schemas.microsoft.com/office/powerpoint/2010/mai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4</a:t>
            </a:r>
            <a:r>
              <a:rPr lang="en-US" b="0" i="0" dirty="0" smtClean="0"/>
              <a:t>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193189222"/>
              </p:ext>
            </p:extLst>
          </p:nvPr>
        </p:nvGraphicFramePr>
        <p:xfrm>
          <a:off x="457200" y="2914650"/>
          <a:ext cx="8305800" cy="1749151"/>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1325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16/16/16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2.8 Gbps</a:t>
                      </a:r>
                      <a:endParaRPr lang="en-US" sz="900" b="0" i="0" dirty="0">
                        <a:solidFill>
                          <a:srgbClr val="000000"/>
                        </a:solidFill>
                        <a:latin typeface="+mn-lt"/>
                      </a:endParaRPr>
                    </a:p>
                  </a:txBody>
                  <a:tcPr marL="61703" marR="61703" marT="26030" marB="26030" anchor="ctr" horzOverflow="overflow"/>
                </a:tc>
              </a:tr>
              <a:tr h="24173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512 / 256</a:t>
                      </a:r>
                      <a:endParaRPr lang="en-US" sz="900" b="0" i="0" dirty="0">
                        <a:solidFill>
                          <a:srgbClr val="000000"/>
                        </a:solidFill>
                        <a:latin typeface="+mn-lt"/>
                        <a:cs typeface="Arial Narrow"/>
                      </a:endParaRPr>
                    </a:p>
                  </a:txBody>
                  <a:tcPr marL="61703" marR="61703" marT="26030" marB="26030" anchor="ctr"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14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9626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descr="FG-400D.png"/>
          <p:cNvPicPr>
            <a:picLocks noChangeAspect="1"/>
          </p:cNvPicPr>
          <p:nvPr/>
        </p:nvPicPr>
        <p:blipFill rotWithShape="1">
          <a:blip r:embed="rId2">
            <a:extLst>
              <a:ext uri="{28A0092B-C50C-407E-A947-70E740481C1C}">
                <a14:useLocalDpi xmlns:a14="http://schemas.microsoft.com/office/drawing/2010/main" val="0"/>
              </a:ext>
            </a:extLst>
          </a:blip>
          <a:srcRect b="36817"/>
          <a:stretch/>
        </p:blipFill>
        <p:spPr>
          <a:xfrm>
            <a:off x="734013" y="1371745"/>
            <a:ext cx="4320000" cy="1180809"/>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8x GE SFP Slots</a:t>
            </a:r>
          </a:p>
          <a:p>
            <a:pPr marL="343047" indent="-343047" defTabSz="914417">
              <a:spcBef>
                <a:spcPct val="20000"/>
              </a:spcBef>
              <a:buClr>
                <a:schemeClr val="accent6"/>
              </a:buClr>
              <a:buFont typeface="+mj-ea"/>
              <a:buAutoNum type="circleNumDbPlain"/>
            </a:pPr>
            <a:r>
              <a:rPr lang="en-US" sz="1000" dirty="0"/>
              <a:t>8x GE RJ45 Ports</a:t>
            </a: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1870" y="2297091"/>
            <a:ext cx="372259" cy="547200"/>
          </a:xfrm>
          <a:prstGeom prst="rect">
            <a:avLst/>
          </a:prstGeom>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4129" y="2297091"/>
            <a:ext cx="372258" cy="547200"/>
          </a:xfrm>
          <a:prstGeom prst="rect">
            <a:avLst/>
          </a:prstGeom>
        </p:spPr>
      </p:pic>
      <p:pic>
        <p:nvPicPr>
          <p:cNvPr id="19" name="Picture 18"/>
          <p:cNvPicPr>
            <a:picLocks noChangeAspect="1"/>
          </p:cNvPicPr>
          <p:nvPr/>
        </p:nvPicPr>
        <p:blipFill rotWithShape="1">
          <a:blip r:embed="rId5">
            <a:extLst>
              <a:ext uri="{28A0092B-C50C-407E-A947-70E740481C1C}">
                <a14:useLocalDpi xmlns:a14="http://schemas.microsoft.com/office/drawing/2010/main" val="0"/>
              </a:ext>
            </a:extLst>
          </a:blip>
          <a:srcRect b="9983"/>
          <a:stretch/>
        </p:blipFill>
        <p:spPr>
          <a:xfrm>
            <a:off x="7306387" y="2303956"/>
            <a:ext cx="352836" cy="547200"/>
          </a:xfrm>
          <a:prstGeom prst="rect">
            <a:avLst/>
          </a:prstGeom>
        </p:spPr>
      </p:pic>
      <p:pic>
        <p:nvPicPr>
          <p:cNvPr id="20" name="Picture 19"/>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9612" y="2297091"/>
            <a:ext cx="372258" cy="547200"/>
          </a:xfrm>
          <a:prstGeom prst="rect">
            <a:avLst/>
          </a:prstGeom>
        </p:spPr>
      </p:pic>
      <p:pic>
        <p:nvPicPr>
          <p:cNvPr id="21" name="Picture 20" descr="FortiASIC-NP6.png"/>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sp>
        <p:nvSpPr>
          <p:cNvPr id="22" name="Oval 21"/>
          <p:cNvSpPr/>
          <p:nvPr/>
        </p:nvSpPr>
        <p:spPr bwMode="auto">
          <a:xfrm>
            <a:off x="273561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3954917"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3236615"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99366503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graphicFrame>
        <p:nvGraphicFramePr>
          <p:cNvPr id="12" name="Content Placeholder 4"/>
          <p:cNvGraphicFramePr>
            <a:graphicFrameLocks/>
          </p:cNvGraphicFramePr>
          <p:nvPr>
            <p:extLst>
              <p:ext uri="{D42A27DB-BD31-4B8C-83A1-F6EECF244321}">
                <p14:modId xmlns:p14="http://schemas.microsoft.com/office/powerpoint/2010/main" val="134461717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16/16/16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4.7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1.7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6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512</a:t>
                      </a:r>
                      <a:r>
                        <a:rPr lang="en-US" sz="900" b="0" i="0" baseline="0" dirty="0" smtClean="0">
                          <a:solidFill>
                            <a:srgbClr val="000000"/>
                          </a:solidFill>
                          <a:latin typeface="+mn-lt"/>
                        </a:rPr>
                        <a:t> / </a:t>
                      </a:r>
                      <a:r>
                        <a:rPr lang="en-US" sz="900" b="0" i="0" dirty="0" smtClean="0">
                          <a:solidFill>
                            <a:srgbClr val="000000"/>
                          </a:solidFill>
                          <a:latin typeface="+mn-lt"/>
                        </a:rPr>
                        <a:t>256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 ( System/VDOM)</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14 Gbps </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 </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5" name="Picture 4" descr="500d-pro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4013" y="1309503"/>
            <a:ext cx="4320000" cy="1305294"/>
          </a:xfrm>
          <a:prstGeom prst="rect">
            <a:avLst/>
          </a:prstGeom>
        </p:spPr>
      </p:pic>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8x GE SFP Slots</a:t>
            </a:r>
          </a:p>
          <a:p>
            <a:pPr marL="343047" indent="-343047" defTabSz="914417">
              <a:spcBef>
                <a:spcPct val="20000"/>
              </a:spcBef>
              <a:buClr>
                <a:schemeClr val="accent6"/>
              </a:buClr>
              <a:buFont typeface="+mj-ea"/>
              <a:buAutoNum type="circleNumDbPlain"/>
            </a:pPr>
            <a:r>
              <a:rPr lang="en-US" sz="1000" dirty="0"/>
              <a:t>8x GE RJ45 Ports</a:t>
            </a:r>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1870" y="2297387"/>
            <a:ext cx="372259" cy="547200"/>
          </a:xfrm>
          <a:prstGeom prst="rect">
            <a:avLst/>
          </a:prstGeom>
        </p:spPr>
      </p:pic>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4129" y="2297387"/>
            <a:ext cx="372258" cy="547200"/>
          </a:xfrm>
          <a:prstGeom prst="rect">
            <a:avLst/>
          </a:prstGeom>
        </p:spPr>
      </p:pic>
      <p:pic>
        <p:nvPicPr>
          <p:cNvPr id="23" name="Picture 22"/>
          <p:cNvPicPr>
            <a:picLocks noChangeAspect="1"/>
          </p:cNvPicPr>
          <p:nvPr/>
        </p:nvPicPr>
        <p:blipFill rotWithShape="1">
          <a:blip r:embed="rId5">
            <a:extLst>
              <a:ext uri="{28A0092B-C50C-407E-A947-70E740481C1C}">
                <a14:useLocalDpi xmlns:a14="http://schemas.microsoft.com/office/drawing/2010/main" val="0"/>
              </a:ext>
            </a:extLst>
          </a:blip>
          <a:srcRect b="9983"/>
          <a:stretch/>
        </p:blipFill>
        <p:spPr>
          <a:xfrm>
            <a:off x="7678033" y="2304252"/>
            <a:ext cx="352836" cy="547200"/>
          </a:xfrm>
          <a:prstGeom prst="rect">
            <a:avLst/>
          </a:prstGeom>
        </p:spPr>
      </p:pic>
      <p:pic>
        <p:nvPicPr>
          <p:cNvPr id="30" name="Picture 29"/>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9612" y="2297387"/>
            <a:ext cx="372258" cy="547200"/>
          </a:xfrm>
          <a:prstGeom prst="rect">
            <a:avLst/>
          </a:prstGeom>
        </p:spPr>
      </p:pic>
      <p:pic>
        <p:nvPicPr>
          <p:cNvPr id="31" name="Picture 30" descr="FortiASIC-NP6.png"/>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32" name="Picture 31" descr="Storage-120GB.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06387" y="2297387"/>
            <a:ext cx="371646" cy="547200"/>
          </a:xfrm>
          <a:prstGeom prst="rect">
            <a:avLst/>
          </a:prstGeom>
        </p:spPr>
      </p:pic>
      <p:sp>
        <p:nvSpPr>
          <p:cNvPr id="33" name="Oval 32"/>
          <p:cNvSpPr/>
          <p:nvPr/>
        </p:nvSpPr>
        <p:spPr bwMode="auto">
          <a:xfrm>
            <a:off x="2704709"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962012"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50805"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81724574"/>
      </p:ext>
    </p:extLst>
  </p:cSld>
  <p:clrMapOvr>
    <a:masterClrMapping/>
  </p:clrMapOvr>
  <p:transition xmlns:p14="http://schemas.microsoft.com/office/powerpoint/2010/mai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34012" y="1360981"/>
            <a:ext cx="4320001" cy="1202337"/>
            <a:chOff x="702328" y="1270879"/>
            <a:chExt cx="4320001" cy="1202337"/>
          </a:xfrm>
        </p:grpSpPr>
        <p:pic>
          <p:nvPicPr>
            <p:cNvPr id="2" name="Picture 1" descr="FG-600D+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328" y="1270879"/>
              <a:ext cx="4320000" cy="442039"/>
            </a:xfrm>
            <a:prstGeom prst="rect">
              <a:avLst/>
            </a:prstGeom>
          </p:spPr>
        </p:pic>
        <p:pic>
          <p:nvPicPr>
            <p:cNvPr id="4" name="Picture 3" descr="FG-600D+Back.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329" y="2031177"/>
              <a:ext cx="4320000" cy="442039"/>
            </a:xfrm>
            <a:prstGeom prst="rect">
              <a:avLst/>
            </a:prstGeom>
          </p:spPr>
        </p:pic>
      </p:gr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6</a:t>
            </a:r>
            <a:r>
              <a:rPr lang="en-US" b="0" i="0" dirty="0" smtClean="0"/>
              <a:t>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2576293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36/36/24Gbps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270,000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1024 / 512</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2.2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2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8x GE SFP Slots</a:t>
            </a:r>
          </a:p>
          <a:p>
            <a:pPr marL="343047" indent="-343047" defTabSz="914417">
              <a:spcBef>
                <a:spcPct val="20000"/>
              </a:spcBef>
              <a:buClr>
                <a:schemeClr val="accent6"/>
              </a:buClr>
              <a:buFont typeface="+mj-ea"/>
              <a:buAutoNum type="circleNumDbPlain"/>
            </a:pPr>
            <a:r>
              <a:rPr lang="en-US" sz="1000" dirty="0"/>
              <a:t>8x GE RJ45 Ports</a:t>
            </a:r>
          </a:p>
          <a:p>
            <a:pPr marL="343047" indent="-343047" defTabSz="914417">
              <a:spcBef>
                <a:spcPct val="20000"/>
              </a:spcBef>
              <a:buClr>
                <a:schemeClr val="accent6"/>
              </a:buClr>
              <a:buFont typeface="+mj-ea"/>
              <a:buAutoNum type="circleNumDbPlain"/>
            </a:pPr>
            <a:r>
              <a:rPr lang="en-US" sz="1000" dirty="0"/>
              <a:t>2x 10GE SPF+ Slots</a:t>
            </a:r>
          </a:p>
        </p:txBody>
      </p:sp>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1870" y="2296795"/>
            <a:ext cx="372259" cy="547200"/>
          </a:xfrm>
          <a:prstGeom prst="rect">
            <a:avLst/>
          </a:prstGeom>
        </p:spPr>
      </p:pic>
      <p:pic>
        <p:nvPicPr>
          <p:cNvPr id="23" name="Picture 22"/>
          <p:cNvPicPr>
            <a:picLocks noChangeAspect="1"/>
          </p:cNvPicPr>
          <p:nvPr/>
        </p:nvPicPr>
        <p:blipFill rotWithShape="1">
          <a:blip r:embed="rId5">
            <a:extLst>
              <a:ext uri="{28A0092B-C50C-407E-A947-70E740481C1C}">
                <a14:useLocalDpi xmlns:a14="http://schemas.microsoft.com/office/drawing/2010/main" val="0"/>
              </a:ext>
            </a:extLst>
          </a:blip>
          <a:srcRect b="9983"/>
          <a:stretch/>
        </p:blipFill>
        <p:spPr>
          <a:xfrm>
            <a:off x="7675167" y="2303660"/>
            <a:ext cx="352836" cy="547200"/>
          </a:xfrm>
          <a:prstGeom prst="rect">
            <a:avLst/>
          </a:prstGeom>
        </p:spPr>
      </p:pic>
      <p:pic>
        <p:nvPicPr>
          <p:cNvPr id="24" name="Picture 23"/>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9612" y="2296795"/>
            <a:ext cx="372258" cy="547200"/>
          </a:xfrm>
          <a:prstGeom prst="rect">
            <a:avLst/>
          </a:prstGeom>
        </p:spPr>
      </p:pic>
      <p:pic>
        <p:nvPicPr>
          <p:cNvPr id="25" name="Picture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9">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31" name="Picture 30" descr="Storage-120GB.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303521" y="2296499"/>
            <a:ext cx="371646" cy="547200"/>
          </a:xfrm>
          <a:prstGeom prst="rect">
            <a:avLst/>
          </a:prstGeom>
        </p:spPr>
      </p:pic>
      <p:sp>
        <p:nvSpPr>
          <p:cNvPr id="33" name="Oval 32"/>
          <p:cNvSpPr/>
          <p:nvPr/>
        </p:nvSpPr>
        <p:spPr bwMode="auto">
          <a:xfrm>
            <a:off x="2735613"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954917"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36615"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6" name="Oval 35"/>
          <p:cNvSpPr/>
          <p:nvPr/>
        </p:nvSpPr>
        <p:spPr bwMode="auto">
          <a:xfrm>
            <a:off x="469844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82597775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FortiGate/FortiWiFi</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447" y="2136037"/>
            <a:ext cx="585216" cy="585216"/>
          </a:xfrm>
          <a:prstGeom prst="rect">
            <a:avLst/>
          </a:prstGeom>
        </p:spPr>
      </p:pic>
    </p:spTree>
    <p:extLst>
      <p:ext uri="{BB962C8B-B14F-4D97-AF65-F5344CB8AC3E}">
        <p14:creationId xmlns:p14="http://schemas.microsoft.com/office/powerpoint/2010/main" val="236660537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a:t>
            </a:r>
            <a:r>
              <a:rPr lang="en-US" b="0" i="0" dirty="0">
                <a:latin typeface="+mn-lt"/>
                <a:cs typeface="Arial Narrow"/>
              </a:rPr>
              <a:t> </a:t>
            </a:r>
            <a:r>
              <a:rPr lang="en-US" b="0" i="0" dirty="0" smtClean="0">
                <a:latin typeface="+mn-lt"/>
                <a:cs typeface="Arial Narrow"/>
              </a:rPr>
              <a:t>800C</a:t>
            </a:r>
            <a:endParaRPr lang="en-US" b="0" i="0" dirty="0">
              <a:latin typeface="+mn-lt"/>
              <a:cs typeface="Arial Narrow"/>
            </a:endParaRPr>
          </a:p>
        </p:txBody>
      </p:sp>
      <p:graphicFrame>
        <p:nvGraphicFramePr>
          <p:cNvPr id="8" name="Content Placeholder 4"/>
          <p:cNvGraphicFramePr>
            <a:graphicFrameLocks/>
          </p:cNvGraphicFramePr>
          <p:nvPr>
            <p:extLst>
              <p:ext uri="{D42A27DB-BD31-4B8C-83A1-F6EECF244321}">
                <p14:modId xmlns:p14="http://schemas.microsoft.com/office/powerpoint/2010/main" val="25329321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20/20/20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6 Gbps</a:t>
                      </a:r>
                      <a:endParaRPr lang="en-US" sz="900" b="0" i="0" dirty="0">
                        <a:solidFill>
                          <a:srgbClr val="000000"/>
                        </a:solidFill>
                        <a:latin typeface="+mn-lt"/>
                        <a:cs typeface="Arial Narrow"/>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6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1.7</a:t>
                      </a:r>
                      <a:r>
                        <a:rPr lang="en-US" sz="900" b="0" i="0" baseline="0" dirty="0" smtClean="0">
                          <a:solidFill>
                            <a:srgbClr val="000000"/>
                          </a:solidFill>
                          <a:latin typeface="+mn-lt"/>
                          <a:cs typeface="Arial Narrow"/>
                        </a:rPr>
                        <a:t> </a:t>
                      </a:r>
                      <a:r>
                        <a:rPr lang="en-US" sz="900" b="0" i="0" dirty="0" smtClean="0">
                          <a:solidFill>
                            <a:srgbClr val="000000"/>
                          </a:solidFill>
                          <a:latin typeface="+mn-lt"/>
                          <a:cs typeface="Arial Narrow"/>
                        </a:rPr>
                        <a:t>Gbps</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7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10/10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190,000</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1024 / 512</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8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1.3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grpSp>
        <p:nvGrpSpPr>
          <p:cNvPr id="6" name="Group 5"/>
          <p:cNvGrpSpPr/>
          <p:nvPr/>
        </p:nvGrpSpPr>
        <p:grpSpPr>
          <a:xfrm>
            <a:off x="734013" y="1264577"/>
            <a:ext cx="4320000" cy="1395145"/>
            <a:chOff x="618122" y="1724735"/>
            <a:chExt cx="4596585" cy="1691622"/>
          </a:xfrm>
        </p:grpSpPr>
        <p:pic>
          <p:nvPicPr>
            <p:cNvPr id="3" name="Picture 2"/>
            <p:cNvPicPr>
              <a:picLocks noChangeAspect="1"/>
            </p:cNvPicPr>
            <p:nvPr/>
          </p:nvPicPr>
          <p:blipFill>
            <a:blip r:embed="rId2"/>
            <a:stretch>
              <a:fillRect/>
            </a:stretch>
          </p:blipFill>
          <p:spPr>
            <a:xfrm>
              <a:off x="618122" y="1724735"/>
              <a:ext cx="4596585" cy="1626290"/>
            </a:xfrm>
            <a:prstGeom prst="rect">
              <a:avLst/>
            </a:prstGeom>
          </p:spPr>
        </p:pic>
        <p:sp>
          <p:nvSpPr>
            <p:cNvPr id="5" name="Rectangle 4"/>
            <p:cNvSpPr/>
            <p:nvPr/>
          </p:nvSpPr>
          <p:spPr bwMode="auto">
            <a:xfrm>
              <a:off x="2618592" y="3214073"/>
              <a:ext cx="640600" cy="202284"/>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Narrow"/>
                <a:cs typeface="Arial Narrow"/>
              </a:endParaRPr>
            </a:p>
          </p:txBody>
        </p:sp>
      </p:grpSp>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12x GE RJ45 Ports</a:t>
            </a:r>
          </a:p>
          <a:p>
            <a:pPr marL="343047" indent="-343047" defTabSz="914417">
              <a:spcBef>
                <a:spcPct val="20000"/>
              </a:spcBef>
              <a:buClr>
                <a:schemeClr val="accent6"/>
              </a:buClr>
              <a:buFont typeface="+mj-ea"/>
              <a:buAutoNum type="circleNumDbPlain"/>
            </a:pPr>
            <a:r>
              <a:rPr lang="en-US" sz="1000" dirty="0"/>
              <a:t>2x 10GE SFP+ slots</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8x Shared Media interface pairs</a:t>
            </a:r>
          </a:p>
          <a:p>
            <a:pPr marL="343047" indent="-343047" defTabSz="914417">
              <a:spcBef>
                <a:spcPct val="20000"/>
              </a:spcBef>
              <a:buClr>
                <a:schemeClr val="accent6"/>
              </a:buClr>
              <a:buFont typeface="+mj-ea"/>
              <a:buAutoNum type="circleNumDbPlain"/>
            </a:pPr>
            <a:r>
              <a:rPr lang="en-US" sz="1000" dirty="0"/>
              <a:t>2x Bypass Interfaces </a:t>
            </a:r>
            <a:r>
              <a:rPr lang="en-US" sz="1000" dirty="0" smtClean="0"/>
              <a:t>pairs</a:t>
            </a:r>
            <a:endParaRPr lang="en-US" sz="1000" dirty="0"/>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5737" y="2296499"/>
            <a:ext cx="372259" cy="547200"/>
          </a:xfrm>
          <a:prstGeom prst="rect">
            <a:avLst/>
          </a:prstGeom>
        </p:spPr>
      </p:pic>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7996" y="2297091"/>
            <a:ext cx="372258" cy="547200"/>
          </a:xfrm>
          <a:prstGeom prst="rect">
            <a:avLst/>
          </a:prstGeom>
        </p:spPr>
      </p:pic>
      <p:pic>
        <p:nvPicPr>
          <p:cNvPr id="21" name="Picture 20"/>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3479" y="2297091"/>
            <a:ext cx="372258" cy="547200"/>
          </a:xfrm>
          <a:prstGeom prst="rect">
            <a:avLst/>
          </a:prstGeom>
        </p:spPr>
      </p:pic>
      <p:pic>
        <p:nvPicPr>
          <p:cNvPr id="29" name="Picture 2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10254" y="2296499"/>
            <a:ext cx="372259" cy="547200"/>
          </a:xfrm>
          <a:prstGeom prst="rect">
            <a:avLst/>
          </a:prstGeom>
        </p:spPr>
      </p:pic>
      <p:pic>
        <p:nvPicPr>
          <p:cNvPr id="30" name="Picture 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82513" y="2297091"/>
            <a:ext cx="372259" cy="547200"/>
          </a:xfrm>
          <a:prstGeom prst="rect">
            <a:avLst/>
          </a:prstGeom>
        </p:spPr>
      </p:pic>
      <p:pic>
        <p:nvPicPr>
          <p:cNvPr id="32" name="Picture 31"/>
          <p:cNvPicPr>
            <a:picLocks noChangeAspect="1"/>
          </p:cNvPicPr>
          <p:nvPr/>
        </p:nvPicPr>
        <p:blipFill>
          <a:blip r:embed="rId9">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6499"/>
            <a:ext cx="372259" cy="547200"/>
          </a:xfrm>
          <a:prstGeom prst="rect">
            <a:avLst/>
          </a:prstGeom>
        </p:spPr>
      </p:pic>
      <p:pic>
        <p:nvPicPr>
          <p:cNvPr id="9" name="Picture 8" descr="Storage-60GB.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054772" y="2296499"/>
            <a:ext cx="371646" cy="547200"/>
          </a:xfrm>
          <a:prstGeom prst="rect">
            <a:avLst/>
          </a:prstGeom>
        </p:spPr>
      </p:pic>
      <p:pic>
        <p:nvPicPr>
          <p:cNvPr id="33" name="Picture 32"/>
          <p:cNvPicPr>
            <a:picLocks noChangeAspect="1"/>
          </p:cNvPicPr>
          <p:nvPr/>
        </p:nvPicPr>
        <p:blipFill rotWithShape="1">
          <a:blip r:embed="rId12">
            <a:extLst>
              <a:ext uri="{28A0092B-C50C-407E-A947-70E740481C1C}">
                <a14:useLocalDpi xmlns:a14="http://schemas.microsoft.com/office/drawing/2010/main" val="0"/>
              </a:ext>
            </a:extLst>
          </a:blip>
          <a:srcRect t="-1" b="9083"/>
          <a:stretch/>
        </p:blipFill>
        <p:spPr>
          <a:xfrm>
            <a:off x="8414097" y="2306768"/>
            <a:ext cx="349923" cy="547200"/>
          </a:xfrm>
          <a:prstGeom prst="rect">
            <a:avLst/>
          </a:prstGeom>
        </p:spPr>
      </p:pic>
    </p:spTree>
    <p:extLst>
      <p:ext uri="{BB962C8B-B14F-4D97-AF65-F5344CB8AC3E}">
        <p14:creationId xmlns:p14="http://schemas.microsoft.com/office/powerpoint/2010/main" val="1362964624"/>
      </p:ext>
    </p:extLst>
  </p:cSld>
  <p:clrMapOvr>
    <a:masterClrMapping/>
  </p:clrMapOvr>
  <p:transition xmlns:p14="http://schemas.microsoft.com/office/powerpoint/2010/mai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900D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28741479"/>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52/52/33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11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280,000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1024 / 512</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3.6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30" name="Oval 29"/>
          <p:cNvSpPr/>
          <p:nvPr/>
        </p:nvSpPr>
        <p:spPr bwMode="auto">
          <a:xfrm>
            <a:off x="1153469" y="1667411"/>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146990" y="1665423"/>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 name="Picture 2" descr="fg-900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862" y="1353334"/>
            <a:ext cx="4320000" cy="1217631"/>
          </a:xfrm>
          <a:prstGeom prst="rect">
            <a:avLst/>
          </a:prstGeom>
        </p:spPr>
      </p:pic>
      <p:cxnSp>
        <p:nvCxnSpPr>
          <p:cNvPr id="60" name="Straight Connector 59"/>
          <p:cNvCxnSpPr/>
          <p:nvPr/>
        </p:nvCxnSpPr>
        <p:spPr bwMode="auto">
          <a:xfrm>
            <a:off x="2303768" y="1350269"/>
            <a:ext cx="15690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1" name="Straight Connector 60"/>
          <p:cNvCxnSpPr/>
          <p:nvPr/>
        </p:nvCxnSpPr>
        <p:spPr bwMode="auto">
          <a:xfrm>
            <a:off x="2982531" y="1749766"/>
            <a:ext cx="1577187"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2" name="Straight Connector 61"/>
          <p:cNvCxnSpPr/>
          <p:nvPr/>
        </p:nvCxnSpPr>
        <p:spPr bwMode="auto">
          <a:xfrm flipV="1">
            <a:off x="2310247" y="1267652"/>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3" name="Straight Connector 62"/>
          <p:cNvCxnSpPr/>
          <p:nvPr/>
        </p:nvCxnSpPr>
        <p:spPr bwMode="auto">
          <a:xfrm flipV="1">
            <a:off x="3865763" y="1345408"/>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4" name="Straight Connector 63"/>
          <p:cNvCxnSpPr/>
          <p:nvPr/>
        </p:nvCxnSpPr>
        <p:spPr bwMode="auto">
          <a:xfrm flipV="1">
            <a:off x="2985904" y="1611356"/>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5" name="Straight Connector 64"/>
          <p:cNvCxnSpPr/>
          <p:nvPr/>
        </p:nvCxnSpPr>
        <p:spPr bwMode="auto">
          <a:xfrm flipH="1" flipV="1">
            <a:off x="4559808" y="1621827"/>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2x 10GE SPF+ Slots</a:t>
            </a:r>
          </a:p>
        </p:txBody>
      </p:sp>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1870" y="2295598"/>
            <a:ext cx="372259" cy="547200"/>
          </a:xfrm>
          <a:prstGeom prst="rect">
            <a:avLst/>
          </a:prstGeom>
        </p:spPr>
      </p:pic>
      <p:pic>
        <p:nvPicPr>
          <p:cNvPr id="25" name="Picture 24"/>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9612" y="2295598"/>
            <a:ext cx="372258" cy="547200"/>
          </a:xfrm>
          <a:prstGeom prst="rect">
            <a:avLst/>
          </a:prstGeom>
        </p:spPr>
      </p:pic>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34129" y="2296499"/>
            <a:ext cx="372259" cy="547200"/>
          </a:xfrm>
          <a:prstGeom prst="rect">
            <a:avLst/>
          </a:prstGeom>
        </p:spPr>
      </p:pic>
      <p:pic>
        <p:nvPicPr>
          <p:cNvPr id="27" name="Picture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82840" y="2295598"/>
            <a:ext cx="371569" cy="547200"/>
          </a:xfrm>
          <a:prstGeom prst="rect">
            <a:avLst/>
          </a:prstGeom>
        </p:spPr>
      </p:pic>
      <p:pic>
        <p:nvPicPr>
          <p:cNvPr id="28" name="Picture 27" descr="FortiASIC-NP6.png"/>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 name="Picture 1" descr="Storage-256GB.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11194" y="2296499"/>
            <a:ext cx="371646" cy="547200"/>
          </a:xfrm>
          <a:prstGeom prst="rect">
            <a:avLst/>
          </a:prstGeom>
        </p:spPr>
      </p:pic>
      <p:sp>
        <p:nvSpPr>
          <p:cNvPr id="32" name="Oval 31"/>
          <p:cNvSpPr/>
          <p:nvPr/>
        </p:nvSpPr>
        <p:spPr bwMode="auto">
          <a:xfrm>
            <a:off x="1756251" y="17125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903331" y="178804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2224568" y="1143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77528" y="15115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66820435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3810D_Ft-top-2.png"/>
          <p:cNvPicPr>
            <a:picLocks noChangeAspect="1"/>
          </p:cNvPicPr>
          <p:nvPr/>
        </p:nvPicPr>
        <p:blipFill rotWithShape="1">
          <a:blip r:embed="rId2">
            <a:extLst>
              <a:ext uri="{28A0092B-C50C-407E-A947-70E740481C1C}">
                <a14:useLocalDpi xmlns:a14="http://schemas.microsoft.com/office/drawing/2010/main" val="0"/>
              </a:ext>
            </a:extLst>
          </a:blip>
          <a:srcRect l="10539" t="14916" r="11438" b="16892"/>
          <a:stretch/>
        </p:blipFill>
        <p:spPr>
          <a:xfrm>
            <a:off x="2186740" y="4077264"/>
            <a:ext cx="1715737" cy="587483"/>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pic>
        <p:nvPicPr>
          <p:cNvPr id="11" name="Picture 10" descr="FG-3700D-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39125" y="3574578"/>
            <a:ext cx="1970481" cy="863250"/>
          </a:xfrm>
          <a:prstGeom prst="rect">
            <a:avLst/>
          </a:prstGeom>
        </p:spPr>
      </p:pic>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Data Center </a:t>
            </a:r>
            <a:r>
              <a:rPr lang="en-US" sz="1800" b="1" dirty="0" smtClean="0">
                <a:solidFill>
                  <a:schemeClr val="bg1"/>
                </a:solidFill>
                <a:cs typeface="Arial Narrow"/>
              </a:rPr>
              <a:t>Firewall / Large Enterprise NGFW </a:t>
            </a:r>
            <a:r>
              <a:rPr lang="en-US" sz="1800" b="1" dirty="0">
                <a:solidFill>
                  <a:schemeClr val="bg1"/>
                </a:solidFill>
                <a:cs typeface="Arial Narrow"/>
              </a:rPr>
              <a:t>with </a:t>
            </a:r>
            <a:r>
              <a:rPr lang="en-US" sz="1800" b="1" dirty="0" smtClean="0">
                <a:solidFill>
                  <a:schemeClr val="bg1"/>
                </a:solidFill>
                <a:cs typeface="Arial Narrow"/>
              </a:rPr>
              <a:t>High Speed Interfaces </a:t>
            </a:r>
            <a:endParaRPr lang="en-US" sz="1800" b="1" dirty="0">
              <a:solidFill>
                <a:schemeClr val="bg1"/>
              </a:solidFill>
              <a:cs typeface="Arial Narrow"/>
            </a:endParaRP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098643"/>
            <a:ext cx="585216" cy="585216"/>
          </a:xfrm>
          <a:prstGeom prst="rect">
            <a:avLst/>
          </a:prstGeom>
        </p:spPr>
      </p:pic>
      <p:pic>
        <p:nvPicPr>
          <p:cNvPr id="33" name="Picture 32" descr="FG-1500D-Ft-top (1).jpg"/>
          <p:cNvPicPr>
            <a:picLocks noChangeAspect="1"/>
          </p:cNvPicPr>
          <p:nvPr/>
        </p:nvPicPr>
        <p:blipFill rotWithShape="1">
          <a:blip r:embed="rId5" cstate="print">
            <a:extLst>
              <a:ext uri="{28A0092B-C50C-407E-A947-70E740481C1C}">
                <a14:useLocalDpi xmlns:a14="http://schemas.microsoft.com/office/drawing/2010/main"/>
              </a:ext>
            </a:extLst>
          </a:blip>
          <a:srcRect l="5238"/>
          <a:stretch/>
        </p:blipFill>
        <p:spPr>
          <a:xfrm>
            <a:off x="2138073" y="2451232"/>
            <a:ext cx="1779095" cy="397733"/>
          </a:xfrm>
          <a:prstGeom prst="rect">
            <a:avLst/>
          </a:prstGeom>
        </p:spPr>
      </p:pic>
      <p:pic>
        <p:nvPicPr>
          <p:cNvPr id="10" name="Picture 9" descr="FortiGate3200D_FrontTop_small-2.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170621" y="3274904"/>
            <a:ext cx="1761167" cy="517040"/>
          </a:xfrm>
          <a:prstGeom prst="rect">
            <a:avLst/>
          </a:prstGeom>
        </p:spPr>
      </p:pic>
      <p:sp>
        <p:nvSpPr>
          <p:cNvPr id="43" name="Rectangle 42"/>
          <p:cNvSpPr/>
          <p:nvPr/>
        </p:nvSpPr>
        <p:spPr>
          <a:xfrm>
            <a:off x="457201" y="1906846"/>
            <a:ext cx="1819605" cy="2877710"/>
          </a:xfrm>
          <a:prstGeom prst="rect">
            <a:avLst/>
          </a:prstGeom>
        </p:spPr>
        <p:txBody>
          <a:bodyPr wrap="square">
            <a:spAutoFit/>
          </a:bodyPr>
          <a:lstStyle/>
          <a:p>
            <a:pPr marL="285750" indent="-285750">
              <a:lnSpc>
                <a:spcPct val="150000"/>
              </a:lnSpc>
              <a:spcBef>
                <a:spcPts val="300"/>
              </a:spcBef>
              <a:buSzPct val="100000"/>
              <a:buBlip>
                <a:blip r:embed="rId7"/>
              </a:buBlip>
            </a:pPr>
            <a:r>
              <a:rPr lang="en-US" sz="1200" b="1" dirty="0" smtClean="0">
                <a:ea typeface="Helvetica 55 Roman" charset="0"/>
                <a:cs typeface="Arial Narrow"/>
              </a:rPr>
              <a:t>FG-</a:t>
            </a:r>
            <a:r>
              <a:rPr lang="en-US" sz="1200" b="1" dirty="0">
                <a:ea typeface="Helvetica 55 Roman" charset="0"/>
                <a:cs typeface="Arial Narrow"/>
              </a:rPr>
              <a:t>1000D</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a:t>
            </a:r>
            <a:r>
              <a:rPr lang="en-US" sz="1200" b="1" dirty="0">
                <a:ea typeface="Helvetica 55 Roman" charset="0"/>
                <a:cs typeface="Arial Narrow"/>
              </a:rPr>
              <a:t>1200D</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FG-1500D/-DC</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FG-3000D/-DC</a:t>
            </a:r>
          </a:p>
          <a:p>
            <a:pPr marL="285750" indent="-285750">
              <a:lnSpc>
                <a:spcPct val="150000"/>
              </a:lnSpc>
              <a:spcBef>
                <a:spcPts val="300"/>
              </a:spcBef>
              <a:buSzPct val="100000"/>
              <a:buBlip>
                <a:blip r:embed="rId7"/>
              </a:buBlip>
            </a:pPr>
            <a:r>
              <a:rPr lang="en-US" sz="1200" b="1" dirty="0" smtClean="0">
                <a:ea typeface="Helvetica 55 Roman" charset="0"/>
                <a:cs typeface="Arial Narrow"/>
              </a:rPr>
              <a:t>FG-3100D/-DC</a:t>
            </a:r>
            <a:endParaRPr lang="en-US" sz="1200" b="1" dirty="0">
              <a:ea typeface="Helvetica 55 Roman" charset="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FG-3200D/-DC</a:t>
            </a:r>
          </a:p>
          <a:p>
            <a:pPr marL="285750" indent="-285750">
              <a:lnSpc>
                <a:spcPct val="150000"/>
              </a:lnSpc>
              <a:spcBef>
                <a:spcPts val="300"/>
              </a:spcBef>
              <a:buSzPct val="100000"/>
              <a:buBlip>
                <a:blip r:embed="rId7"/>
              </a:buBlip>
            </a:pPr>
            <a:r>
              <a:rPr lang="en-US" sz="1200" b="1" dirty="0">
                <a:ea typeface="Helvetica 55 Roman" charset="0"/>
                <a:cs typeface="Arial Narrow"/>
              </a:rPr>
              <a:t>FG-</a:t>
            </a:r>
            <a:r>
              <a:rPr lang="en-US" sz="1200" b="1" dirty="0" smtClean="0">
                <a:ea typeface="Helvetica 55 Roman" charset="0"/>
                <a:cs typeface="Arial Narrow"/>
              </a:rPr>
              <a:t>3700D/-DC</a:t>
            </a:r>
          </a:p>
          <a:p>
            <a:pPr marL="285750" indent="-285750">
              <a:lnSpc>
                <a:spcPct val="150000"/>
              </a:lnSpc>
              <a:spcBef>
                <a:spcPts val="300"/>
              </a:spcBef>
              <a:buSzPct val="100000"/>
              <a:buBlip>
                <a:blip r:embed="rId7"/>
              </a:buBlip>
            </a:pPr>
            <a:r>
              <a:rPr lang="en-US" sz="1200" b="1" dirty="0">
                <a:ea typeface="Helvetica 55 Roman" charset="0"/>
                <a:cs typeface="Arial Narrow"/>
              </a:rPr>
              <a:t>FG</a:t>
            </a:r>
            <a:r>
              <a:rPr lang="en-US" sz="1200" b="1" dirty="0" smtClean="0">
                <a:ea typeface="Helvetica 55 Roman" charset="0"/>
                <a:cs typeface="Arial Narrow"/>
              </a:rPr>
              <a:t>-</a:t>
            </a:r>
          </a:p>
          <a:p>
            <a:pPr marL="285750" indent="-285750">
              <a:lnSpc>
                <a:spcPct val="150000"/>
              </a:lnSpc>
              <a:spcBef>
                <a:spcPts val="300"/>
              </a:spcBef>
              <a:buSzPct val="100000"/>
              <a:buBlip>
                <a:blip r:embed="rId7"/>
              </a:buBlip>
            </a:pPr>
            <a:r>
              <a:rPr lang="en-US" sz="1200" b="1" dirty="0" smtClean="0">
                <a:ea typeface="Helvetica 55 Roman" charset="0"/>
                <a:cs typeface="Arial Narrow"/>
              </a:rPr>
              <a:t>D</a:t>
            </a:r>
            <a:r>
              <a:rPr lang="en-US" sz="1200" b="1" dirty="0" smtClean="0">
                <a:ea typeface="Helvetica 55 Roman" charset="0"/>
                <a:cs typeface="Arial Narrow"/>
              </a:rPr>
              <a:t>/-DC</a:t>
            </a:r>
            <a:endParaRPr lang="en-US" sz="1200" b="1" dirty="0">
              <a:cs typeface="Arial Narrow"/>
            </a:endParaRPr>
          </a:p>
        </p:txBody>
      </p:sp>
      <p:graphicFrame>
        <p:nvGraphicFramePr>
          <p:cNvPr id="23" name="Table 22"/>
          <p:cNvGraphicFramePr>
            <a:graphicFrameLocks noGrp="1"/>
          </p:cNvGraphicFramePr>
          <p:nvPr>
            <p:extLst>
              <p:ext uri="{D42A27DB-BD31-4B8C-83A1-F6EECF244321}">
                <p14:modId xmlns:p14="http://schemas.microsoft.com/office/powerpoint/2010/main" val="251788268"/>
              </p:ext>
            </p:extLst>
          </p:nvPr>
        </p:nvGraphicFramePr>
        <p:xfrm>
          <a:off x="4586006" y="1800000"/>
          <a:ext cx="4143574" cy="2405941"/>
        </p:xfrm>
        <a:graphic>
          <a:graphicData uri="http://schemas.openxmlformats.org/drawingml/2006/table">
            <a:tbl>
              <a:tblPr firstRow="1" bandRow="1">
                <a:tableStyleId>{2D5ABB26-0587-4C30-8999-92F81FD0307C}</a:tableStyleId>
              </a:tblPr>
              <a:tblGrid>
                <a:gridCol w="472987"/>
                <a:gridCol w="3670587"/>
              </a:tblGrid>
              <a:tr h="265057">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Industry leading 10x data center firewall offers exceptional throughput and ultra-low latency</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Highly available and Virtual Domain (VDOM) support for multi-tenant data center environment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High-Speed 10 GE/40 GE/100 GE ports deliver maximum flexibility and scalability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Intuitive management interface enables broad and deep visibility and control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NSS Labs Recommended consolidated security delivers top-rated protection</a:t>
                      </a:r>
                    </a:p>
                  </a:txBody>
                  <a:tcPr marT="34290" marB="34290" anchor="ctr"/>
                </a:tc>
              </a:tr>
              <a:tr h="25710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10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1200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193961" y="2091311"/>
            <a:ext cx="1680741" cy="464254"/>
          </a:xfrm>
          <a:prstGeom prst="rect">
            <a:avLst/>
          </a:prstGeom>
        </p:spPr>
      </p:pic>
      <p:pic>
        <p:nvPicPr>
          <p:cNvPr id="8" name="Picture 7" descr="FortiGate1000D_Ft_Top_300ppi-2.pn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154361" y="1778377"/>
            <a:ext cx="1737282" cy="512132"/>
          </a:xfrm>
          <a:prstGeom prst="rect">
            <a:avLst/>
          </a:prstGeom>
        </p:spPr>
      </p:pic>
      <p:pic>
        <p:nvPicPr>
          <p:cNvPr id="2" name="Picture 1" descr="FortiGate3100D_FrontTop_small.png"/>
          <p:cNvPicPr>
            <a:picLocks noChangeAspect="1"/>
          </p:cNvPicPr>
          <p:nvPr/>
        </p:nvPicPr>
        <p:blipFill rotWithShape="1">
          <a:blip r:embed="rId10">
            <a:extLst>
              <a:ext uri="{28A0092B-C50C-407E-A947-70E740481C1C}">
                <a14:useLocalDpi xmlns:a14="http://schemas.microsoft.com/office/drawing/2010/main" val="0"/>
              </a:ext>
            </a:extLst>
          </a:blip>
          <a:srcRect l="14839" t="31907" r="14985" b="30811"/>
          <a:stretch/>
        </p:blipFill>
        <p:spPr>
          <a:xfrm>
            <a:off x="2182809" y="3034775"/>
            <a:ext cx="1743516" cy="463123"/>
          </a:xfrm>
          <a:prstGeom prst="rect">
            <a:avLst/>
          </a:prstGeom>
        </p:spPr>
      </p:pic>
      <p:pic>
        <p:nvPicPr>
          <p:cNvPr id="4" name="Picture 3" descr="FortiGate3000D_front.png"/>
          <p:cNvPicPr>
            <a:picLocks noChangeAspect="1"/>
          </p:cNvPicPr>
          <p:nvPr/>
        </p:nvPicPr>
        <p:blipFill rotWithShape="1">
          <a:blip r:embed="rId11">
            <a:extLst>
              <a:ext uri="{28A0092B-C50C-407E-A947-70E740481C1C}">
                <a14:useLocalDpi xmlns:a14="http://schemas.microsoft.com/office/drawing/2010/main" val="0"/>
              </a:ext>
            </a:extLst>
          </a:blip>
          <a:srcRect l="3656" t="22888" r="4240" b="20994"/>
          <a:stretch/>
        </p:blipFill>
        <p:spPr>
          <a:xfrm>
            <a:off x="2206213" y="2906940"/>
            <a:ext cx="1698287" cy="281026"/>
          </a:xfrm>
          <a:prstGeom prst="rect">
            <a:avLst/>
          </a:prstGeom>
        </p:spPr>
      </p:pic>
      <p:grpSp>
        <p:nvGrpSpPr>
          <p:cNvPr id="47" name="Shape 248"/>
          <p:cNvGrpSpPr/>
          <p:nvPr/>
        </p:nvGrpSpPr>
        <p:grpSpPr>
          <a:xfrm>
            <a:off x="8383559" y="4329949"/>
            <a:ext cx="346021" cy="334799"/>
            <a:chOff x="2010350" y="3580575"/>
            <a:chExt cx="346021" cy="334799"/>
          </a:xfrm>
        </p:grpSpPr>
        <p:pic>
          <p:nvPicPr>
            <p:cNvPr id="48" name="Shape 249"/>
            <p:cNvPicPr preferRelativeResize="0"/>
            <p:nvPr/>
          </p:nvPicPr>
          <p:blipFill rotWithShape="1">
            <a:blip r:embed="rId12">
              <a:alphaModFix/>
            </a:blip>
            <a:srcRect/>
            <a:stretch/>
          </p:blipFill>
          <p:spPr>
            <a:xfrm>
              <a:off x="2010350" y="3580575"/>
              <a:ext cx="346021" cy="334799"/>
            </a:xfrm>
            <a:prstGeom prst="rect">
              <a:avLst/>
            </a:prstGeom>
            <a:noFill/>
            <a:ln>
              <a:noFill/>
            </a:ln>
          </p:spPr>
        </p:pic>
        <p:sp>
          <p:nvSpPr>
            <p:cNvPr id="49"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59" name="Shape 251"/>
          <p:cNvGrpSpPr/>
          <p:nvPr/>
        </p:nvGrpSpPr>
        <p:grpSpPr>
          <a:xfrm>
            <a:off x="7508368" y="4319549"/>
            <a:ext cx="377551" cy="355600"/>
            <a:chOff x="4132360" y="2314221"/>
            <a:chExt cx="377551" cy="355600"/>
          </a:xfrm>
        </p:grpSpPr>
        <p:pic>
          <p:nvPicPr>
            <p:cNvPr id="60" name="Shape 252"/>
            <p:cNvPicPr preferRelativeResize="0"/>
            <p:nvPr/>
          </p:nvPicPr>
          <p:blipFill rotWithShape="1">
            <a:blip r:embed="rId13">
              <a:alphaModFix/>
            </a:blip>
            <a:srcRect/>
            <a:stretch/>
          </p:blipFill>
          <p:spPr>
            <a:xfrm>
              <a:off x="4132360" y="2314221"/>
              <a:ext cx="377551" cy="355600"/>
            </a:xfrm>
            <a:prstGeom prst="rect">
              <a:avLst/>
            </a:prstGeom>
            <a:noFill/>
            <a:ln>
              <a:noFill/>
            </a:ln>
          </p:spPr>
        </p:pic>
        <p:sp>
          <p:nvSpPr>
            <p:cNvPr id="61"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62" name="Shape 254"/>
          <p:cNvGrpSpPr/>
          <p:nvPr/>
        </p:nvGrpSpPr>
        <p:grpSpPr>
          <a:xfrm>
            <a:off x="7945962" y="4319549"/>
            <a:ext cx="377551" cy="355600"/>
            <a:chOff x="4583916" y="2302932"/>
            <a:chExt cx="377551" cy="355600"/>
          </a:xfrm>
        </p:grpSpPr>
        <p:pic>
          <p:nvPicPr>
            <p:cNvPr id="63" name="Shape 255"/>
            <p:cNvPicPr preferRelativeResize="0"/>
            <p:nvPr/>
          </p:nvPicPr>
          <p:blipFill rotWithShape="1">
            <a:blip r:embed="rId13">
              <a:alphaModFix/>
            </a:blip>
            <a:srcRect/>
            <a:stretch/>
          </p:blipFill>
          <p:spPr>
            <a:xfrm>
              <a:off x="4583916" y="2302932"/>
              <a:ext cx="377551" cy="355600"/>
            </a:xfrm>
            <a:prstGeom prst="rect">
              <a:avLst/>
            </a:prstGeom>
            <a:noFill/>
            <a:ln>
              <a:noFill/>
            </a:ln>
          </p:spPr>
        </p:pic>
        <p:sp>
          <p:nvSpPr>
            <p:cNvPr id="64"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spTree>
    <p:extLst>
      <p:ext uri="{BB962C8B-B14F-4D97-AF65-F5344CB8AC3E}">
        <p14:creationId xmlns:p14="http://schemas.microsoft.com/office/powerpoint/2010/main" val="3292121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Series: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658846668"/>
              </p:ext>
            </p:extLst>
          </p:nvPr>
        </p:nvGraphicFramePr>
        <p:xfrm>
          <a:off x="252001" y="1080000"/>
          <a:ext cx="8640001" cy="3420001"/>
        </p:xfrm>
        <a:graphic>
          <a:graphicData uri="http://schemas.openxmlformats.org/drawingml/2006/table">
            <a:tbl>
              <a:tblPr firstRow="1" bandRow="1">
                <a:effectLst/>
                <a:tableStyleId>{073A0DAA-6AF3-43AB-8588-CEC1D06C72B9}</a:tableStyleId>
              </a:tblPr>
              <a:tblGrid>
                <a:gridCol w="1538049"/>
                <a:gridCol w="2011921"/>
                <a:gridCol w="1696677"/>
                <a:gridCol w="1696677"/>
                <a:gridCol w="1696677"/>
              </a:tblGrid>
              <a:tr h="244272">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FG-1000C</a:t>
                      </a:r>
                      <a:endParaRPr lang="en-US" sz="1000" dirty="0">
                        <a:latin typeface="+mn-lt"/>
                        <a:cs typeface="Arial Narrow"/>
                      </a:endParaRP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FG-1000D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FG-1200D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FG-1500D</a:t>
                      </a:r>
                    </a:p>
                  </a:txBody>
                  <a:tcPr marT="34290" marB="34290" anchor="ctr">
                    <a:solidFill>
                      <a:srgbClr val="3C3C3C"/>
                    </a:solidFill>
                  </a:tcPr>
                </a:tc>
              </a:tr>
              <a:tr h="4927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 Gbps</a:t>
                      </a:r>
                    </a:p>
                  </a:txBody>
                  <a:tcPr marT="34290" marB="34290" anchor="ctr" horzOverflow="overflow"/>
                </a:tc>
                <a:tc>
                  <a:txBody>
                    <a:bodyPr/>
                    <a:lstStyle/>
                    <a:p>
                      <a:pPr algn="ctr"/>
                      <a:r>
                        <a:rPr lang="en-US" sz="900" dirty="0" smtClean="0">
                          <a:solidFill>
                            <a:srgbClr val="000000"/>
                          </a:solidFill>
                          <a:latin typeface="+mn-lt"/>
                          <a:cs typeface="Arial Narrow"/>
                        </a:rPr>
                        <a:t>52</a:t>
                      </a:r>
                      <a:r>
                        <a:rPr lang="en-US" sz="900" baseline="0" dirty="0" smtClean="0">
                          <a:solidFill>
                            <a:srgbClr val="000000"/>
                          </a:solidFill>
                          <a:latin typeface="+mn-lt"/>
                          <a:cs typeface="Arial Narrow"/>
                        </a:rPr>
                        <a:t> / 52 / 33 Gbps</a:t>
                      </a:r>
                      <a:endParaRPr lang="en-US" sz="900" dirty="0" smtClean="0">
                        <a:solidFill>
                          <a:srgbClr val="000000"/>
                        </a:solidFill>
                        <a:latin typeface="+mn-lt"/>
                        <a:cs typeface="Arial Narrow"/>
                      </a:endParaRPr>
                    </a:p>
                  </a:txBody>
                  <a:tcPr marT="34290" marB="34290" anchor="ctr" horzOverflow="overflow"/>
                </a:tc>
                <a:tc>
                  <a:txBody>
                    <a:bodyPr/>
                    <a:lstStyle/>
                    <a:p>
                      <a:pPr algn="ctr"/>
                      <a:r>
                        <a:rPr lang="en-US" sz="900" dirty="0" smtClean="0">
                          <a:solidFill>
                            <a:srgbClr val="000000"/>
                          </a:solidFill>
                          <a:latin typeface="+mn-lt"/>
                          <a:cs typeface="Arial Narrow"/>
                        </a:rPr>
                        <a:t>72 / 72 / 55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chemeClr val="tx1"/>
                          </a:solidFill>
                          <a:effectLst/>
                          <a:latin typeface="+mn-lt"/>
                          <a:cs typeface="Arial Narrow"/>
                        </a:rPr>
                        <a:t>80 / 80 / 55 Gbps</a:t>
                      </a:r>
                      <a:endParaRPr kumimoji="0" lang="en-US" sz="900" b="0" i="0" u="none" strike="noStrike" cap="none" normalizeH="0" baseline="0" dirty="0" smtClean="0">
                        <a:ln>
                          <a:noFill/>
                        </a:ln>
                        <a:solidFill>
                          <a:schemeClr val="tx1"/>
                        </a:solidFill>
                        <a:effectLst/>
                        <a:latin typeface="+mn-lt"/>
                        <a:cs typeface="Arial Narrow"/>
                      </a:endParaRPr>
                    </a:p>
                  </a:txBody>
                  <a:tcPr marT="34290" marB="34290" anchor="ctr" horzOverflow="overflow"/>
                </a:tc>
              </a:tr>
              <a:tr h="35377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 Mil</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12 Mil</a:t>
                      </a:r>
                      <a:endParaRPr lang="en-US" sz="900" dirty="0">
                        <a:latin typeface="+mn-lt"/>
                        <a:cs typeface="Arial Narrow"/>
                      </a:endParaRPr>
                    </a:p>
                  </a:txBody>
                  <a:tcPr marT="34290" marB="34290" anchor="ctr" horzOverflow="overflow"/>
                </a:tc>
              </a:tr>
              <a:tr h="24868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190,000</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280,000</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290,000</a:t>
                      </a:r>
                    </a:p>
                  </a:txBody>
                  <a:tcPr marT="34290" marB="34290" anchor="ctr"/>
                </a:tc>
                <a:tc>
                  <a:txBody>
                    <a:bodyPr/>
                    <a:lstStyle/>
                    <a:p>
                      <a:pPr algn="ctr"/>
                      <a:r>
                        <a:rPr lang="en-US" sz="900" dirty="0" smtClean="0">
                          <a:latin typeface="+mn-lt"/>
                          <a:cs typeface="Arial Narrow"/>
                        </a:rPr>
                        <a:t>300,000</a:t>
                      </a:r>
                      <a:endParaRPr lang="en-US" sz="900" dirty="0">
                        <a:latin typeface="+mn-lt"/>
                        <a:cs typeface="Arial Narrow"/>
                      </a:endParaRPr>
                    </a:p>
                  </a:txBody>
                  <a:tcPr marT="34290" marB="34290" anchor="ctr" horzOverflow="overflow"/>
                </a:tc>
              </a:tr>
              <a:tr h="307444">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8 Gbps</a:t>
                      </a:r>
                    </a:p>
                  </a:txBody>
                  <a:tcPr marT="34290" marB="34290" anchor="ctr"/>
                </a:tc>
                <a:tc>
                  <a:txBody>
                    <a:bodyPr/>
                    <a:lstStyle/>
                    <a:p>
                      <a:pPr algn="ctr"/>
                      <a:r>
                        <a:rPr lang="en-US" sz="900" dirty="0" smtClean="0">
                          <a:solidFill>
                            <a:srgbClr val="000000"/>
                          </a:solidFill>
                          <a:latin typeface="+mn-lt"/>
                          <a:cs typeface="Arial Narrow"/>
                        </a:rPr>
                        <a:t>25 Gbps</a:t>
                      </a:r>
                    </a:p>
                  </a:txBody>
                  <a:tcPr marT="34290" marB="34290" anchor="ctr"/>
                </a:tc>
                <a:tc>
                  <a:txBody>
                    <a:bodyPr/>
                    <a:lstStyle/>
                    <a:p>
                      <a:pPr algn="ctr"/>
                      <a:r>
                        <a:rPr lang="en-US" sz="900" dirty="0" smtClean="0">
                          <a:solidFill>
                            <a:srgbClr val="000000"/>
                          </a:solidFill>
                          <a:latin typeface="+mn-lt"/>
                          <a:cs typeface="Arial Narrow"/>
                        </a:rPr>
                        <a:t>48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50 Gbps</a:t>
                      </a:r>
                    </a:p>
                  </a:txBody>
                  <a:tcPr marT="34290" marB="34290" anchor="ctr" horzOverflow="overflow"/>
                </a:tc>
              </a:tr>
              <a:tr h="307444">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 Gbps</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8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11 Gbps</a:t>
                      </a:r>
                      <a:endParaRPr lang="en-US" sz="900" dirty="0">
                        <a:latin typeface="+mn-lt"/>
                        <a:cs typeface="Arial Narrow"/>
                      </a:endParaRPr>
                    </a:p>
                  </a:txBody>
                  <a:tcPr marT="34290" marB="34290" anchor="ctr" horzOverflow="overflow"/>
                </a:tc>
              </a:tr>
              <a:tr h="379042">
                <a:tc>
                  <a:txBody>
                    <a:bodyPr/>
                    <a:lstStyle/>
                    <a:p>
                      <a:r>
                        <a:rPr lang="en-US" sz="900" b="1" dirty="0" smtClean="0">
                          <a:solidFill>
                            <a:srgbClr val="FFFFFF"/>
                          </a:solidFill>
                        </a:rPr>
                        <a:t>Antivirus </a:t>
                      </a:r>
                    </a:p>
                    <a:p>
                      <a:r>
                        <a:rPr lang="en-US" sz="900" b="1" dirty="0" smtClean="0">
                          <a:solidFill>
                            <a:srgbClr val="FFFFFF"/>
                          </a:solidFill>
                        </a:rPr>
                        <a:t>(Proxy Based) </a:t>
                      </a:r>
                    </a:p>
                  </a:txBody>
                  <a:tcPr marT="34290" marB="34290" anchor="ctr">
                    <a:solidFill>
                      <a:srgbClr val="777777"/>
                    </a:solidFill>
                  </a:tcPr>
                </a:tc>
                <a:tc>
                  <a:txBody>
                    <a:bodyPr/>
                    <a:lstStyle/>
                    <a:p>
                      <a:pPr algn="ctr"/>
                      <a:r>
                        <a:rPr lang="en-US" sz="900" dirty="0" smtClean="0">
                          <a:latin typeface="+mn-lt"/>
                          <a:cs typeface="Arial Narrow"/>
                        </a:rPr>
                        <a:t>1.7 Gbps</a:t>
                      </a:r>
                    </a:p>
                  </a:txBody>
                  <a:tcPr marT="34290" marB="34290" anchor="ctr"/>
                </a:tc>
                <a:tc>
                  <a:txBody>
                    <a:bodyPr/>
                    <a:lstStyle/>
                    <a:p>
                      <a:pPr algn="ctr"/>
                      <a:r>
                        <a:rPr lang="en-US" sz="900" dirty="0" smtClean="0">
                          <a:solidFill>
                            <a:srgbClr val="000000"/>
                          </a:solidFill>
                          <a:latin typeface="+mn-lt"/>
                          <a:cs typeface="Arial Narrow"/>
                        </a:rPr>
                        <a:t>3.5</a:t>
                      </a:r>
                      <a:r>
                        <a:rPr lang="en-US" sz="900" baseline="0" dirty="0" smtClean="0">
                          <a:solidFill>
                            <a:srgbClr val="000000"/>
                          </a:solidFill>
                          <a:latin typeface="+mn-lt"/>
                          <a:cs typeface="Arial Narrow"/>
                        </a:rPr>
                        <a:t> </a:t>
                      </a:r>
                      <a:r>
                        <a:rPr lang="en-US" sz="900" dirty="0" smtClean="0">
                          <a:solidFill>
                            <a:srgbClr val="000000"/>
                          </a:solidFill>
                          <a:latin typeface="+mn-lt"/>
                          <a:cs typeface="Arial Narrow"/>
                        </a:rPr>
                        <a:t>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3.5 </a:t>
                      </a:r>
                      <a:r>
                        <a:rPr lang="en-US" sz="900" baseline="0" dirty="0" smtClean="0">
                          <a:solidFill>
                            <a:srgbClr val="000000"/>
                          </a:solidFill>
                          <a:latin typeface="+mn-lt"/>
                          <a:cs typeface="Arial Narrow"/>
                        </a:rPr>
                        <a:t>Gbps</a:t>
                      </a:r>
                      <a:endParaRPr lang="en-US" sz="900" dirty="0" smtClean="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4.3 </a:t>
                      </a:r>
                      <a:r>
                        <a:rPr lang="en-US" sz="900" baseline="0" dirty="0" smtClean="0">
                          <a:latin typeface="+mn-lt"/>
                          <a:cs typeface="Arial Narrow"/>
                        </a:rPr>
                        <a:t>Gbps</a:t>
                      </a:r>
                      <a:endParaRPr lang="en-US" sz="900" dirty="0" smtClean="0">
                        <a:latin typeface="+mn-lt"/>
                        <a:cs typeface="Arial Narrow"/>
                      </a:endParaRPr>
                    </a:p>
                  </a:txBody>
                  <a:tcPr marT="34290" marB="34290" anchor="ctr" horzOverflow="overflow"/>
                </a:tc>
              </a:tr>
              <a:tr h="631736">
                <a:tc>
                  <a:txBody>
                    <a:bodyPr/>
                    <a:lstStyle/>
                    <a:p>
                      <a:r>
                        <a:rPr lang="en-US" sz="900" b="1" dirty="0" smtClean="0">
                          <a:solidFill>
                            <a:srgbClr val="FFFFFF"/>
                          </a:solidFill>
                        </a:rPr>
                        <a:t>Interfaces</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Arial Narrow"/>
                        </a:rPr>
                        <a:t>2 x 10GE SFP+,14 x GE RJ45,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Arial Narrow"/>
                        </a:rPr>
                        <a:t>8 x Shared port pairs, 2 x bypass Pairs</a:t>
                      </a:r>
                    </a:p>
                  </a:txBody>
                  <a:tcPr marT="34290" marB="34290" anchor="ctr"/>
                </a:tc>
                <a:tc>
                  <a:txBody>
                    <a:bodyPr/>
                    <a:lstStyle/>
                    <a:p>
                      <a:pPr marL="0" indent="0" algn="ctr" defTabSz="914417">
                        <a:spcBef>
                          <a:spcPts val="888"/>
                        </a:spcBef>
                        <a:buFontTx/>
                        <a:buNone/>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r>
                        <a:rPr lang="en-US" sz="900" baseline="0" dirty="0" smtClean="0">
                          <a:solidFill>
                            <a:srgbClr val="000000"/>
                          </a:solidFill>
                        </a:rPr>
                        <a:t> </a:t>
                      </a:r>
                      <a:endParaRPr lang="en-US" sz="900" dirty="0" smtClean="0">
                        <a:solidFill>
                          <a:srgbClr val="000000"/>
                        </a:solidFill>
                      </a:endParaRP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4x 10GE SPF/+,</a:t>
                      </a:r>
                      <a:br>
                        <a:rPr lang="en-US" sz="900" dirty="0" smtClean="0">
                          <a:solidFill>
                            <a:srgbClr val="000000"/>
                          </a:solidFill>
                        </a:rPr>
                      </a:br>
                      <a:r>
                        <a:rPr lang="en-US" sz="900" dirty="0" smtClean="0">
                          <a:solidFill>
                            <a:srgbClr val="000000"/>
                          </a:solidFill>
                        </a:rPr>
                        <a:t>16x GE SFP, </a:t>
                      </a:r>
                      <a:br>
                        <a:rPr lang="en-US" sz="900" dirty="0" smtClean="0">
                          <a:solidFill>
                            <a:srgbClr val="000000"/>
                          </a:solidFill>
                        </a:rPr>
                      </a:br>
                      <a:r>
                        <a:rPr lang="en-US" sz="900" dirty="0" smtClean="0">
                          <a:solidFill>
                            <a:srgbClr val="000000"/>
                          </a:solidFill>
                        </a:rPr>
                        <a:t>18x GE RJ45</a:t>
                      </a:r>
                    </a:p>
                  </a:txBody>
                  <a:tcPr marT="34290" marB="34290" anchor="ctr"/>
                </a:tc>
                <a:tc>
                  <a:txBody>
                    <a:bodyPr/>
                    <a:lstStyle/>
                    <a:p>
                      <a:pPr marL="0" indent="0" algn="ctr" defTabSz="914417">
                        <a:spcBef>
                          <a:spcPts val="888"/>
                        </a:spcBef>
                        <a:buFontTx/>
                        <a:buNone/>
                      </a:pPr>
                      <a:r>
                        <a:rPr lang="en-US" sz="900" dirty="0" smtClean="0"/>
                        <a:t>8x 10GE SPF/+,</a:t>
                      </a:r>
                      <a:br>
                        <a:rPr lang="en-US" sz="900" dirty="0" smtClean="0"/>
                      </a:br>
                      <a:r>
                        <a:rPr lang="en-US" sz="900" dirty="0" smtClean="0"/>
                        <a:t>16x GE SFP, </a:t>
                      </a:r>
                      <a:br>
                        <a:rPr lang="en-US" sz="900" dirty="0" smtClean="0"/>
                      </a:br>
                      <a:r>
                        <a:rPr lang="en-US" sz="900" dirty="0" smtClean="0"/>
                        <a:t>18x GE RJ45</a:t>
                      </a:r>
                      <a:endParaRPr lang="en-US" sz="900" dirty="0"/>
                    </a:p>
                  </a:txBody>
                  <a:tcPr marT="34290" marB="34290" anchor="ctr"/>
                </a:tc>
              </a:tr>
              <a:tr h="22742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256 GB</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240 GB</a:t>
                      </a:r>
                    </a:p>
                  </a:txBody>
                  <a:tcPr marT="34290" marB="34290" anchor="ctr"/>
                </a:tc>
              </a:tr>
              <a:tr h="2274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r>
            </a:tbl>
          </a:graphicData>
        </a:graphic>
      </p:graphicFrame>
    </p:spTree>
    <p:extLst>
      <p:ext uri="{BB962C8B-B14F-4D97-AF65-F5344CB8AC3E}">
        <p14:creationId xmlns:p14="http://schemas.microsoft.com/office/powerpoint/2010/main" val="3156480067"/>
      </p:ext>
    </p:extLst>
  </p:cSld>
  <p:clrMapOvr>
    <a:masterClrMapping/>
  </p:clrMapOvr>
  <p:transition xmlns:p14="http://schemas.microsoft.com/office/powerpoint/2010/mai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 (I)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2309280326"/>
              </p:ext>
            </p:extLst>
          </p:nvPr>
        </p:nvGraphicFramePr>
        <p:xfrm>
          <a:off x="252000" y="1080000"/>
          <a:ext cx="8640000" cy="3420000"/>
        </p:xfrm>
        <a:graphic>
          <a:graphicData uri="http://schemas.openxmlformats.org/drawingml/2006/table">
            <a:tbl>
              <a:tblPr firstRow="1" bandRow="1">
                <a:effectLst/>
                <a:tableStyleId>{073A0DAA-6AF3-43AB-8588-CEC1D06C72B9}</a:tableStyleId>
              </a:tblPr>
              <a:tblGrid>
                <a:gridCol w="1512632"/>
                <a:gridCol w="1781842"/>
                <a:gridCol w="1781842"/>
                <a:gridCol w="1781842"/>
                <a:gridCol w="1781842"/>
              </a:tblGrid>
              <a:tr h="24795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FG-3100D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FG-3240C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FG-3200D</a:t>
                      </a:r>
                    </a:p>
                  </a:txBody>
                  <a:tcPr marT="34290" marB="34290" anchor="ctr">
                    <a:solidFill>
                      <a:schemeClr val="accent4">
                        <a:lumMod val="50000"/>
                      </a:schemeClr>
                    </a:solidFill>
                  </a:tcPr>
                </a:tc>
              </a:tr>
              <a:tr h="500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algn="ctr"/>
                      <a:r>
                        <a:rPr lang="en-US" sz="900" dirty="0" smtClean="0"/>
                        <a:t>40 / 40 / 40</a:t>
                      </a:r>
                      <a:r>
                        <a:rPr lang="en-US" sz="900" baseline="0" dirty="0" smtClean="0"/>
                        <a:t> </a:t>
                      </a:r>
                      <a:r>
                        <a:rPr lang="en-US" sz="900" dirty="0" smtClean="0"/>
                        <a:t>Gbps</a:t>
                      </a:r>
                      <a:endParaRPr lang="en-US" sz="900" dirty="0"/>
                    </a:p>
                  </a:txBody>
                  <a:tcPr marT="34290" marB="34290" anchor="ctr" horzOverflow="overflow"/>
                </a:tc>
                <a:tc>
                  <a:txBody>
                    <a:bodyPr/>
                    <a:lstStyle/>
                    <a:p>
                      <a:pPr algn="ctr"/>
                      <a:r>
                        <a:rPr lang="en-US" sz="900" dirty="0" smtClean="0"/>
                        <a:t>80 / 80 / 50</a:t>
                      </a:r>
                      <a:r>
                        <a:rPr lang="en-US" sz="900" baseline="0" dirty="0" smtClean="0"/>
                        <a:t> </a:t>
                      </a:r>
                      <a:r>
                        <a:rPr lang="en-US" sz="900" dirty="0" smtClean="0"/>
                        <a:t>Gbps</a:t>
                      </a:r>
                      <a:endParaRPr lang="en-US" sz="900" dirty="0"/>
                    </a:p>
                  </a:txBody>
                  <a:tcPr marT="34290" marB="34290" anchor="ctr" horzOverflow="overflow"/>
                </a:tc>
              </a:tr>
              <a:tr h="359100">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t>50 Mil</a:t>
                      </a:r>
                      <a:endParaRPr lang="en-US" sz="900" dirty="0"/>
                    </a:p>
                  </a:txBody>
                  <a:tcPr marT="34290" marB="34290" anchor="ctr"/>
                </a:tc>
              </a:tr>
              <a:tr h="299250">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algn="ctr"/>
                      <a:r>
                        <a:rPr lang="en-US" sz="900" dirty="0" smtClean="0"/>
                        <a:t>200,000</a:t>
                      </a:r>
                      <a:endParaRPr lang="en-US" sz="900" dirty="0"/>
                    </a:p>
                  </a:txBody>
                  <a:tcPr marT="34290" marB="34290" anchor="ctr"/>
                </a:tc>
                <a:tc>
                  <a:txBody>
                    <a:bodyPr/>
                    <a:lstStyle/>
                    <a:p>
                      <a:pPr algn="ctr"/>
                      <a:r>
                        <a:rPr lang="en-US" sz="900" dirty="0" smtClean="0"/>
                        <a:t>400,000</a:t>
                      </a:r>
                      <a:endParaRPr lang="en-US" sz="900" dirty="0"/>
                    </a:p>
                  </a:txBody>
                  <a:tcPr marT="34290" marB="34290" anchor="ctr"/>
                </a:tc>
              </a:tr>
              <a:tr h="312075">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50 Gbps</a:t>
                      </a:r>
                      <a:endParaRPr lang="en-US" sz="900" dirty="0"/>
                    </a:p>
                  </a:txBody>
                  <a:tcPr marT="34290" marB="34290" anchor="ctr" horzOverflow="overflow"/>
                </a:tc>
              </a:tr>
              <a:tr h="312075">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14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14 Gbps</a:t>
                      </a:r>
                    </a:p>
                  </a:txBody>
                  <a:tcPr marT="34290" marB="34290" anchor="ctr"/>
                </a:tc>
                <a:tc>
                  <a:txBody>
                    <a:bodyPr/>
                    <a:lstStyle/>
                    <a:p>
                      <a:pPr algn="ctr"/>
                      <a:r>
                        <a:rPr lang="en-US" sz="900" dirty="0" smtClean="0"/>
                        <a:t>8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r>
              <a:tr h="359100">
                <a:tc>
                  <a:txBody>
                    <a:bodyPr/>
                    <a:lstStyle/>
                    <a:p>
                      <a:r>
                        <a:rPr lang="en-US" sz="900" b="1" dirty="0" smtClean="0">
                          <a:solidFill>
                            <a:srgbClr val="FFFFFF"/>
                          </a:solidFill>
                        </a:rPr>
                        <a:t>Antivirus </a:t>
                      </a:r>
                    </a:p>
                    <a:p>
                      <a:r>
                        <a:rPr lang="en-US" sz="900" b="1" dirty="0" smtClean="0">
                          <a:solidFill>
                            <a:srgbClr val="FFFFFF"/>
                          </a:solidFill>
                        </a:rPr>
                        <a:t>(Proxy Based) </a:t>
                      </a: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5.7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5.7 Gbps</a:t>
                      </a:r>
                    </a:p>
                  </a:txBody>
                  <a:tcPr marT="34290" marB="34290" anchor="ctr"/>
                </a:tc>
                <a:tc>
                  <a:txBody>
                    <a:bodyPr/>
                    <a:lstStyle/>
                    <a:p>
                      <a:pPr algn="ctr"/>
                      <a:r>
                        <a:rPr lang="en-US" sz="900" dirty="0" smtClean="0"/>
                        <a:t>2.6 Gbps</a:t>
                      </a:r>
                    </a:p>
                  </a:txBody>
                  <a:tcPr marT="34290" marB="34290" anchor="ctr"/>
                </a:tc>
                <a:tc>
                  <a:txBody>
                    <a:bodyPr/>
                    <a:lstStyle/>
                    <a:p>
                      <a:pPr algn="ctr"/>
                      <a:r>
                        <a:rPr lang="en-US" sz="900" dirty="0" smtClean="0"/>
                        <a:t>5.7 Gbps</a:t>
                      </a:r>
                    </a:p>
                  </a:txBody>
                  <a:tcPr marT="34290" marB="34290" anchor="ctr"/>
                </a:tc>
              </a:tr>
              <a:tr h="500175">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16x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32x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12 x 10GE SFP+</a:t>
                      </a:r>
                    </a:p>
                    <a:p>
                      <a:pPr algn="ctr"/>
                      <a:r>
                        <a:rPr lang="en-US" sz="900" dirty="0" smtClean="0"/>
                        <a:t>16</a:t>
                      </a:r>
                      <a:r>
                        <a:rPr lang="en-US" sz="900" baseline="0" dirty="0" smtClean="0"/>
                        <a:t> x GE SFP, 2 x GE RJ45</a:t>
                      </a:r>
                      <a:endParaRPr lang="en-US" sz="900" dirty="0"/>
                    </a:p>
                  </a:txBody>
                  <a:tcPr marT="34290" marB="34290" anchor="ctr"/>
                </a:tc>
                <a:tc>
                  <a:txBody>
                    <a:bodyPr/>
                    <a:lstStyle/>
                    <a:p>
                      <a:pPr algn="ctr"/>
                      <a:r>
                        <a:rPr lang="en-US" sz="900" dirty="0" smtClean="0"/>
                        <a:t>48x 10GE </a:t>
                      </a:r>
                      <a:br>
                        <a:rPr lang="en-US" sz="900" dirty="0" smtClean="0"/>
                      </a:br>
                      <a:r>
                        <a:rPr lang="en-US" sz="900" dirty="0" smtClean="0"/>
                        <a:t>SFP+</a:t>
                      </a:r>
                    </a:p>
                    <a:p>
                      <a:pPr algn="ctr"/>
                      <a:r>
                        <a:rPr lang="en-US" sz="900" baseline="0" dirty="0" smtClean="0"/>
                        <a:t>2 x GE RJ45</a:t>
                      </a:r>
                      <a:endParaRPr lang="en-US" sz="900" dirty="0"/>
                    </a:p>
                  </a:txBody>
                  <a:tcPr marT="34290" marB="34290" anchor="ctr"/>
                </a:tc>
              </a:tr>
              <a:tr h="31207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960 GB</a:t>
                      </a:r>
                      <a:endParaRPr lang="en-US" sz="900" dirty="0">
                        <a:latin typeface="+mn-lt"/>
                        <a:cs typeface="Arial Narrow"/>
                      </a:endParaRPr>
                    </a:p>
                  </a:txBody>
                  <a:tcPr marT="34290" marB="34290" anchor="ctr"/>
                </a:tc>
              </a:tr>
              <a:tr h="2180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algn="ctr"/>
                      <a:r>
                        <a:rPr lang="en-US" sz="900" dirty="0" smtClean="0">
                          <a:latin typeface="+mn-lt"/>
                          <a:cs typeface="Arial Narrow"/>
                        </a:rPr>
                        <a:t>DC, LENC</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r>
            </a:tbl>
          </a:graphicData>
        </a:graphic>
      </p:graphicFrame>
      <p:sp>
        <p:nvSpPr>
          <p:cNvPr id="2" name="TextBox 1"/>
          <p:cNvSpPr txBox="1"/>
          <p:nvPr/>
        </p:nvSpPr>
        <p:spPr>
          <a:xfrm>
            <a:off x="10253579" y="2566737"/>
            <a:ext cx="184666" cy="30008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971028593"/>
      </p:ext>
    </p:extLst>
  </p:cSld>
  <p:clrMapOvr>
    <a:masterClrMapping/>
  </p:clrMapOvr>
  <p:transition xmlns:p14="http://schemas.microsoft.com/office/powerpoint/2010/mai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1772524266"/>
              </p:ext>
            </p:extLst>
          </p:nvPr>
        </p:nvGraphicFramePr>
        <p:xfrm>
          <a:off x="252000" y="1080000"/>
          <a:ext cx="8640002" cy="3420001"/>
        </p:xfrm>
        <a:graphic>
          <a:graphicData uri="http://schemas.openxmlformats.org/drawingml/2006/table">
            <a:tbl>
              <a:tblPr firstRow="1" bandRow="1">
                <a:effectLst/>
                <a:tableStyleId>{073A0DAA-6AF3-43AB-8588-CEC1D06C72B9}</a:tableStyleId>
              </a:tblPr>
              <a:tblGrid>
                <a:gridCol w="1512632"/>
                <a:gridCol w="2375790"/>
                <a:gridCol w="2375790"/>
                <a:gridCol w="2375790"/>
              </a:tblGrid>
              <a:tr h="23227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FG-3600C</a:t>
                      </a:r>
                    </a:p>
                  </a:txBody>
                  <a:tcPr marT="34290" marB="34290" anchor="ctr">
                    <a:solidFill>
                      <a:schemeClr val="accent4">
                        <a:lumMod val="50000"/>
                      </a:schemeClr>
                    </a:solidFill>
                  </a:tcPr>
                </a:tc>
                <a:tc>
                  <a:txBody>
                    <a:bodyPr/>
                    <a:lstStyle/>
                    <a:p>
                      <a:pPr algn="ctr"/>
                      <a:r>
                        <a:rPr lang="en-US" sz="1000" dirty="0" smtClean="0"/>
                        <a:t>FG-3700D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FG-3810D</a:t>
                      </a:r>
                    </a:p>
                  </a:txBody>
                  <a:tcPr marT="34290" marB="34290" anchor="ctr">
                    <a:solidFill>
                      <a:schemeClr val="accent4">
                        <a:lumMod val="50000"/>
                      </a:schemeClr>
                    </a:solidFill>
                  </a:tcPr>
                </a:tc>
              </a:tr>
              <a:tr h="4685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solidFill>
                            <a:schemeClr val="tx1"/>
                          </a:solidFill>
                        </a:rPr>
                        <a:t>60</a:t>
                      </a:r>
                      <a:r>
                        <a:rPr lang="en-US" sz="900" baseline="0" dirty="0" smtClean="0">
                          <a:solidFill>
                            <a:schemeClr val="tx1"/>
                          </a:solidFill>
                        </a:rPr>
                        <a:t> / 60 / 60 Gbps</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160 / 160 / 110 Gbps</a:t>
                      </a:r>
                    </a:p>
                  </a:txBody>
                  <a:tcPr marT="34290" marB="34290" anchor="ctr" horzOverflow="overflow"/>
                </a:tc>
                <a:tc>
                  <a:txBody>
                    <a:bodyPr/>
                    <a:lstStyle/>
                    <a:p>
                      <a:pPr algn="ctr"/>
                      <a:r>
                        <a:rPr lang="en-US" sz="900" dirty="0" smtClean="0">
                          <a:solidFill>
                            <a:schemeClr val="tx1"/>
                          </a:solidFill>
                        </a:rPr>
                        <a:t>320 / </a:t>
                      </a:r>
                      <a:r>
                        <a:rPr lang="en-US" sz="900" dirty="0" smtClean="0">
                          <a:solidFill>
                            <a:schemeClr val="tx1"/>
                          </a:solidFill>
                        </a:rPr>
                        <a:t>300 </a:t>
                      </a:r>
                      <a:r>
                        <a:rPr lang="en-US" sz="900" dirty="0" smtClean="0">
                          <a:solidFill>
                            <a:schemeClr val="tx1"/>
                          </a:solidFill>
                        </a:rPr>
                        <a:t>/ </a:t>
                      </a:r>
                      <a:r>
                        <a:rPr lang="en-US" sz="900" dirty="0" smtClean="0">
                          <a:solidFill>
                            <a:schemeClr val="tx1"/>
                          </a:solidFill>
                        </a:rPr>
                        <a:t>150 </a:t>
                      </a:r>
                      <a:r>
                        <a:rPr lang="en-US" sz="900" dirty="0" smtClean="0">
                          <a:solidFill>
                            <a:schemeClr val="tx1"/>
                          </a:solidFill>
                        </a:rPr>
                        <a:t>Gbps</a:t>
                      </a:r>
                    </a:p>
                  </a:txBody>
                  <a:tcPr marT="34290" marB="34290" anchor="ctr" horzOverflow="overflow"/>
                </a:tc>
              </a:tr>
              <a:tr h="336393">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rPr>
                        <a:t>28 Mil</a:t>
                      </a:r>
                      <a:endParaRPr lang="en-US" sz="900" dirty="0">
                        <a:solidFill>
                          <a:schemeClr val="tx1"/>
                        </a:solidFill>
                      </a:endParaRPr>
                    </a:p>
                  </a:txBody>
                  <a:tcPr marT="34290" marB="34290" anchor="ctr"/>
                </a:tc>
                <a:tc>
                  <a:txBody>
                    <a:bodyPr/>
                    <a:lstStyle/>
                    <a:p>
                      <a:pPr algn="ctr"/>
                      <a:r>
                        <a:rPr lang="en-US" sz="900" dirty="0" smtClean="0">
                          <a:solidFill>
                            <a:schemeClr val="tx1"/>
                          </a:solidFill>
                          <a:latin typeface="+mn-lt"/>
                          <a:cs typeface="Arial Narrow"/>
                        </a:rPr>
                        <a:t>50 Mil</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r>
              <a:tr h="280328">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235,000</a:t>
                      </a:r>
                    </a:p>
                  </a:txBody>
                  <a:tcPr marT="34290" marB="34290" anchor="ctr"/>
                </a:tc>
                <a:tc>
                  <a:txBody>
                    <a:bodyPr/>
                    <a:lstStyle/>
                    <a:p>
                      <a:pPr algn="ctr"/>
                      <a:r>
                        <a:rPr lang="en-US" sz="900" dirty="0" smtClean="0">
                          <a:solidFill>
                            <a:schemeClr val="tx1"/>
                          </a:solidFill>
                          <a:latin typeface="+mn-lt"/>
                          <a:cs typeface="Arial Narrow"/>
                        </a:rPr>
                        <a:t>400,000</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r>
              <a:tr h="29234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25 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100 Gbps</a:t>
                      </a:r>
                    </a:p>
                  </a:txBody>
                  <a:tcPr marT="34290" marB="34290" anchor="ctr" horzOverflow="overflow"/>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r>
              <a:tr h="29234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14 Gbps</a:t>
                      </a:r>
                    </a:p>
                  </a:txBody>
                  <a:tcPr marT="34290" marB="34290" anchor="ctr"/>
                </a:tc>
                <a:tc>
                  <a:txBody>
                    <a:bodyPr/>
                    <a:lstStyle/>
                    <a:p>
                      <a:pPr algn="ctr"/>
                      <a:r>
                        <a:rPr lang="en-US" sz="900" dirty="0" smtClean="0">
                          <a:solidFill>
                            <a:schemeClr val="tx1"/>
                          </a:solidFill>
                          <a:latin typeface="+mn-lt"/>
                          <a:cs typeface="Arial Narrow"/>
                        </a:rPr>
                        <a:t>23 Gbps</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25 Gbps</a:t>
                      </a:r>
                      <a:endParaRPr lang="en-US" sz="900" dirty="0">
                        <a:solidFill>
                          <a:schemeClr val="tx1"/>
                        </a:solidFill>
                      </a:endParaRPr>
                    </a:p>
                  </a:txBody>
                  <a:tcPr marT="34290" marB="34290" anchor="ctr" horzOverflow="overflow"/>
                </a:tc>
              </a:tr>
              <a:tr h="360422">
                <a:tc>
                  <a:txBody>
                    <a:bodyPr/>
                    <a:lstStyle/>
                    <a:p>
                      <a:r>
                        <a:rPr lang="en-US" sz="900" b="1" dirty="0" smtClean="0">
                          <a:solidFill>
                            <a:srgbClr val="FFFFFF"/>
                          </a:solidFill>
                        </a:rPr>
                        <a:t>Antivirus </a:t>
                      </a:r>
                    </a:p>
                    <a:p>
                      <a:r>
                        <a:rPr lang="en-US" sz="900" b="1" dirty="0" smtClean="0">
                          <a:solidFill>
                            <a:srgbClr val="FFFFFF"/>
                          </a:solidFill>
                        </a:rPr>
                        <a:t>(Proxy Based) </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5.8 Gbps</a:t>
                      </a:r>
                    </a:p>
                  </a:txBody>
                  <a:tcPr marT="34290" marB="34290" anchor="ctr"/>
                </a:tc>
                <a:tc>
                  <a:txBody>
                    <a:bodyPr/>
                    <a:lstStyle/>
                    <a:p>
                      <a:pPr algn="ctr"/>
                      <a:r>
                        <a:rPr lang="en-US" sz="900" dirty="0" smtClean="0">
                          <a:solidFill>
                            <a:schemeClr val="tx1"/>
                          </a:solidFill>
                          <a:latin typeface="+mn-lt"/>
                          <a:cs typeface="Arial Narrow"/>
                        </a:rPr>
                        <a:t>7.5 Gbps</a:t>
                      </a:r>
                    </a:p>
                  </a:txBody>
                  <a:tcPr marT="34290" marB="34290" anchor="ctr" horzOverflow="overflow"/>
                </a:tc>
                <a:tc>
                  <a:txBody>
                    <a:bodyPr/>
                    <a:lstStyle/>
                    <a:p>
                      <a:pPr algn="ctr"/>
                      <a:r>
                        <a:rPr lang="en-US" sz="900" dirty="0" smtClean="0">
                          <a:solidFill>
                            <a:schemeClr val="tx1"/>
                          </a:solidFill>
                        </a:rPr>
                        <a:t>7.5 Gbps</a:t>
                      </a:r>
                    </a:p>
                  </a:txBody>
                  <a:tcPr marT="34290" marB="34290" anchor="ctr" horzOverflow="overflow"/>
                </a:tc>
              </a:tr>
              <a:tr h="648759">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rPr>
                        <a:t>12 x 10GE </a:t>
                      </a:r>
                      <a:br>
                        <a:rPr lang="en-US" sz="900" dirty="0" smtClean="0">
                          <a:solidFill>
                            <a:schemeClr val="tx1"/>
                          </a:solidFill>
                        </a:rPr>
                      </a:br>
                      <a:r>
                        <a:rPr lang="en-US" sz="900" dirty="0" smtClean="0">
                          <a:solidFill>
                            <a:schemeClr val="tx1"/>
                          </a:solidFill>
                        </a:rPr>
                        <a:t>SFP+</a:t>
                      </a:r>
                    </a:p>
                    <a:p>
                      <a:pPr algn="ctr"/>
                      <a:r>
                        <a:rPr lang="en-US" sz="900" dirty="0" smtClean="0">
                          <a:solidFill>
                            <a:schemeClr val="tx1"/>
                          </a:solidFill>
                        </a:rPr>
                        <a:t>16</a:t>
                      </a:r>
                      <a:r>
                        <a:rPr lang="en-US" sz="900" baseline="0" dirty="0" smtClean="0">
                          <a:solidFill>
                            <a:schemeClr val="tx1"/>
                          </a:solidFill>
                        </a:rPr>
                        <a:t> x GE SFP, 2 x GE RJ45</a:t>
                      </a:r>
                      <a:endParaRPr lang="en-US" sz="900" dirty="0" smtClean="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4 x 40GE QSFP+, 20 x 10-GE SFP+</a:t>
                      </a:r>
                      <a:r>
                        <a:rPr lang="en-US" sz="900" baseline="0" dirty="0" smtClean="0">
                          <a:solidFill>
                            <a:schemeClr val="tx1"/>
                          </a:solidFill>
                        </a:rPr>
                        <a:t> /</a:t>
                      </a:r>
                      <a:r>
                        <a:rPr lang="en-US" sz="900" dirty="0" smtClean="0">
                          <a:solidFill>
                            <a:schemeClr val="tx1"/>
                          </a:solidFill>
                        </a:rPr>
                        <a:t>GE SFP Slots, </a:t>
                      </a:r>
                      <a:r>
                        <a:rPr lang="en-US" sz="900" baseline="0" dirty="0" smtClean="0">
                          <a:solidFill>
                            <a:schemeClr val="tx1"/>
                          </a:solidFill>
                        </a:rPr>
                        <a:t>8 x ultra-low latency 10 GE SFP+ slots,</a:t>
                      </a:r>
                      <a:endParaRPr lang="en-US" sz="900" dirty="0" smtClean="0">
                        <a:solidFill>
                          <a:schemeClr val="tx1"/>
                        </a:solidFill>
                      </a:endParaRPr>
                    </a:p>
                    <a:p>
                      <a:pPr algn="ctr"/>
                      <a:r>
                        <a:rPr lang="en-US" sz="900" baseline="0" dirty="0" smtClean="0">
                          <a:solidFill>
                            <a:schemeClr val="tx1"/>
                          </a:solidFill>
                        </a:rPr>
                        <a:t>2 x GE RJ45</a:t>
                      </a:r>
                      <a:endParaRPr lang="en-US" sz="900" dirty="0">
                        <a:solidFill>
                          <a:schemeClr val="tx1"/>
                        </a:solidFill>
                      </a:endParaRPr>
                    </a:p>
                  </a:txBody>
                  <a:tcPr marT="34290" marB="34290" anchor="ctr"/>
                </a:tc>
                <a:tc>
                  <a:txBody>
                    <a:bodyPr/>
                    <a:lstStyle/>
                    <a:p>
                      <a:pPr algn="ctr"/>
                      <a:r>
                        <a:rPr lang="fr-FR" sz="900" dirty="0" smtClean="0">
                          <a:solidFill>
                            <a:schemeClr val="tx1"/>
                          </a:solidFill>
                        </a:rPr>
                        <a:t>6 x 100GE CFP2, 2 x GE RJ45</a:t>
                      </a:r>
                    </a:p>
                  </a:txBody>
                  <a:tcPr marT="34290" marB="34290" anchor="ctr"/>
                </a:tc>
              </a:tr>
              <a:tr h="29234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128 GB</a:t>
                      </a:r>
                      <a:endParaRPr lang="en-US" sz="900" dirty="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r>
              <a:tr h="216253">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a:t>
                      </a: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r>
            </a:tbl>
          </a:graphicData>
        </a:graphic>
      </p:graphicFrame>
      <p:sp>
        <p:nvSpPr>
          <p:cNvPr id="2" name="TextBox 1"/>
          <p:cNvSpPr txBox="1"/>
          <p:nvPr/>
        </p:nvSpPr>
        <p:spPr>
          <a:xfrm>
            <a:off x="10253579" y="2566737"/>
            <a:ext cx="184666" cy="30008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862080039"/>
      </p:ext>
    </p:extLst>
  </p:cSld>
  <p:clrMapOvr>
    <a:masterClrMapping/>
  </p:clrMapOvr>
  <p:transition xmlns:p14="http://schemas.microsoft.com/office/powerpoint/2010/mai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6499"/>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 1000C</a:t>
            </a:r>
            <a:endParaRPr lang="en-US" b="0" i="0" dirty="0">
              <a:latin typeface="+mn-lt"/>
              <a:cs typeface="Arial Narrow"/>
            </a:endParaRPr>
          </a:p>
        </p:txBody>
      </p:sp>
      <p:pic>
        <p:nvPicPr>
          <p:cNvPr id="4" name="Picture 3"/>
          <p:cNvPicPr>
            <a:picLocks noChangeAspect="1"/>
          </p:cNvPicPr>
          <p:nvPr/>
        </p:nvPicPr>
        <p:blipFill>
          <a:blip r:embed="rId4"/>
          <a:stretch>
            <a:fillRect/>
          </a:stretch>
        </p:blipFill>
        <p:spPr>
          <a:xfrm>
            <a:off x="1094013" y="988292"/>
            <a:ext cx="3600000" cy="1926358"/>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637286271"/>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20/20/20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6 Gbps</a:t>
                      </a:r>
                      <a:endParaRPr lang="en-US" sz="900" b="0" i="0" dirty="0">
                        <a:solidFill>
                          <a:srgbClr val="000000"/>
                        </a:solidFill>
                        <a:latin typeface="+mn-lt"/>
                        <a:cs typeface="Arial Narrow"/>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6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Antivirus Throughput (Proxy Based)</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1.7 Gbps</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7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10/250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190,000</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8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1.3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sp>
        <p:nvSpPr>
          <p:cNvPr id="18" name="Rectangle 47"/>
          <p:cNvSpPr>
            <a:spLocks noChangeArrowheads="1"/>
          </p:cNvSpPr>
          <p:nvPr/>
        </p:nvSpPr>
        <p:spPr bwMode="auto">
          <a:xfrm>
            <a:off x="5867401" y="1161143"/>
            <a:ext cx="2884755" cy="1043214"/>
          </a:xfrm>
          <a:prstGeom prst="rect">
            <a:avLst/>
          </a:prstGeom>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12x GE RJ45 Ports</a:t>
            </a:r>
          </a:p>
          <a:p>
            <a:pPr marL="343047" indent="-343047" defTabSz="914417">
              <a:spcBef>
                <a:spcPct val="20000"/>
              </a:spcBef>
              <a:buClr>
                <a:schemeClr val="accent6"/>
              </a:buClr>
              <a:buFont typeface="+mj-ea"/>
              <a:buAutoNum type="circleNumDbPlain"/>
            </a:pPr>
            <a:r>
              <a:rPr lang="en-US" sz="1000" dirty="0"/>
              <a:t>2x 10GE SFP+ slots</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8x Shared Media interfaces pairs</a:t>
            </a:r>
          </a:p>
          <a:p>
            <a:pPr marL="343047" indent="-343047" defTabSz="914417">
              <a:spcBef>
                <a:spcPct val="20000"/>
              </a:spcBef>
              <a:buClr>
                <a:schemeClr val="accent6"/>
              </a:buClr>
              <a:buFont typeface="+mj-ea"/>
              <a:buAutoNum type="circleNumDbPlain"/>
            </a:pPr>
            <a:r>
              <a:rPr lang="en-US" sz="1000" dirty="0"/>
              <a:t>2x Bypass Interfaces pairs</a:t>
            </a:r>
          </a:p>
        </p:txBody>
      </p:sp>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1112" y="2297696"/>
            <a:ext cx="372259" cy="547200"/>
          </a:xfrm>
          <a:prstGeom prst="rect">
            <a:avLst/>
          </a:prstGeom>
        </p:spPr>
      </p:pic>
      <p:pic>
        <p:nvPicPr>
          <p:cNvPr id="23"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95316" y="2297696"/>
            <a:ext cx="372259" cy="547200"/>
          </a:xfrm>
          <a:prstGeom prst="rect">
            <a:avLst/>
          </a:prstGeom>
        </p:spPr>
      </p:pic>
      <p:pic>
        <p:nvPicPr>
          <p:cNvPr id="24" name="Picture 23"/>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46909" y="2297696"/>
            <a:ext cx="372258" cy="547200"/>
          </a:xfrm>
          <a:prstGeom prst="rect">
            <a:avLst/>
          </a:prstGeom>
        </p:spPr>
      </p:pic>
      <p:pic>
        <p:nvPicPr>
          <p:cNvPr id="27" name="Picture 2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19520" y="2296499"/>
            <a:ext cx="372259" cy="547200"/>
          </a:xfrm>
          <a:prstGeom prst="rect">
            <a:avLst/>
          </a:prstGeom>
        </p:spPr>
      </p:pic>
      <p:pic>
        <p:nvPicPr>
          <p:cNvPr id="28" name="Picture 2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443724" y="2296499"/>
            <a:ext cx="372259" cy="547200"/>
          </a:xfrm>
          <a:prstGeom prst="rect">
            <a:avLst/>
          </a:prstGeom>
        </p:spPr>
      </p:pic>
      <p:pic>
        <p:nvPicPr>
          <p:cNvPr id="29" name="Picture 2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090583" y="2297696"/>
            <a:ext cx="371569" cy="547200"/>
          </a:xfrm>
          <a:prstGeom prst="rect">
            <a:avLst/>
          </a:prstGeom>
        </p:spPr>
      </p:pic>
      <p:pic>
        <p:nvPicPr>
          <p:cNvPr id="30" name="Picture 29"/>
          <p:cNvPicPr>
            <a:picLocks noChangeAspect="1"/>
          </p:cNvPicPr>
          <p:nvPr/>
        </p:nvPicPr>
        <p:blipFill rotWithShape="1">
          <a:blip r:embed="rId12">
            <a:extLst>
              <a:ext uri="{28A0092B-C50C-407E-A947-70E740481C1C}">
                <a14:useLocalDpi xmlns:a14="http://schemas.microsoft.com/office/drawing/2010/main" val="0"/>
              </a:ext>
            </a:extLst>
          </a:blip>
          <a:srcRect t="-1" b="9083"/>
          <a:stretch/>
        </p:blipFill>
        <p:spPr>
          <a:xfrm>
            <a:off x="8414097" y="2306768"/>
            <a:ext cx="349923" cy="547200"/>
          </a:xfrm>
          <a:prstGeom prst="rect">
            <a:avLst/>
          </a:prstGeom>
        </p:spPr>
      </p:pic>
      <p:pic>
        <p:nvPicPr>
          <p:cNvPr id="2" name="Picture 1" descr="Storage-120GB.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765970" y="2296499"/>
            <a:ext cx="371646" cy="547200"/>
          </a:xfrm>
          <a:prstGeom prst="rect">
            <a:avLst/>
          </a:prstGeom>
        </p:spPr>
      </p:pic>
    </p:spTree>
    <p:extLst>
      <p:ext uri="{BB962C8B-B14F-4D97-AF65-F5344CB8AC3E}">
        <p14:creationId xmlns:p14="http://schemas.microsoft.com/office/powerpoint/2010/main" val="2409560666"/>
      </p:ext>
    </p:extLst>
  </p:cSld>
  <p:clrMapOvr>
    <a:masterClrMapping/>
  </p:clrMapOvr>
  <p:transition xmlns:p14="http://schemas.microsoft.com/office/powerpoint/2010/mai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4013" y="1124002"/>
            <a:ext cx="3600000" cy="1636364"/>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428297849"/>
              </p:ext>
            </p:extLst>
          </p:nvPr>
        </p:nvGraphicFramePr>
        <p:xfrm>
          <a:off x="457200" y="2914651"/>
          <a:ext cx="8305800" cy="170130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solidFill>
                            <a:schemeClr val="bg1"/>
                          </a:solidFill>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7605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52 / 52 / 33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8 Gbps</a:t>
                      </a:r>
                      <a:endParaRPr lang="en-US" sz="900" b="0" i="0" dirty="0">
                        <a:solidFill>
                          <a:srgbClr val="000000"/>
                        </a:solidFill>
                        <a:latin typeface="+mn-lt"/>
                        <a:cs typeface="Arial Narrow"/>
                      </a:endParaRPr>
                    </a:p>
                  </a:txBody>
                  <a:tcPr marL="61703" marR="61703" marT="26030" marB="26030" anchor="ctr" horzOverflow="overflow"/>
                </a:tc>
              </a:tr>
              <a:tr h="1938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3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3.5</a:t>
                      </a:r>
                      <a:r>
                        <a:rPr lang="en-US" sz="900" b="0" i="0" baseline="0" dirty="0" smtClean="0">
                          <a:solidFill>
                            <a:srgbClr val="000000"/>
                          </a:solidFill>
                          <a:latin typeface="+mn-lt"/>
                          <a:cs typeface="Arial Narrow"/>
                        </a:rPr>
                        <a:t> </a:t>
                      </a:r>
                      <a:r>
                        <a:rPr lang="en-US" sz="900" b="0" i="0" dirty="0" smtClean="0">
                          <a:solidFill>
                            <a:srgbClr val="000000"/>
                          </a:solidFill>
                          <a:latin typeface="+mn-lt"/>
                          <a:cs typeface="Arial Narrow"/>
                        </a:rPr>
                        <a:t>Gbps</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11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 / 250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Narrow"/>
                        </a:rPr>
                        <a:t>280,000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25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3.6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cxnSp>
        <p:nvCxnSpPr>
          <p:cNvPr id="4" name="Straight Connector 3"/>
          <p:cNvCxnSpPr/>
          <p:nvPr/>
        </p:nvCxnSpPr>
        <p:spPr bwMode="auto">
          <a:xfrm>
            <a:off x="2296115" y="1375423"/>
            <a:ext cx="1436325"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2868174" y="1797047"/>
            <a:ext cx="1363759" cy="7816"/>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02594" y="1292806"/>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3729336" y="1370563"/>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2871548" y="1666453"/>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231933" y="1666453"/>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2x 10GE SPF+ Slots</a:t>
            </a:r>
          </a:p>
        </p:txBody>
      </p:sp>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78034" y="2296499"/>
            <a:ext cx="371569" cy="547200"/>
          </a:xfrm>
          <a:prstGeom prst="rect">
            <a:avLst/>
          </a:prstGeom>
        </p:spPr>
      </p:pic>
      <p:pic>
        <p:nvPicPr>
          <p:cNvPr id="36" name="Picture 35"/>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9612" y="2296499"/>
            <a:ext cx="372258" cy="547200"/>
          </a:xfrm>
          <a:prstGeom prst="rect">
            <a:avLst/>
          </a:prstGeom>
        </p:spPr>
      </p:pic>
      <p:pic>
        <p:nvPicPr>
          <p:cNvPr id="37" name="Picture 36" descr="FortiASIC-NP6.png"/>
          <p:cNvPicPr>
            <a:picLocks noChangeAspect="1"/>
          </p:cNvPicPr>
          <p:nvPr/>
        </p:nvPicPr>
        <p:blipFill>
          <a:blip r:embed="rId9">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38" name="Picture 37" descr="Storage-256GB.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306388" y="2296499"/>
            <a:ext cx="371646" cy="547200"/>
          </a:xfrm>
          <a:prstGeom prst="rect">
            <a:avLst/>
          </a:prstGeom>
        </p:spPr>
      </p:pic>
      <p:sp>
        <p:nvSpPr>
          <p:cNvPr id="39" name="Oval 38"/>
          <p:cNvSpPr/>
          <p:nvPr/>
        </p:nvSpPr>
        <p:spPr bwMode="auto">
          <a:xfrm>
            <a:off x="15978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2792348"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216915" y="11611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42" name="Oval 41"/>
          <p:cNvSpPr/>
          <p:nvPr/>
        </p:nvSpPr>
        <p:spPr bwMode="auto">
          <a:xfrm>
            <a:off x="3223784" y="150916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810546072"/>
      </p:ext>
    </p:extLst>
  </p:cSld>
  <p:clrMapOvr>
    <a:masterClrMapping/>
  </p:clrMapOvr>
  <p:transition xmlns:p14="http://schemas.microsoft.com/office/powerpoint/2010/mai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23282"/>
            <a:ext cx="3600000" cy="1625806"/>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197312371"/>
              </p:ext>
            </p:extLst>
          </p:nvPr>
        </p:nvGraphicFramePr>
        <p:xfrm>
          <a:off x="457200" y="2914651"/>
          <a:ext cx="8305800" cy="183380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solidFill>
                            <a:schemeClr val="bg1"/>
                          </a:solidFill>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7605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000000"/>
                          </a:solidFill>
                          <a:latin typeface="+mn-lt"/>
                          <a:cs typeface="Arial Narrow"/>
                        </a:rPr>
                        <a:t>72 / 72 / 55 Gbps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11 Gbps</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3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Antivirus Throughput (Proxy Based / Flow Based)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4.3 </a:t>
                      </a:r>
                      <a:r>
                        <a:rPr lang="en-US" sz="900" baseline="0" dirty="0" smtClean="0">
                          <a:solidFill>
                            <a:srgbClr val="000000"/>
                          </a:solidFill>
                          <a:latin typeface="+mn-lt"/>
                          <a:cs typeface="Arial Narrow"/>
                        </a:rPr>
                        <a:t>Gbps</a:t>
                      </a:r>
                      <a:endParaRPr lang="en-US" sz="900" dirty="0" smtClean="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11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 / 250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Narrow"/>
                        </a:rPr>
                        <a:t>290,000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48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4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sp>
        <p:nvSpPr>
          <p:cNvPr id="2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4x 10GE SPF/+ Slots</a:t>
            </a:r>
          </a:p>
        </p:txBody>
      </p:sp>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0357" y="2297696"/>
            <a:ext cx="372259" cy="547200"/>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2616" y="2303318"/>
            <a:ext cx="372259" cy="547200"/>
          </a:xfrm>
          <a:prstGeom prst="rect">
            <a:avLst/>
          </a:prstGeom>
        </p:spPr>
      </p:pic>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7824" y="2303318"/>
            <a:ext cx="371569" cy="547200"/>
          </a:xfrm>
          <a:prstGeom prst="rect">
            <a:avLst/>
          </a:prstGeom>
        </p:spPr>
      </p:pic>
      <p:pic>
        <p:nvPicPr>
          <p:cNvPr id="29" name="Picture 28"/>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30" name="Picture 29" descr="FortiASIC-NP6.png"/>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3" name="Picture 2" descr="Storage-240GB.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04875" y="2303318"/>
            <a:ext cx="371646" cy="547200"/>
          </a:xfrm>
          <a:prstGeom prst="rect">
            <a:avLst/>
          </a:prstGeom>
        </p:spPr>
      </p:pic>
      <p:sp>
        <p:nvSpPr>
          <p:cNvPr id="31" name="Oval 30"/>
          <p:cNvSpPr/>
          <p:nvPr/>
        </p:nvSpPr>
        <p:spPr bwMode="auto">
          <a:xfrm>
            <a:off x="175625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444059"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399375"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4124880"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674137912"/>
      </p:ext>
    </p:extLst>
  </p:cSld>
  <p:clrMapOvr>
    <a:masterClrMapping/>
  </p:clrMapOvr>
  <p:transition xmlns:p14="http://schemas.microsoft.com/office/powerpoint/2010/mai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61143"/>
            <a:ext cx="3600000" cy="1588146"/>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3730505102"/>
              </p:ext>
            </p:extLst>
          </p:nvPr>
        </p:nvGraphicFramePr>
        <p:xfrm>
          <a:off x="457200" y="2914651"/>
          <a:ext cx="8305800" cy="170130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solidFill>
                            <a:schemeClr val="bg1"/>
                          </a:solidFill>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7605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80 / 80 / 55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11 Gbps</a:t>
                      </a:r>
                      <a:endParaRPr lang="en-US" sz="900" b="0" i="0" dirty="0">
                        <a:solidFill>
                          <a:srgbClr val="000000"/>
                        </a:solidFill>
                        <a:latin typeface="+mn-lt"/>
                        <a:cs typeface="Arial Narrow"/>
                      </a:endParaRPr>
                    </a:p>
                  </a:txBody>
                  <a:tcPr marL="61703" marR="61703" marT="26030" marB="26030" anchor="ctr" horzOverflow="overflow"/>
                </a:tc>
              </a:tr>
              <a:tr h="1938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3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4.3</a:t>
                      </a:r>
                      <a:r>
                        <a:rPr lang="en-US" sz="900" b="0" i="0" baseline="0" dirty="0" smtClean="0">
                          <a:solidFill>
                            <a:srgbClr val="000000"/>
                          </a:solidFill>
                          <a:latin typeface="+mn-lt"/>
                          <a:cs typeface="Arial Narrow"/>
                        </a:rPr>
                        <a:t> </a:t>
                      </a:r>
                      <a:r>
                        <a:rPr lang="en-US" sz="900" b="0" i="0" dirty="0" smtClean="0">
                          <a:solidFill>
                            <a:srgbClr val="000000"/>
                          </a:solidFill>
                          <a:latin typeface="+mn-lt"/>
                          <a:cs typeface="Arial Narrow"/>
                        </a:rPr>
                        <a:t>Gbps</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12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10/250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Narrow"/>
                        </a:rPr>
                        <a:t>300,000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50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4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sp>
        <p:nvSpPr>
          <p:cNvPr id="2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8x 10GE SPF/+ Slots</a:t>
            </a:r>
          </a:p>
        </p:txBody>
      </p:sp>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2616" y="2296795"/>
            <a:ext cx="372259" cy="547200"/>
          </a:xfrm>
          <a:prstGeom prst="rect">
            <a:avLst/>
          </a:prstGeom>
        </p:spPr>
      </p:pic>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7824" y="2303318"/>
            <a:ext cx="371569" cy="547200"/>
          </a:xfrm>
          <a:prstGeom prst="rect">
            <a:avLst/>
          </a:prstGeom>
        </p:spPr>
      </p:pic>
      <p:pic>
        <p:nvPicPr>
          <p:cNvPr id="27" name="Picture 26"/>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30" name="Picture 29" descr="Storage-240GB.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04875" y="2303318"/>
            <a:ext cx="371646" cy="547200"/>
          </a:xfrm>
          <a:prstGeom prst="rect">
            <a:avLst/>
          </a:prstGeom>
        </p:spPr>
      </p:pic>
      <p:sp>
        <p:nvSpPr>
          <p:cNvPr id="31" name="Oval 30"/>
          <p:cNvSpPr/>
          <p:nvPr/>
        </p:nvSpPr>
        <p:spPr bwMode="auto">
          <a:xfrm>
            <a:off x="17562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50082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456137"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4295166"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981680724"/>
      </p:ext>
    </p:extLst>
  </p:cSld>
  <p:clrMapOvr>
    <a:masterClrMapping/>
  </p:clrMapOvr>
  <p:transition xmlns:p14="http://schemas.microsoft.com/office/powerpoint/2010/mai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437" name="Shape 437"/>
          <p:cNvSpPr txBox="1">
            <a:spLocks noGrp="1"/>
          </p:cNvSpPr>
          <p:nvPr>
            <p:ph type="title"/>
          </p:nvPr>
        </p:nvSpPr>
        <p:spPr>
          <a:xfrm>
            <a:off x="457200" y="19877"/>
            <a:ext cx="7893698" cy="648222"/>
          </a:xfrm>
          <a:prstGeom prst="rect">
            <a:avLst/>
          </a:prstGeom>
          <a:noFill/>
          <a:ln>
            <a:noFill/>
          </a:ln>
        </p:spPr>
        <p:txBody>
          <a:bodyPr lIns="91425" tIns="45700" rIns="91425" bIns="45700" anchor="ctr" anchorCtr="0">
            <a:noAutofit/>
          </a:bodyPr>
          <a:lstStyle/>
          <a:p>
            <a:pPr marL="0" marR="0" lvl="0" indent="0" algn="l" rtl="0">
              <a:lnSpc>
                <a:spcPct val="94000"/>
              </a:lnSpc>
              <a:spcBef>
                <a:spcPts val="0"/>
              </a:spcBef>
              <a:buClr>
                <a:schemeClr val="dk1"/>
              </a:buClr>
              <a:buSzPct val="25000"/>
              <a:buFont typeface="Arial"/>
              <a:buNone/>
            </a:pPr>
            <a:r>
              <a:rPr lang="en" sz="2400" b="0" i="0" u="none" strike="noStrike" cap="none" baseline="0">
                <a:solidFill>
                  <a:schemeClr val="dk1"/>
                </a:solidFill>
                <a:latin typeface="Arial"/>
                <a:ea typeface="Arial"/>
                <a:cs typeface="Arial"/>
                <a:sym typeface="Arial"/>
              </a:rPr>
              <a:t>FortiGate Deployments</a:t>
            </a:r>
          </a:p>
        </p:txBody>
      </p:sp>
      <p:cxnSp>
        <p:nvCxnSpPr>
          <p:cNvPr id="134" name="Shape 85"/>
          <p:cNvCxnSpPr/>
          <p:nvPr/>
        </p:nvCxnSpPr>
        <p:spPr>
          <a:xfrm rot="10800000" flipH="1">
            <a:off x="4247783" y="1526796"/>
            <a:ext cx="660400" cy="103450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35" name="Shape 86"/>
          <p:cNvPicPr preferRelativeResize="0"/>
          <p:nvPr/>
        </p:nvPicPr>
        <p:blipFill rotWithShape="1">
          <a:blip r:embed="rId3">
            <a:alphaModFix/>
          </a:blip>
          <a:srcRect/>
          <a:stretch/>
        </p:blipFill>
        <p:spPr>
          <a:xfrm>
            <a:off x="4157923" y="1046119"/>
            <a:ext cx="1239748" cy="756324"/>
          </a:xfrm>
          <a:prstGeom prst="rect">
            <a:avLst/>
          </a:prstGeom>
          <a:noFill/>
          <a:ln>
            <a:noFill/>
          </a:ln>
        </p:spPr>
      </p:pic>
      <p:sp>
        <p:nvSpPr>
          <p:cNvPr id="136" name="Shape 87"/>
          <p:cNvSpPr/>
          <p:nvPr/>
        </p:nvSpPr>
        <p:spPr>
          <a:xfrm>
            <a:off x="4419444" y="3449089"/>
            <a:ext cx="2429191" cy="1056539"/>
          </a:xfrm>
          <a:prstGeom prst="roundRect">
            <a:avLst>
              <a:gd name="adj" fmla="val 16667"/>
            </a:avLst>
          </a:prstGeom>
          <a:solidFill>
            <a:srgbClr val="F2F2F2"/>
          </a:solidFill>
          <a:ln w="9525" cap="flat" cmpd="sng">
            <a:solidFill>
              <a:srgbClr val="C8C8C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2000" b="0" i="0" u="none" strike="noStrike" cap="none" baseline="0">
              <a:solidFill>
                <a:schemeClr val="dk1"/>
              </a:solidFill>
              <a:latin typeface="Arial"/>
              <a:ea typeface="Arial"/>
              <a:cs typeface="Arial"/>
              <a:sym typeface="Arial"/>
            </a:endParaRPr>
          </a:p>
        </p:txBody>
      </p:sp>
      <p:sp>
        <p:nvSpPr>
          <p:cNvPr id="137" name="Shape 88"/>
          <p:cNvSpPr/>
          <p:nvPr/>
        </p:nvSpPr>
        <p:spPr>
          <a:xfrm>
            <a:off x="277589" y="1089811"/>
            <a:ext cx="2567711" cy="3514355"/>
          </a:xfrm>
          <a:prstGeom prst="roundRect">
            <a:avLst>
              <a:gd name="adj" fmla="val 16667"/>
            </a:avLst>
          </a:prstGeom>
          <a:solidFill>
            <a:srgbClr val="F2F2F2"/>
          </a:solidFill>
          <a:ln w="57150" cap="flat" cmpd="sng">
            <a:solidFill>
              <a:srgbClr val="C8C8C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2000" b="0" i="0" u="none" strike="noStrike" cap="none" baseline="0">
              <a:solidFill>
                <a:schemeClr val="dk1"/>
              </a:solidFill>
              <a:latin typeface="Arial"/>
              <a:ea typeface="Arial"/>
              <a:cs typeface="Arial"/>
              <a:sym typeface="Arial"/>
            </a:endParaRPr>
          </a:p>
        </p:txBody>
      </p:sp>
      <p:pic>
        <p:nvPicPr>
          <p:cNvPr id="138" name="Shape 89"/>
          <p:cNvPicPr preferRelativeResize="0"/>
          <p:nvPr/>
        </p:nvPicPr>
        <p:blipFill rotWithShape="1">
          <a:blip r:embed="rId4">
            <a:alphaModFix amt="97000"/>
          </a:blip>
          <a:srcRect/>
          <a:stretch/>
        </p:blipFill>
        <p:spPr>
          <a:xfrm>
            <a:off x="668420" y="1292491"/>
            <a:ext cx="1475923" cy="974667"/>
          </a:xfrm>
          <a:prstGeom prst="rect">
            <a:avLst/>
          </a:prstGeom>
          <a:noFill/>
          <a:ln>
            <a:noFill/>
          </a:ln>
        </p:spPr>
      </p:pic>
      <p:cxnSp>
        <p:nvCxnSpPr>
          <p:cNvPr id="139" name="Shape 90"/>
          <p:cNvCxnSpPr/>
          <p:nvPr/>
        </p:nvCxnSpPr>
        <p:spPr>
          <a:xfrm>
            <a:off x="4576042" y="2749549"/>
            <a:ext cx="2125843" cy="89728"/>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0" name="Shape 91"/>
          <p:cNvCxnSpPr/>
          <p:nvPr/>
        </p:nvCxnSpPr>
        <p:spPr>
          <a:xfrm rot="10800000">
            <a:off x="3913240" y="2535958"/>
            <a:ext cx="528767" cy="14433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1" name="Shape 92"/>
          <p:cNvCxnSpPr/>
          <p:nvPr/>
        </p:nvCxnSpPr>
        <p:spPr>
          <a:xfrm>
            <a:off x="4775200" y="2876551"/>
            <a:ext cx="545431" cy="604586"/>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2" name="Shape 93"/>
          <p:cNvCxnSpPr/>
          <p:nvPr/>
        </p:nvCxnSpPr>
        <p:spPr>
          <a:xfrm rot="10800000" flipH="1">
            <a:off x="4422689" y="1919907"/>
            <a:ext cx="2084815" cy="684311"/>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43" name="Shape 94"/>
          <p:cNvPicPr preferRelativeResize="0"/>
          <p:nvPr/>
        </p:nvPicPr>
        <p:blipFill rotWithShape="1">
          <a:blip r:embed="rId3">
            <a:alphaModFix/>
          </a:blip>
          <a:srcRect/>
          <a:stretch/>
        </p:blipFill>
        <p:spPr>
          <a:xfrm>
            <a:off x="6103428" y="1357071"/>
            <a:ext cx="1268855" cy="774082"/>
          </a:xfrm>
          <a:prstGeom prst="rect">
            <a:avLst/>
          </a:prstGeom>
          <a:noFill/>
          <a:ln>
            <a:noFill/>
          </a:ln>
        </p:spPr>
      </p:pic>
      <p:cxnSp>
        <p:nvCxnSpPr>
          <p:cNvPr id="144" name="Shape 95"/>
          <p:cNvCxnSpPr/>
          <p:nvPr/>
        </p:nvCxnSpPr>
        <p:spPr>
          <a:xfrm rot="10800000" flipH="1">
            <a:off x="2894705" y="2952753"/>
            <a:ext cx="954055" cy="45601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5" name="Shape 96"/>
          <p:cNvSpPr/>
          <p:nvPr/>
        </p:nvSpPr>
        <p:spPr>
          <a:xfrm>
            <a:off x="470418" y="1019633"/>
            <a:ext cx="2116864" cy="204310"/>
          </a:xfrm>
          <a:prstGeom prst="roundRect">
            <a:avLst>
              <a:gd name="adj" fmla="val 16667"/>
            </a:avLst>
          </a:prstGeom>
          <a:solidFill>
            <a:srgbClr val="69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Data Center / Private Cloud / SDN</a:t>
            </a:r>
          </a:p>
        </p:txBody>
      </p:sp>
      <p:cxnSp>
        <p:nvCxnSpPr>
          <p:cNvPr id="146" name="Shape 97"/>
          <p:cNvCxnSpPr/>
          <p:nvPr/>
        </p:nvCxnSpPr>
        <p:spPr>
          <a:xfrm rot="10800000">
            <a:off x="3071942" y="2030435"/>
            <a:ext cx="1548910" cy="613027"/>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7" name="Shape 98"/>
          <p:cNvSpPr txBox="1"/>
          <p:nvPr/>
        </p:nvSpPr>
        <p:spPr>
          <a:xfrm>
            <a:off x="6839985" y="1869741"/>
            <a:ext cx="2165431" cy="615553"/>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Carrier Class Firewall </a:t>
            </a:r>
          </a:p>
          <a:p>
            <a:pPr marL="0" marR="0" lvl="0" indent="0" algn="ctr" rtl="0">
              <a:spcBef>
                <a:spcPts val="0"/>
              </a:spcBef>
              <a:buSzPct val="25000"/>
              <a:buNone/>
            </a:pPr>
            <a:r>
              <a:rPr lang="en" sz="1000" b="0" i="0" u="none" strike="noStrike" cap="none" baseline="0">
                <a:solidFill>
                  <a:srgbClr val="36424A"/>
                </a:solidFill>
                <a:latin typeface="Arial"/>
                <a:ea typeface="Arial"/>
                <a:cs typeface="Arial"/>
                <a:sym typeface="Arial"/>
              </a:rPr>
              <a:t>(CCFW)</a:t>
            </a:r>
          </a:p>
          <a:p>
            <a:pPr marL="0" marR="0" lvl="0" indent="0" algn="ctr" rtl="0">
              <a:spcBef>
                <a:spcPts val="0"/>
              </a:spcBef>
              <a:buNone/>
            </a:pPr>
            <a:endParaRPr sz="1400" b="1" i="0" u="none" strike="noStrike" cap="none" baseline="0">
              <a:solidFill>
                <a:srgbClr val="36424A"/>
              </a:solidFill>
              <a:latin typeface="Arial"/>
              <a:ea typeface="Arial"/>
              <a:cs typeface="Arial"/>
              <a:sym typeface="Arial"/>
            </a:endParaRPr>
          </a:p>
        </p:txBody>
      </p:sp>
      <p:pic>
        <p:nvPicPr>
          <p:cNvPr id="148" name="Shape 99"/>
          <p:cNvPicPr preferRelativeResize="0"/>
          <p:nvPr/>
        </p:nvPicPr>
        <p:blipFill rotWithShape="1">
          <a:blip r:embed="rId5">
            <a:alphaModFix/>
          </a:blip>
          <a:srcRect/>
          <a:stretch/>
        </p:blipFill>
        <p:spPr>
          <a:xfrm>
            <a:off x="3621598" y="2204588"/>
            <a:ext cx="1453396" cy="886885"/>
          </a:xfrm>
          <a:prstGeom prst="rect">
            <a:avLst/>
          </a:prstGeom>
          <a:noFill/>
          <a:ln>
            <a:noFill/>
          </a:ln>
        </p:spPr>
      </p:pic>
      <p:sp>
        <p:nvSpPr>
          <p:cNvPr id="149" name="Shape 100"/>
          <p:cNvSpPr/>
          <p:nvPr/>
        </p:nvSpPr>
        <p:spPr>
          <a:xfrm>
            <a:off x="6503078" y="4240251"/>
            <a:ext cx="2219394" cy="332005"/>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Distributed Enterprise</a:t>
            </a:r>
          </a:p>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&amp; Small Business</a:t>
            </a:r>
          </a:p>
        </p:txBody>
      </p:sp>
      <p:sp>
        <p:nvSpPr>
          <p:cNvPr id="150" name="Shape 101"/>
          <p:cNvSpPr/>
          <p:nvPr/>
        </p:nvSpPr>
        <p:spPr>
          <a:xfrm>
            <a:off x="7686202" y="2717416"/>
            <a:ext cx="1236449"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 Mobile Users</a:t>
            </a:r>
          </a:p>
        </p:txBody>
      </p:sp>
      <p:pic>
        <p:nvPicPr>
          <p:cNvPr id="151" name="Shape 102"/>
          <p:cNvPicPr preferRelativeResize="0"/>
          <p:nvPr/>
        </p:nvPicPr>
        <p:blipFill rotWithShape="1">
          <a:blip r:embed="rId6">
            <a:alphaModFix/>
          </a:blip>
          <a:srcRect/>
          <a:stretch/>
        </p:blipFill>
        <p:spPr>
          <a:xfrm>
            <a:off x="6701885" y="2687640"/>
            <a:ext cx="640079" cy="303276"/>
          </a:xfrm>
          <a:prstGeom prst="rect">
            <a:avLst/>
          </a:prstGeom>
          <a:noFill/>
          <a:ln>
            <a:noFill/>
          </a:ln>
        </p:spPr>
      </p:pic>
      <p:sp>
        <p:nvSpPr>
          <p:cNvPr id="152" name="Shape 103"/>
          <p:cNvSpPr txBox="1"/>
          <p:nvPr/>
        </p:nvSpPr>
        <p:spPr>
          <a:xfrm>
            <a:off x="4246000" y="1249796"/>
            <a:ext cx="662185" cy="55399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Cloud </a:t>
            </a:r>
          </a:p>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Firewall</a:t>
            </a:r>
          </a:p>
          <a:p>
            <a:pPr marL="0" marR="0" lvl="0" indent="0" algn="l" rtl="0">
              <a:spcBef>
                <a:spcPts val="0"/>
              </a:spcBef>
              <a:buSzPct val="25000"/>
              <a:buNone/>
            </a:pPr>
            <a:r>
              <a:rPr lang="en" sz="1000" b="0" i="0" u="none" strike="noStrike" cap="none" baseline="0">
                <a:solidFill>
                  <a:srgbClr val="36424A"/>
                </a:solidFill>
                <a:latin typeface="Arial"/>
                <a:ea typeface="Arial"/>
                <a:cs typeface="Arial"/>
                <a:sym typeface="Arial"/>
              </a:rPr>
              <a:t>(CFW)</a:t>
            </a:r>
          </a:p>
        </p:txBody>
      </p:sp>
      <p:sp>
        <p:nvSpPr>
          <p:cNvPr id="153" name="Shape 104"/>
          <p:cNvSpPr txBox="1"/>
          <p:nvPr/>
        </p:nvSpPr>
        <p:spPr>
          <a:xfrm>
            <a:off x="6455008" y="3025266"/>
            <a:ext cx="1331627" cy="24622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Managed Endpoint</a:t>
            </a:r>
          </a:p>
        </p:txBody>
      </p:sp>
      <p:pic>
        <p:nvPicPr>
          <p:cNvPr id="154" name="Shape 105"/>
          <p:cNvPicPr preferRelativeResize="0"/>
          <p:nvPr/>
        </p:nvPicPr>
        <p:blipFill rotWithShape="1">
          <a:blip r:embed="rId7">
            <a:alphaModFix/>
          </a:blip>
          <a:srcRect/>
          <a:stretch/>
        </p:blipFill>
        <p:spPr>
          <a:xfrm>
            <a:off x="1519404" y="3555273"/>
            <a:ext cx="650720" cy="856044"/>
          </a:xfrm>
          <a:prstGeom prst="rect">
            <a:avLst/>
          </a:prstGeom>
          <a:noFill/>
          <a:ln>
            <a:noFill/>
          </a:ln>
        </p:spPr>
      </p:pic>
      <p:pic>
        <p:nvPicPr>
          <p:cNvPr id="155" name="Shape 106"/>
          <p:cNvPicPr preferRelativeResize="0"/>
          <p:nvPr/>
        </p:nvPicPr>
        <p:blipFill rotWithShape="1">
          <a:blip r:embed="rId8">
            <a:alphaModFix/>
          </a:blip>
          <a:srcRect/>
          <a:stretch/>
        </p:blipFill>
        <p:spPr>
          <a:xfrm>
            <a:off x="2343166" y="3382780"/>
            <a:ext cx="688916" cy="501881"/>
          </a:xfrm>
          <a:prstGeom prst="rect">
            <a:avLst/>
          </a:prstGeom>
          <a:noFill/>
          <a:ln>
            <a:noFill/>
          </a:ln>
        </p:spPr>
      </p:pic>
      <p:sp>
        <p:nvSpPr>
          <p:cNvPr id="156" name="Shape 107"/>
          <p:cNvSpPr txBox="1"/>
          <p:nvPr/>
        </p:nvSpPr>
        <p:spPr>
          <a:xfrm>
            <a:off x="440575" y="2749550"/>
            <a:ext cx="1141499" cy="708000"/>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 sz="1000" b="1" i="0" u="none" strike="noStrike" cap="none" baseline="0">
                <a:solidFill>
                  <a:srgbClr val="36424A"/>
                </a:solidFill>
                <a:latin typeface="Arial"/>
                <a:ea typeface="Arial"/>
                <a:cs typeface="Arial"/>
                <a:sym typeface="Arial"/>
              </a:rPr>
              <a:t>Internal</a:t>
            </a:r>
          </a:p>
          <a:p>
            <a:pPr marL="0" marR="0" lvl="0" indent="0" rtl="0">
              <a:spcBef>
                <a:spcPts val="0"/>
              </a:spcBef>
              <a:buSzPct val="25000"/>
              <a:buNone/>
            </a:pPr>
            <a:r>
              <a:rPr lang="en" sz="1000" b="1">
                <a:solidFill>
                  <a:srgbClr val="36424A"/>
                </a:solidFill>
              </a:rPr>
              <a:t>Segmentation</a:t>
            </a:r>
          </a:p>
          <a:p>
            <a:pPr marL="0" marR="0" lvl="0" indent="0" rtl="0">
              <a:spcBef>
                <a:spcPts val="0"/>
              </a:spcBef>
              <a:buSzPct val="25000"/>
              <a:buNone/>
            </a:pPr>
            <a:r>
              <a:rPr lang="en" sz="1000" b="1" i="0" u="none" strike="noStrike" cap="none" baseline="0">
                <a:solidFill>
                  <a:srgbClr val="36424A"/>
                </a:solidFill>
                <a:latin typeface="Arial"/>
                <a:ea typeface="Arial"/>
                <a:cs typeface="Arial"/>
                <a:sym typeface="Arial"/>
              </a:rPr>
              <a:t>Firewall</a:t>
            </a:r>
          </a:p>
          <a:p>
            <a:pPr marL="0" marR="0" lvl="0" indent="0" rtl="0">
              <a:spcBef>
                <a:spcPts val="0"/>
              </a:spcBef>
              <a:buSzPct val="25000"/>
              <a:buNone/>
            </a:pPr>
            <a:r>
              <a:rPr lang="en" sz="1000" b="0" i="0" u="none" strike="noStrike" cap="none" baseline="0">
                <a:solidFill>
                  <a:srgbClr val="36424A"/>
                </a:solidFill>
                <a:latin typeface="Arial"/>
                <a:ea typeface="Arial"/>
                <a:cs typeface="Arial"/>
                <a:sym typeface="Arial"/>
              </a:rPr>
              <a:t>(I</a:t>
            </a:r>
            <a:r>
              <a:rPr lang="en" sz="1000">
                <a:solidFill>
                  <a:srgbClr val="36424A"/>
                </a:solidFill>
              </a:rPr>
              <a:t>S</a:t>
            </a:r>
            <a:r>
              <a:rPr lang="en" sz="1000" b="0" i="0" u="none" strike="noStrike" cap="none" baseline="0">
                <a:solidFill>
                  <a:srgbClr val="36424A"/>
                </a:solidFill>
                <a:latin typeface="Arial"/>
                <a:ea typeface="Arial"/>
                <a:cs typeface="Arial"/>
                <a:sym typeface="Arial"/>
              </a:rPr>
              <a:t>FW)</a:t>
            </a:r>
          </a:p>
        </p:txBody>
      </p:sp>
      <p:sp>
        <p:nvSpPr>
          <p:cNvPr id="157" name="Shape 108"/>
          <p:cNvSpPr/>
          <p:nvPr/>
        </p:nvSpPr>
        <p:spPr>
          <a:xfrm>
            <a:off x="7106121" y="1528441"/>
            <a:ext cx="1813265"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Carrier/MSSP</a:t>
            </a:r>
          </a:p>
        </p:txBody>
      </p:sp>
      <p:pic>
        <p:nvPicPr>
          <p:cNvPr id="158" name="Shape 109"/>
          <p:cNvPicPr preferRelativeResize="0"/>
          <p:nvPr/>
        </p:nvPicPr>
        <p:blipFill rotWithShape="1">
          <a:blip r:embed="rId9">
            <a:alphaModFix/>
          </a:blip>
          <a:srcRect/>
          <a:stretch/>
        </p:blipFill>
        <p:spPr>
          <a:xfrm>
            <a:off x="6182860" y="1524475"/>
            <a:ext cx="656704" cy="831272"/>
          </a:xfrm>
          <a:prstGeom prst="rect">
            <a:avLst/>
          </a:prstGeom>
          <a:noFill/>
          <a:ln>
            <a:noFill/>
          </a:ln>
        </p:spPr>
      </p:pic>
      <p:sp>
        <p:nvSpPr>
          <p:cNvPr id="159" name="Shape 110"/>
          <p:cNvSpPr txBox="1"/>
          <p:nvPr/>
        </p:nvSpPr>
        <p:spPr>
          <a:xfrm rot="16200000">
            <a:off x="-283213" y="3512666"/>
            <a:ext cx="843425" cy="276998"/>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200" b="0" i="0" u="none" strike="noStrike" cap="none" baseline="0">
                <a:solidFill>
                  <a:srgbClr val="7F7F7F"/>
                </a:solidFill>
                <a:latin typeface="Arial"/>
                <a:ea typeface="Arial"/>
                <a:cs typeface="Arial"/>
                <a:sym typeface="Arial"/>
              </a:rPr>
              <a:t>Boundary</a:t>
            </a:r>
          </a:p>
        </p:txBody>
      </p:sp>
      <p:grpSp>
        <p:nvGrpSpPr>
          <p:cNvPr id="160" name="Shape 111"/>
          <p:cNvGrpSpPr/>
          <p:nvPr/>
        </p:nvGrpSpPr>
        <p:grpSpPr>
          <a:xfrm>
            <a:off x="6904163" y="3602613"/>
            <a:ext cx="297678" cy="338554"/>
            <a:chOff x="4622189" y="4452469"/>
            <a:chExt cx="297678" cy="338554"/>
          </a:xfrm>
        </p:grpSpPr>
        <p:sp>
          <p:nvSpPr>
            <p:cNvPr id="161"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162"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1</a:t>
              </a:r>
            </a:p>
          </p:txBody>
        </p:sp>
      </p:grpSp>
      <p:sp>
        <p:nvSpPr>
          <p:cNvPr id="163" name="Shape 114"/>
          <p:cNvSpPr/>
          <p:nvPr/>
        </p:nvSpPr>
        <p:spPr>
          <a:xfrm>
            <a:off x="509612" y="2549885"/>
            <a:ext cx="2116800" cy="204299"/>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Internal Network</a:t>
            </a:r>
          </a:p>
        </p:txBody>
      </p:sp>
      <p:pic>
        <p:nvPicPr>
          <p:cNvPr id="164" name="Shape 115"/>
          <p:cNvPicPr preferRelativeResize="0"/>
          <p:nvPr/>
        </p:nvPicPr>
        <p:blipFill rotWithShape="1">
          <a:blip r:embed="rId10">
            <a:alphaModFix/>
          </a:blip>
          <a:srcRect/>
          <a:stretch/>
        </p:blipFill>
        <p:spPr>
          <a:xfrm>
            <a:off x="5935587" y="3321378"/>
            <a:ext cx="673331" cy="622456"/>
          </a:xfrm>
          <a:prstGeom prst="rect">
            <a:avLst/>
          </a:prstGeom>
          <a:noFill/>
          <a:ln>
            <a:noFill/>
          </a:ln>
        </p:spPr>
      </p:pic>
      <p:pic>
        <p:nvPicPr>
          <p:cNvPr id="165" name="Shape 116"/>
          <p:cNvPicPr preferRelativeResize="0"/>
          <p:nvPr/>
        </p:nvPicPr>
        <p:blipFill rotWithShape="1">
          <a:blip r:embed="rId11">
            <a:alphaModFix/>
          </a:blip>
          <a:srcRect/>
          <a:stretch/>
        </p:blipFill>
        <p:spPr>
          <a:xfrm flipH="1">
            <a:off x="995158" y="3749551"/>
            <a:ext cx="281136" cy="489619"/>
          </a:xfrm>
          <a:prstGeom prst="rect">
            <a:avLst/>
          </a:prstGeom>
          <a:noFill/>
          <a:ln>
            <a:noFill/>
          </a:ln>
        </p:spPr>
      </p:pic>
      <p:pic>
        <p:nvPicPr>
          <p:cNvPr id="166" name="Shape 117"/>
          <p:cNvPicPr preferRelativeResize="0"/>
          <p:nvPr/>
        </p:nvPicPr>
        <p:blipFill rotWithShape="1">
          <a:blip r:embed="rId12">
            <a:alphaModFix/>
          </a:blip>
          <a:srcRect/>
          <a:stretch/>
        </p:blipFill>
        <p:spPr>
          <a:xfrm>
            <a:off x="4825476" y="3382078"/>
            <a:ext cx="685799" cy="476942"/>
          </a:xfrm>
          <a:prstGeom prst="rect">
            <a:avLst/>
          </a:prstGeom>
          <a:noFill/>
          <a:ln>
            <a:noFill/>
          </a:ln>
        </p:spPr>
      </p:pic>
      <p:pic>
        <p:nvPicPr>
          <p:cNvPr id="167" name="Shape 118"/>
          <p:cNvPicPr preferRelativeResize="0"/>
          <p:nvPr/>
        </p:nvPicPr>
        <p:blipFill rotWithShape="1">
          <a:blip r:embed="rId13">
            <a:alphaModFix/>
          </a:blip>
          <a:srcRect/>
          <a:stretch/>
        </p:blipFill>
        <p:spPr>
          <a:xfrm flipH="1">
            <a:off x="5930211" y="4304501"/>
            <a:ext cx="268500" cy="293772"/>
          </a:xfrm>
          <a:prstGeom prst="rect">
            <a:avLst/>
          </a:prstGeom>
          <a:noFill/>
          <a:ln>
            <a:noFill/>
          </a:ln>
        </p:spPr>
      </p:pic>
      <p:pic>
        <p:nvPicPr>
          <p:cNvPr id="168" name="Shape 119"/>
          <p:cNvPicPr preferRelativeResize="0"/>
          <p:nvPr/>
        </p:nvPicPr>
        <p:blipFill rotWithShape="1">
          <a:blip r:embed="rId14">
            <a:alphaModFix/>
          </a:blip>
          <a:srcRect/>
          <a:stretch/>
        </p:blipFill>
        <p:spPr>
          <a:xfrm flipH="1">
            <a:off x="503509" y="4123507"/>
            <a:ext cx="334837" cy="391695"/>
          </a:xfrm>
          <a:prstGeom prst="rect">
            <a:avLst/>
          </a:prstGeom>
          <a:noFill/>
          <a:ln>
            <a:noFill/>
          </a:ln>
        </p:spPr>
      </p:pic>
      <p:pic>
        <p:nvPicPr>
          <p:cNvPr id="169" name="Shape 120"/>
          <p:cNvPicPr preferRelativeResize="0"/>
          <p:nvPr/>
        </p:nvPicPr>
        <p:blipFill rotWithShape="1">
          <a:blip r:embed="rId15">
            <a:alphaModFix/>
          </a:blip>
          <a:srcRect/>
          <a:stretch/>
        </p:blipFill>
        <p:spPr>
          <a:xfrm>
            <a:off x="5010232" y="3186342"/>
            <a:ext cx="470708" cy="473825"/>
          </a:xfrm>
          <a:prstGeom prst="rect">
            <a:avLst/>
          </a:prstGeom>
          <a:noFill/>
          <a:ln>
            <a:noFill/>
          </a:ln>
        </p:spPr>
      </p:pic>
      <p:grpSp>
        <p:nvGrpSpPr>
          <p:cNvPr id="170" name="Shape 121"/>
          <p:cNvGrpSpPr/>
          <p:nvPr/>
        </p:nvGrpSpPr>
        <p:grpSpPr>
          <a:xfrm>
            <a:off x="4484240" y="3818544"/>
            <a:ext cx="1573726" cy="640498"/>
            <a:chOff x="7129020" y="5178057"/>
            <a:chExt cx="1573726" cy="853998"/>
          </a:xfrm>
        </p:grpSpPr>
        <p:pic>
          <p:nvPicPr>
            <p:cNvPr id="171" name="Shape 122"/>
            <p:cNvPicPr preferRelativeResize="0"/>
            <p:nvPr/>
          </p:nvPicPr>
          <p:blipFill rotWithShape="1">
            <a:blip r:embed="rId16">
              <a:alphaModFix/>
            </a:blip>
            <a:srcRect/>
            <a:stretch/>
          </p:blipFill>
          <p:spPr>
            <a:xfrm>
              <a:off x="7129020" y="5178057"/>
              <a:ext cx="1573726" cy="853998"/>
            </a:xfrm>
            <a:prstGeom prst="rect">
              <a:avLst/>
            </a:prstGeom>
            <a:noFill/>
            <a:ln>
              <a:noFill/>
            </a:ln>
          </p:spPr>
        </p:pic>
        <p:sp>
          <p:nvSpPr>
            <p:cNvPr id="172" name="Shape 123"/>
            <p:cNvSpPr/>
            <p:nvPr/>
          </p:nvSpPr>
          <p:spPr>
            <a:xfrm>
              <a:off x="7205688" y="560610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3" name="Shape 124"/>
            <p:cNvSpPr/>
            <p:nvPr/>
          </p:nvSpPr>
          <p:spPr>
            <a:xfrm>
              <a:off x="7167092" y="55047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4" name="Shape 125"/>
            <p:cNvSpPr/>
            <p:nvPr/>
          </p:nvSpPr>
          <p:spPr>
            <a:xfrm>
              <a:off x="7246314" y="533576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5" name="Shape 126"/>
            <p:cNvSpPr/>
            <p:nvPr/>
          </p:nvSpPr>
          <p:spPr>
            <a:xfrm>
              <a:off x="7250027" y="519996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6" name="Shape 127"/>
            <p:cNvSpPr/>
            <p:nvPr/>
          </p:nvSpPr>
          <p:spPr>
            <a:xfrm>
              <a:off x="7290235" y="520765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7" name="Shape 128"/>
            <p:cNvSpPr/>
            <p:nvPr/>
          </p:nvSpPr>
          <p:spPr>
            <a:xfrm>
              <a:off x="7268657" y="567191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8" name="Shape 129"/>
            <p:cNvSpPr/>
            <p:nvPr/>
          </p:nvSpPr>
          <p:spPr>
            <a:xfrm>
              <a:off x="8416335" y="59475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9" name="Shape 130"/>
            <p:cNvSpPr/>
            <p:nvPr/>
          </p:nvSpPr>
          <p:spPr>
            <a:xfrm>
              <a:off x="7349910" y="55829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0" name="Shape 131"/>
            <p:cNvSpPr/>
            <p:nvPr/>
          </p:nvSpPr>
          <p:spPr>
            <a:xfrm>
              <a:off x="7857731" y="58017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1" name="Shape 132"/>
            <p:cNvSpPr/>
            <p:nvPr/>
          </p:nvSpPr>
          <p:spPr>
            <a:xfrm>
              <a:off x="7648507" y="578040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2" name="Shape 133"/>
            <p:cNvSpPr/>
            <p:nvPr/>
          </p:nvSpPr>
          <p:spPr>
            <a:xfrm>
              <a:off x="7469754" y="57217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3" name="Shape 134"/>
            <p:cNvSpPr/>
            <p:nvPr/>
          </p:nvSpPr>
          <p:spPr>
            <a:xfrm>
              <a:off x="7898357" y="587466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4" name="Shape 135"/>
            <p:cNvSpPr/>
            <p:nvPr/>
          </p:nvSpPr>
          <p:spPr>
            <a:xfrm>
              <a:off x="7518507" y="56647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5" name="Shape 136"/>
            <p:cNvSpPr/>
            <p:nvPr/>
          </p:nvSpPr>
          <p:spPr>
            <a:xfrm>
              <a:off x="8119767" y="547805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6" name="Shape 137"/>
            <p:cNvSpPr/>
            <p:nvPr/>
          </p:nvSpPr>
          <p:spPr>
            <a:xfrm>
              <a:off x="8534150" y="538378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7" name="Shape 138"/>
            <p:cNvSpPr/>
            <p:nvPr/>
          </p:nvSpPr>
          <p:spPr>
            <a:xfrm>
              <a:off x="8499618" y="544959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8" name="Shape 139"/>
            <p:cNvSpPr/>
            <p:nvPr/>
          </p:nvSpPr>
          <p:spPr>
            <a:xfrm>
              <a:off x="7362097" y="58817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9" name="Shape 140"/>
            <p:cNvSpPr/>
            <p:nvPr/>
          </p:nvSpPr>
          <p:spPr>
            <a:xfrm>
              <a:off x="8034453" y="573593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0" name="Shape 141"/>
            <p:cNvSpPr/>
            <p:nvPr/>
          </p:nvSpPr>
          <p:spPr>
            <a:xfrm>
              <a:off x="7837418" y="562388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1" name="Shape 142"/>
            <p:cNvSpPr/>
            <p:nvPr/>
          </p:nvSpPr>
          <p:spPr>
            <a:xfrm>
              <a:off x="8028359" y="537845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2" name="Shape 143"/>
            <p:cNvSpPr/>
            <p:nvPr/>
          </p:nvSpPr>
          <p:spPr>
            <a:xfrm>
              <a:off x="8097424" y="58515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3" name="Shape 144"/>
            <p:cNvSpPr/>
            <p:nvPr/>
          </p:nvSpPr>
          <p:spPr>
            <a:xfrm>
              <a:off x="8261959" y="575194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4" name="Shape 145"/>
            <p:cNvSpPr/>
            <p:nvPr/>
          </p:nvSpPr>
          <p:spPr>
            <a:xfrm>
              <a:off x="7910545" y="561855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5" name="Shape 146"/>
            <p:cNvSpPr/>
            <p:nvPr/>
          </p:nvSpPr>
          <p:spPr>
            <a:xfrm>
              <a:off x="7733824" y="532153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6" name="Shape 147"/>
            <p:cNvSpPr/>
            <p:nvPr/>
          </p:nvSpPr>
          <p:spPr>
            <a:xfrm>
              <a:off x="8471181" y="55918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7" name="Shape 148"/>
            <p:cNvSpPr/>
            <p:nvPr/>
          </p:nvSpPr>
          <p:spPr>
            <a:xfrm>
              <a:off x="8365553" y="573593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8" name="Shape 149"/>
            <p:cNvSpPr/>
            <p:nvPr/>
          </p:nvSpPr>
          <p:spPr>
            <a:xfrm>
              <a:off x="8263989" y="553318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9" name="Shape 150"/>
            <p:cNvSpPr/>
            <p:nvPr/>
          </p:nvSpPr>
          <p:spPr>
            <a:xfrm>
              <a:off x="8209143" y="543892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0" name="Shape 151"/>
            <p:cNvSpPr/>
            <p:nvPr/>
          </p:nvSpPr>
          <p:spPr>
            <a:xfrm>
              <a:off x="7461631" y="545315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1" name="Shape 152"/>
            <p:cNvSpPr/>
            <p:nvPr/>
          </p:nvSpPr>
          <p:spPr>
            <a:xfrm>
              <a:off x="7613977" y="549227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2" name="Shape 153"/>
            <p:cNvSpPr/>
            <p:nvPr/>
          </p:nvSpPr>
          <p:spPr>
            <a:xfrm>
              <a:off x="8243675" y="55758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3" name="Shape 154"/>
            <p:cNvSpPr/>
            <p:nvPr/>
          </p:nvSpPr>
          <p:spPr>
            <a:xfrm>
              <a:off x="8091329" y="568436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4" name="Shape 155"/>
            <p:cNvSpPr/>
            <p:nvPr/>
          </p:nvSpPr>
          <p:spPr>
            <a:xfrm>
              <a:off x="8381803" y="58568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5" name="Shape 156"/>
            <p:cNvSpPr/>
            <p:nvPr/>
          </p:nvSpPr>
          <p:spPr>
            <a:xfrm>
              <a:off x="8335084" y="586399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6" name="Shape 157"/>
            <p:cNvSpPr/>
            <p:nvPr/>
          </p:nvSpPr>
          <p:spPr>
            <a:xfrm>
              <a:off x="8361492" y="547982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7" name="Shape 158"/>
            <p:cNvSpPr/>
            <p:nvPr/>
          </p:nvSpPr>
          <p:spPr>
            <a:xfrm>
              <a:off x="8444774" y="565412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8" name="Shape 159"/>
            <p:cNvSpPr/>
            <p:nvPr/>
          </p:nvSpPr>
          <p:spPr>
            <a:xfrm>
              <a:off x="8446804" y="552784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9" name="Shape 160"/>
            <p:cNvSpPr/>
            <p:nvPr/>
          </p:nvSpPr>
          <p:spPr>
            <a:xfrm>
              <a:off x="8603214" y="530375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0" name="Shape 161"/>
            <p:cNvSpPr/>
            <p:nvPr/>
          </p:nvSpPr>
          <p:spPr>
            <a:xfrm>
              <a:off x="7238189" y="550828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1" name="Shape 162"/>
            <p:cNvSpPr/>
            <p:nvPr/>
          </p:nvSpPr>
          <p:spPr>
            <a:xfrm>
              <a:off x="7410849" y="528418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2" name="Shape 163"/>
            <p:cNvSpPr/>
            <p:nvPr/>
          </p:nvSpPr>
          <p:spPr>
            <a:xfrm>
              <a:off x="7804917" y="541935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3" name="Shape 164"/>
            <p:cNvSpPr/>
            <p:nvPr/>
          </p:nvSpPr>
          <p:spPr>
            <a:xfrm>
              <a:off x="7191307" y="53684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4" name="Shape 165"/>
            <p:cNvSpPr/>
            <p:nvPr/>
          </p:nvSpPr>
          <p:spPr>
            <a:xfrm>
              <a:off x="7815196" y="58065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5" name="Shape 166"/>
            <p:cNvSpPr/>
            <p:nvPr/>
          </p:nvSpPr>
          <p:spPr>
            <a:xfrm>
              <a:off x="8146189" y="54994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6" name="Shape 167"/>
            <p:cNvSpPr/>
            <p:nvPr/>
          </p:nvSpPr>
          <p:spPr>
            <a:xfrm>
              <a:off x="8298589" y="56518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7" name="Shape 168"/>
            <p:cNvSpPr/>
            <p:nvPr/>
          </p:nvSpPr>
          <p:spPr>
            <a:xfrm>
              <a:off x="8427178" y="59113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8" name="Shape 169"/>
            <p:cNvSpPr/>
            <p:nvPr/>
          </p:nvSpPr>
          <p:spPr>
            <a:xfrm>
              <a:off x="8491471" y="542083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9" name="Shape 170"/>
            <p:cNvSpPr/>
            <p:nvPr/>
          </p:nvSpPr>
          <p:spPr>
            <a:xfrm>
              <a:off x="8355740" y="543035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0" name="Shape 171"/>
            <p:cNvSpPr/>
            <p:nvPr/>
          </p:nvSpPr>
          <p:spPr>
            <a:xfrm>
              <a:off x="7959135" y="55118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1" name="Shape 172"/>
            <p:cNvSpPr/>
            <p:nvPr/>
          </p:nvSpPr>
          <p:spPr>
            <a:xfrm>
              <a:off x="7239997" y="56118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2" name="Shape 173"/>
            <p:cNvSpPr/>
            <p:nvPr/>
          </p:nvSpPr>
          <p:spPr>
            <a:xfrm>
              <a:off x="7185228" y="553086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3" name="Shape 174"/>
            <p:cNvSpPr/>
            <p:nvPr/>
          </p:nvSpPr>
          <p:spPr>
            <a:xfrm>
              <a:off x="8073435" y="53998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4" name="Shape 175"/>
            <p:cNvSpPr/>
            <p:nvPr/>
          </p:nvSpPr>
          <p:spPr>
            <a:xfrm>
              <a:off x="8556829" y="541180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5" name="Shape 176"/>
            <p:cNvSpPr/>
            <p:nvPr/>
          </p:nvSpPr>
          <p:spPr>
            <a:xfrm>
              <a:off x="7409067" y="56880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6" name="Shape 177"/>
            <p:cNvSpPr/>
            <p:nvPr/>
          </p:nvSpPr>
          <p:spPr>
            <a:xfrm>
              <a:off x="7285242" y="549276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7" name="Shape 178"/>
            <p:cNvSpPr/>
            <p:nvPr/>
          </p:nvSpPr>
          <p:spPr>
            <a:xfrm>
              <a:off x="7787685" y="569278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8" name="Shape 179"/>
            <p:cNvSpPr/>
            <p:nvPr/>
          </p:nvSpPr>
          <p:spPr>
            <a:xfrm>
              <a:off x="8423478" y="56142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9" name="Shape 180"/>
            <p:cNvSpPr/>
            <p:nvPr/>
          </p:nvSpPr>
          <p:spPr>
            <a:xfrm>
              <a:off x="8483010" y="54903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30" name="Shape 181"/>
            <p:cNvSpPr/>
            <p:nvPr/>
          </p:nvSpPr>
          <p:spPr>
            <a:xfrm>
              <a:off x="8225835" y="57666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31" name="Shape 182"/>
            <p:cNvSpPr/>
            <p:nvPr/>
          </p:nvSpPr>
          <p:spPr>
            <a:xfrm>
              <a:off x="8268699" y="54665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grpSp>
      <p:sp>
        <p:nvSpPr>
          <p:cNvPr id="232" name="Shape 183"/>
          <p:cNvSpPr txBox="1"/>
          <p:nvPr/>
        </p:nvSpPr>
        <p:spPr>
          <a:xfrm>
            <a:off x="3032075" y="3186775"/>
            <a:ext cx="1453499" cy="77399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Next Gen Firewall</a:t>
            </a:r>
          </a:p>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 Advanced</a:t>
            </a:r>
          </a:p>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Threat Protection / N</a:t>
            </a:r>
            <a:r>
              <a:rPr lang="en" sz="1000" b="1">
                <a:solidFill>
                  <a:schemeClr val="dk1"/>
                </a:solidFill>
              </a:rPr>
              <a:t>ext </a:t>
            </a:r>
            <a:r>
              <a:rPr lang="en" sz="1000" b="1" i="0" u="none" strike="noStrike" cap="none" baseline="0">
                <a:solidFill>
                  <a:schemeClr val="dk1"/>
                </a:solidFill>
                <a:latin typeface="Arial"/>
                <a:ea typeface="Arial"/>
                <a:cs typeface="Arial"/>
                <a:sym typeface="Arial"/>
              </a:rPr>
              <a:t>Gen IPS</a:t>
            </a:r>
          </a:p>
          <a:p>
            <a:pPr marL="0" marR="0" lvl="0" indent="0" algn="ctr" rtl="0">
              <a:spcBef>
                <a:spcPts val="0"/>
              </a:spcBef>
              <a:buSzPct val="25000"/>
              <a:buNone/>
            </a:pPr>
            <a:r>
              <a:rPr lang="en" sz="1000" b="0" i="0" u="none" strike="noStrike" cap="none" baseline="0">
                <a:solidFill>
                  <a:schemeClr val="dk1"/>
                </a:solidFill>
                <a:latin typeface="Arial"/>
                <a:ea typeface="Arial"/>
                <a:cs typeface="Arial"/>
                <a:sym typeface="Arial"/>
              </a:rPr>
              <a:t>(NGFW + ATP) / NGIPS</a:t>
            </a:r>
          </a:p>
        </p:txBody>
      </p:sp>
      <p:sp>
        <p:nvSpPr>
          <p:cNvPr id="233" name="Shape 184"/>
          <p:cNvSpPr txBox="1"/>
          <p:nvPr/>
        </p:nvSpPr>
        <p:spPr>
          <a:xfrm>
            <a:off x="7085379" y="3482487"/>
            <a:ext cx="1674640" cy="553997"/>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Connected Unified Threat Management </a:t>
            </a:r>
          </a:p>
          <a:p>
            <a:pPr marL="0" marR="0" lvl="0" indent="0" algn="ctr" rtl="0">
              <a:spcBef>
                <a:spcPts val="0"/>
              </a:spcBef>
              <a:buSzPct val="25000"/>
              <a:buNone/>
            </a:pPr>
            <a:r>
              <a:rPr lang="en" sz="1000" b="0" i="0" u="none" strike="noStrike" cap="none" baseline="0">
                <a:solidFill>
                  <a:srgbClr val="36424A"/>
                </a:solidFill>
                <a:latin typeface="Arial"/>
                <a:ea typeface="Arial"/>
                <a:cs typeface="Arial"/>
                <a:sym typeface="Arial"/>
              </a:rPr>
              <a:t>(Connected) UTM </a:t>
            </a:r>
          </a:p>
        </p:txBody>
      </p:sp>
      <p:pic>
        <p:nvPicPr>
          <p:cNvPr id="234" name="Shape 185"/>
          <p:cNvPicPr preferRelativeResize="0"/>
          <p:nvPr/>
        </p:nvPicPr>
        <p:blipFill rotWithShape="1">
          <a:blip r:embed="rId17">
            <a:alphaModFix/>
          </a:blip>
          <a:srcRect/>
          <a:stretch/>
        </p:blipFill>
        <p:spPr>
          <a:xfrm>
            <a:off x="1190870" y="4183787"/>
            <a:ext cx="360106" cy="360106"/>
          </a:xfrm>
          <a:prstGeom prst="rect">
            <a:avLst/>
          </a:prstGeom>
          <a:noFill/>
          <a:ln>
            <a:noFill/>
          </a:ln>
        </p:spPr>
      </p:pic>
      <p:pic>
        <p:nvPicPr>
          <p:cNvPr id="235" name="Shape 186"/>
          <p:cNvPicPr preferRelativeResize="0"/>
          <p:nvPr/>
        </p:nvPicPr>
        <p:blipFill rotWithShape="1">
          <a:blip r:embed="rId18">
            <a:alphaModFix/>
          </a:blip>
          <a:srcRect/>
          <a:stretch/>
        </p:blipFill>
        <p:spPr>
          <a:xfrm>
            <a:off x="1402109" y="2717552"/>
            <a:ext cx="885300" cy="692100"/>
          </a:xfrm>
          <a:prstGeom prst="rect">
            <a:avLst/>
          </a:prstGeom>
          <a:noFill/>
          <a:ln>
            <a:noFill/>
          </a:ln>
        </p:spPr>
      </p:pic>
      <p:sp>
        <p:nvSpPr>
          <p:cNvPr id="236" name="Shape 187"/>
          <p:cNvSpPr/>
          <p:nvPr/>
        </p:nvSpPr>
        <p:spPr>
          <a:xfrm>
            <a:off x="3896823" y="1019633"/>
            <a:ext cx="1813265"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Public Cloud</a:t>
            </a:r>
          </a:p>
        </p:txBody>
      </p:sp>
      <p:grpSp>
        <p:nvGrpSpPr>
          <p:cNvPr id="237" name="Shape 189"/>
          <p:cNvGrpSpPr/>
          <p:nvPr/>
        </p:nvGrpSpPr>
        <p:grpSpPr>
          <a:xfrm>
            <a:off x="2804322" y="3661622"/>
            <a:ext cx="297678" cy="338554"/>
            <a:chOff x="4622189" y="4461808"/>
            <a:chExt cx="297678" cy="338554"/>
          </a:xfrm>
        </p:grpSpPr>
        <p:sp>
          <p:nvSpPr>
            <p:cNvPr id="238" name="Shape 190"/>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39" name="Shape 191"/>
            <p:cNvSpPr txBox="1"/>
            <p:nvPr/>
          </p:nvSpPr>
          <p:spPr>
            <a:xfrm>
              <a:off x="4622189"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2</a:t>
              </a:r>
            </a:p>
          </p:txBody>
        </p:sp>
      </p:grpSp>
      <p:grpSp>
        <p:nvGrpSpPr>
          <p:cNvPr id="240" name="Shape 192"/>
          <p:cNvGrpSpPr/>
          <p:nvPr/>
        </p:nvGrpSpPr>
        <p:grpSpPr>
          <a:xfrm>
            <a:off x="221887" y="2894326"/>
            <a:ext cx="297678" cy="338554"/>
            <a:chOff x="4622189" y="4443130"/>
            <a:chExt cx="297678" cy="338554"/>
          </a:xfrm>
        </p:grpSpPr>
        <p:sp>
          <p:nvSpPr>
            <p:cNvPr id="241" name="Shape 193"/>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2" name="Shape 194"/>
            <p:cNvSpPr txBox="1"/>
            <p:nvPr/>
          </p:nvSpPr>
          <p:spPr>
            <a:xfrm>
              <a:off x="4622189" y="4443130"/>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3</a:t>
              </a:r>
            </a:p>
          </p:txBody>
        </p:sp>
      </p:grpSp>
      <p:grpSp>
        <p:nvGrpSpPr>
          <p:cNvPr id="243" name="Shape 195"/>
          <p:cNvGrpSpPr/>
          <p:nvPr/>
        </p:nvGrpSpPr>
        <p:grpSpPr>
          <a:xfrm>
            <a:off x="3956983" y="1354451"/>
            <a:ext cx="297678" cy="338554"/>
            <a:chOff x="4612851" y="4461808"/>
            <a:chExt cx="297678" cy="338554"/>
          </a:xfrm>
        </p:grpSpPr>
        <p:sp>
          <p:nvSpPr>
            <p:cNvPr id="244" name="Shape 196"/>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5" name="Shape 197"/>
            <p:cNvSpPr txBox="1"/>
            <p:nvPr/>
          </p:nvSpPr>
          <p:spPr>
            <a:xfrm>
              <a:off x="4612851"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6</a:t>
              </a:r>
            </a:p>
          </p:txBody>
        </p:sp>
      </p:grpSp>
      <p:grpSp>
        <p:nvGrpSpPr>
          <p:cNvPr id="246" name="Shape 198"/>
          <p:cNvGrpSpPr/>
          <p:nvPr/>
        </p:nvGrpSpPr>
        <p:grpSpPr>
          <a:xfrm>
            <a:off x="6904163" y="1858763"/>
            <a:ext cx="297678" cy="338554"/>
            <a:chOff x="4622189" y="4452469"/>
            <a:chExt cx="297678" cy="338554"/>
          </a:xfrm>
        </p:grpSpPr>
        <p:sp>
          <p:nvSpPr>
            <p:cNvPr id="247" name="Shape 19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8" name="Shape 200"/>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7</a:t>
              </a:r>
            </a:p>
          </p:txBody>
        </p:sp>
      </p:grpSp>
      <p:sp>
        <p:nvSpPr>
          <p:cNvPr id="249" name="Shape 201"/>
          <p:cNvSpPr/>
          <p:nvPr/>
        </p:nvSpPr>
        <p:spPr>
          <a:xfrm>
            <a:off x="1764883" y="4195235"/>
            <a:ext cx="1913885" cy="332005"/>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Enterprise Campus </a:t>
            </a:r>
          </a:p>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Or Branch Office</a:t>
            </a:r>
          </a:p>
        </p:txBody>
      </p:sp>
      <p:sp>
        <p:nvSpPr>
          <p:cNvPr id="250" name="Shape 202"/>
          <p:cNvSpPr txBox="1"/>
          <p:nvPr/>
        </p:nvSpPr>
        <p:spPr>
          <a:xfrm>
            <a:off x="3756557" y="2490650"/>
            <a:ext cx="1236260" cy="461664"/>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200" b="1" i="0" u="none" strike="noStrike" cap="none" baseline="0">
                <a:solidFill>
                  <a:srgbClr val="FFFFFF"/>
                </a:solidFill>
                <a:latin typeface="Arial"/>
                <a:ea typeface="Arial"/>
                <a:cs typeface="Arial"/>
                <a:sym typeface="Arial"/>
              </a:rPr>
              <a:t>Core Network</a:t>
            </a:r>
          </a:p>
          <a:p>
            <a:pPr marL="0" marR="0" lvl="0" indent="0" algn="ctr" rtl="0">
              <a:spcBef>
                <a:spcPts val="0"/>
              </a:spcBef>
              <a:buSzPct val="25000"/>
              <a:buNone/>
            </a:pPr>
            <a:r>
              <a:rPr lang="en" sz="1200" b="1" i="0" u="none" strike="noStrike" cap="none" baseline="0">
                <a:solidFill>
                  <a:srgbClr val="FFFFFF"/>
                </a:solidFill>
                <a:latin typeface="Arial"/>
                <a:ea typeface="Arial"/>
                <a:cs typeface="Arial"/>
                <a:sym typeface="Arial"/>
              </a:rPr>
              <a:t>Internet / WAN</a:t>
            </a:r>
          </a:p>
        </p:txBody>
      </p:sp>
      <p:sp>
        <p:nvSpPr>
          <p:cNvPr id="251" name="Shape 203"/>
          <p:cNvSpPr txBox="1"/>
          <p:nvPr/>
        </p:nvSpPr>
        <p:spPr>
          <a:xfrm>
            <a:off x="522914" y="1830664"/>
            <a:ext cx="1988942" cy="553997"/>
          </a:xfrm>
          <a:prstGeom prst="rect">
            <a:avLst/>
          </a:prstGeom>
          <a:solidFill>
            <a:schemeClr val="lt1">
              <a:alpha val="49803"/>
            </a:schemeClr>
          </a:solid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Data Center Firewall</a:t>
            </a:r>
          </a:p>
          <a:p>
            <a:pPr marL="0" marR="0" lvl="0" indent="0" algn="l" rtl="0">
              <a:spcBef>
                <a:spcPts val="0"/>
              </a:spcBef>
              <a:buSzPct val="25000"/>
              <a:buNone/>
            </a:pPr>
            <a:r>
              <a:rPr lang="en" sz="1000" b="0" i="0" u="none" strike="noStrike" cap="none" baseline="0">
                <a:solidFill>
                  <a:srgbClr val="36424A"/>
                </a:solidFill>
                <a:latin typeface="Arial"/>
                <a:ea typeface="Arial"/>
                <a:cs typeface="Arial"/>
                <a:sym typeface="Arial"/>
              </a:rPr>
              <a:t>(DCFW)</a:t>
            </a:r>
          </a:p>
          <a:p>
            <a:pPr marL="0" marR="0" lvl="0" indent="0" algn="l" rtl="0">
              <a:spcBef>
                <a:spcPts val="0"/>
              </a:spcBef>
              <a:buNone/>
            </a:pPr>
            <a:endParaRPr sz="1000" b="0" i="0" u="none" strike="noStrike" cap="none" baseline="0">
              <a:solidFill>
                <a:srgbClr val="36424A"/>
              </a:solidFill>
              <a:latin typeface="Arial"/>
              <a:ea typeface="Arial"/>
              <a:cs typeface="Arial"/>
              <a:sym typeface="Arial"/>
            </a:endParaRPr>
          </a:p>
        </p:txBody>
      </p:sp>
      <p:grpSp>
        <p:nvGrpSpPr>
          <p:cNvPr id="252" name="Shape 204"/>
          <p:cNvGrpSpPr/>
          <p:nvPr/>
        </p:nvGrpSpPr>
        <p:grpSpPr>
          <a:xfrm>
            <a:off x="221888" y="1858758"/>
            <a:ext cx="297678" cy="338554"/>
            <a:chOff x="4612851" y="4461808"/>
            <a:chExt cx="297678" cy="338554"/>
          </a:xfrm>
        </p:grpSpPr>
        <p:sp>
          <p:nvSpPr>
            <p:cNvPr id="253" name="Shape 205"/>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54" name="Shape 206"/>
            <p:cNvSpPr txBox="1"/>
            <p:nvPr/>
          </p:nvSpPr>
          <p:spPr>
            <a:xfrm>
              <a:off x="4612851"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4</a:t>
              </a:r>
            </a:p>
          </p:txBody>
        </p:sp>
      </p:grpSp>
      <p:sp>
        <p:nvSpPr>
          <p:cNvPr id="255" name="Shape 207"/>
          <p:cNvSpPr txBox="1"/>
          <p:nvPr/>
        </p:nvSpPr>
        <p:spPr>
          <a:xfrm>
            <a:off x="1261483" y="1333704"/>
            <a:ext cx="1250372" cy="400109"/>
          </a:xfrm>
          <a:prstGeom prst="rect">
            <a:avLst/>
          </a:prstGeom>
          <a:solidFill>
            <a:schemeClr val="lt1">
              <a:alpha val="49803"/>
            </a:schemeClr>
          </a:solid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Virtual Machine Firewall</a:t>
            </a:r>
          </a:p>
        </p:txBody>
      </p:sp>
      <p:grpSp>
        <p:nvGrpSpPr>
          <p:cNvPr id="256" name="Shape 208"/>
          <p:cNvGrpSpPr/>
          <p:nvPr/>
        </p:nvGrpSpPr>
        <p:grpSpPr>
          <a:xfrm>
            <a:off x="987758" y="1342135"/>
            <a:ext cx="297678" cy="338554"/>
            <a:chOff x="4622189" y="4452469"/>
            <a:chExt cx="297678" cy="338554"/>
          </a:xfrm>
        </p:grpSpPr>
        <p:sp>
          <p:nvSpPr>
            <p:cNvPr id="257" name="Shape 20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58" name="Shape 210"/>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5</a:t>
              </a:r>
            </a:p>
          </p:txBody>
        </p:sp>
      </p:grpSp>
      <p:grpSp>
        <p:nvGrpSpPr>
          <p:cNvPr id="259" name="Shape 211"/>
          <p:cNvGrpSpPr/>
          <p:nvPr/>
        </p:nvGrpSpPr>
        <p:grpSpPr>
          <a:xfrm>
            <a:off x="486977" y="1177844"/>
            <a:ext cx="446799" cy="699310"/>
            <a:chOff x="1570157" y="1401983"/>
            <a:chExt cx="1092592" cy="1521341"/>
          </a:xfrm>
        </p:grpSpPr>
        <p:pic>
          <p:nvPicPr>
            <p:cNvPr id="260" name="Shape 212"/>
            <p:cNvPicPr preferRelativeResize="0"/>
            <p:nvPr/>
          </p:nvPicPr>
          <p:blipFill rotWithShape="1">
            <a:blip r:embed="rId19">
              <a:alphaModFix/>
            </a:blip>
            <a:srcRect/>
            <a:stretch/>
          </p:blipFill>
          <p:spPr>
            <a:xfrm>
              <a:off x="1570157" y="1867967"/>
              <a:ext cx="1092592" cy="1055356"/>
            </a:xfrm>
            <a:prstGeom prst="rect">
              <a:avLst/>
            </a:prstGeom>
            <a:noFill/>
            <a:ln>
              <a:noFill/>
            </a:ln>
          </p:spPr>
        </p:pic>
        <p:pic>
          <p:nvPicPr>
            <p:cNvPr id="261" name="Shape 213"/>
            <p:cNvPicPr preferRelativeResize="0"/>
            <p:nvPr/>
          </p:nvPicPr>
          <p:blipFill rotWithShape="1">
            <a:blip r:embed="rId20">
              <a:alphaModFix/>
            </a:blip>
            <a:srcRect/>
            <a:stretch/>
          </p:blipFill>
          <p:spPr>
            <a:xfrm>
              <a:off x="1570157" y="1401983"/>
              <a:ext cx="709823" cy="829281"/>
            </a:xfrm>
            <a:prstGeom prst="rect">
              <a:avLst/>
            </a:prstGeom>
            <a:noFill/>
            <a:ln>
              <a:noFill/>
            </a:ln>
          </p:spPr>
        </p:pic>
        <p:pic>
          <p:nvPicPr>
            <p:cNvPr id="262" name="Shape 214"/>
            <p:cNvPicPr preferRelativeResize="0"/>
            <p:nvPr/>
          </p:nvPicPr>
          <p:blipFill rotWithShape="1">
            <a:blip r:embed="rId21">
              <a:alphaModFix/>
            </a:blip>
            <a:srcRect/>
            <a:stretch/>
          </p:blipFill>
          <p:spPr>
            <a:xfrm>
              <a:off x="1950511" y="1628969"/>
              <a:ext cx="712237" cy="832104"/>
            </a:xfrm>
            <a:prstGeom prst="rect">
              <a:avLst/>
            </a:prstGeom>
            <a:noFill/>
            <a:ln>
              <a:noFill/>
            </a:ln>
          </p:spPr>
        </p:pic>
      </p:grpSp>
      <p:pic>
        <p:nvPicPr>
          <p:cNvPr id="263" name="Shape 215"/>
          <p:cNvPicPr preferRelativeResize="0"/>
          <p:nvPr/>
        </p:nvPicPr>
        <p:blipFill rotWithShape="1">
          <a:blip r:embed="rId18">
            <a:alphaModFix/>
          </a:blip>
          <a:srcRect/>
          <a:stretch/>
        </p:blipFill>
        <p:spPr>
          <a:xfrm>
            <a:off x="2186638" y="1684416"/>
            <a:ext cx="885305" cy="692035"/>
          </a:xfrm>
          <a:prstGeom prst="rect">
            <a:avLst/>
          </a:prstGeom>
          <a:noFill/>
          <a:ln>
            <a:noFill/>
          </a:ln>
        </p:spPr>
      </p:pic>
      <p:pic>
        <p:nvPicPr>
          <p:cNvPr id="264" name="Shape 216"/>
          <p:cNvPicPr preferRelativeResize="0"/>
          <p:nvPr/>
        </p:nvPicPr>
        <p:blipFill>
          <a:blip r:embed="rId22">
            <a:alphaModFix/>
          </a:blip>
          <a:stretch>
            <a:fillRect/>
          </a:stretch>
        </p:blipFill>
        <p:spPr>
          <a:xfrm>
            <a:off x="4899048" y="1369965"/>
            <a:ext cx="360099" cy="477008"/>
          </a:xfrm>
          <a:prstGeom prst="rect">
            <a:avLst/>
          </a:prstGeom>
          <a:noFill/>
          <a:ln>
            <a:noFill/>
          </a:ln>
        </p:spPr>
      </p:pic>
    </p:spTree>
    <p:extLst>
      <p:ext uri="{BB962C8B-B14F-4D97-AF65-F5344CB8AC3E}">
        <p14:creationId xmlns:p14="http://schemas.microsoft.com/office/powerpoint/2010/main" val="1926148054"/>
      </p:ext>
    </p:extLst>
  </p:cSld>
  <p:clrMapOvr>
    <a:masterClrMapping/>
  </p:clrMapOvr>
  <p:transition xmlns:p14="http://schemas.microsoft.com/office/powerpoint/2010/mai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3000D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53497221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80/80/50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5.7</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5" name="Group 4"/>
          <p:cNvGrpSpPr>
            <a:grpSpLocks noChangeAspect="1"/>
          </p:cNvGrpSpPr>
          <p:nvPr/>
        </p:nvGrpSpPr>
        <p:grpSpPr>
          <a:xfrm>
            <a:off x="1094011" y="1189338"/>
            <a:ext cx="3600000" cy="1501174"/>
            <a:chOff x="711199" y="1047300"/>
            <a:chExt cx="4320002" cy="1801410"/>
          </a:xfrm>
        </p:grpSpPr>
        <p:pic>
          <p:nvPicPr>
            <p:cNvPr id="3" name="Picture 2" descr="FG-3000D-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199" y="1047300"/>
              <a:ext cx="4320000" cy="80257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63494"/>
              <a:ext cx="4320000" cy="885216"/>
            </a:xfrm>
            <a:prstGeom prst="rect">
              <a:avLst/>
            </a:prstGeom>
          </p:spPr>
        </p:pic>
      </p:grpSp>
      <p:sp>
        <p:nvSpPr>
          <p:cNvPr id="2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16x 10G SFP+/GE SFP Slots </a:t>
            </a:r>
          </a:p>
        </p:txBody>
      </p:sp>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9962" y="2296499"/>
            <a:ext cx="371569" cy="547200"/>
          </a:xfrm>
          <a:prstGeom prst="rect">
            <a:avLst/>
          </a:prstGeom>
        </p:spPr>
      </p:pic>
      <p:pic>
        <p:nvPicPr>
          <p:cNvPr id="32" name="Picture 31"/>
          <p:cNvPicPr>
            <a:picLocks noChangeAspect="1"/>
          </p:cNvPicPr>
          <p:nvPr/>
        </p:nvPicPr>
        <p:blipFill rotWithShape="1">
          <a:blip r:embed="rId5">
            <a:extLst>
              <a:ext uri="{28A0092B-C50C-407E-A947-70E740481C1C}">
                <a14:useLocalDpi xmlns:a14="http://schemas.microsoft.com/office/drawing/2010/main" val="0"/>
              </a:ext>
            </a:extLst>
          </a:blip>
          <a:srcRect t="-1" b="9083"/>
          <a:stretch/>
        </p:blipFill>
        <p:spPr>
          <a:xfrm>
            <a:off x="8061531" y="2306768"/>
            <a:ext cx="349923" cy="547200"/>
          </a:xfrm>
          <a:prstGeom prst="rect">
            <a:avLst/>
          </a:prstGeom>
        </p:spPr>
      </p:pic>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73798" y="2297696"/>
            <a:ext cx="372259" cy="547200"/>
          </a:xfrm>
          <a:prstGeom prst="rect">
            <a:avLst/>
          </a:prstGeom>
        </p:spPr>
      </p:pic>
      <p:pic>
        <p:nvPicPr>
          <p:cNvPr id="35" name="Picture 3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46057" y="2296971"/>
            <a:ext cx="372259" cy="547200"/>
          </a:xfrm>
          <a:prstGeom prst="rect">
            <a:avLst/>
          </a:prstGeom>
        </p:spPr>
      </p:pic>
      <p:pic>
        <p:nvPicPr>
          <p:cNvPr id="36" name="Picture 35"/>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37" name="Picture 3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411454" y="2306768"/>
            <a:ext cx="349200" cy="601620"/>
          </a:xfrm>
          <a:prstGeom prst="rect">
            <a:avLst/>
          </a:prstGeom>
        </p:spPr>
      </p:pic>
      <p:pic>
        <p:nvPicPr>
          <p:cNvPr id="38" name="Picture 37" descr="FortiASIC-NP6.png"/>
          <p:cNvPicPr>
            <a:picLocks noChangeAspect="1"/>
          </p:cNvPicPr>
          <p:nvPr/>
        </p:nvPicPr>
        <p:blipFill>
          <a:blip r:embed="rId11">
            <a:duotone>
              <a:schemeClr val="accent4">
                <a:shade val="45000"/>
                <a:satMod val="135000"/>
              </a:schemeClr>
              <a:prstClr val="white"/>
            </a:duotone>
            <a:extLst>
              <a:ext uri="{BEBA8EAE-BF5A-486C-A8C5-ECC9F3942E4B}">
                <a14:imgProps xmlns:a14="http://schemas.microsoft.com/office/drawing/2010/main">
                  <a14:imgLayer r:embed="rId12">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 name="Picture 1" descr="Storage-480GB.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318316" y="2296499"/>
            <a:ext cx="371646" cy="547200"/>
          </a:xfrm>
          <a:prstGeom prst="rect">
            <a:avLst/>
          </a:prstGeom>
        </p:spPr>
      </p:pic>
      <p:sp>
        <p:nvSpPr>
          <p:cNvPr id="39" name="Oval 38"/>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9925596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3100D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29259521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80/80/50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5.7</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a:grpSpLocks noChangeAspect="1"/>
          </p:cNvGrpSpPr>
          <p:nvPr/>
        </p:nvGrpSpPr>
        <p:grpSpPr>
          <a:xfrm>
            <a:off x="1094260" y="1192315"/>
            <a:ext cx="3600000" cy="1495220"/>
            <a:chOff x="710905" y="1049782"/>
            <a:chExt cx="4320296" cy="1794389"/>
          </a:xfrm>
        </p:grpSpPr>
        <p:pic>
          <p:nvPicPr>
            <p:cNvPr id="26" name="Picture 25" descr="FG-3100D-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905" y="1049782"/>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58955"/>
              <a:ext cx="4320000" cy="885216"/>
            </a:xfrm>
            <a:prstGeom prst="rect">
              <a:avLst/>
            </a:prstGeom>
          </p:spPr>
        </p:pic>
      </p:grpSp>
      <p:sp>
        <p:nvSpPr>
          <p:cNvPr id="2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smtClean="0"/>
              <a:t>32x </a:t>
            </a:r>
            <a:r>
              <a:rPr lang="en-US" sz="1000" dirty="0"/>
              <a:t>10G SFP+/GE SFP Slots </a:t>
            </a:r>
          </a:p>
        </p:txBody>
      </p:sp>
      <p:pic>
        <p:nvPicPr>
          <p:cNvPr id="29"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3798" y="2297696"/>
            <a:ext cx="372259" cy="547200"/>
          </a:xfrm>
          <a:prstGeom prst="rect">
            <a:avLst/>
          </a:prstGeom>
        </p:spPr>
      </p:pic>
      <p:pic>
        <p:nvPicPr>
          <p:cNvPr id="31" name="Pictur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46057" y="2296971"/>
            <a:ext cx="372259" cy="547200"/>
          </a:xfrm>
          <a:prstGeom prst="rect">
            <a:avLst/>
          </a:prstGeom>
        </p:spPr>
      </p:pic>
      <p:pic>
        <p:nvPicPr>
          <p:cNvPr id="35" name="Picture 34"/>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37" name="Picture 36" descr="FortiASIC-NP6.png"/>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38" name="Picture 3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89962" y="2296499"/>
            <a:ext cx="371569" cy="547200"/>
          </a:xfrm>
          <a:prstGeom prst="rect">
            <a:avLst/>
          </a:prstGeom>
        </p:spPr>
      </p:pic>
      <p:pic>
        <p:nvPicPr>
          <p:cNvPr id="39" name="Picture 38"/>
          <p:cNvPicPr>
            <a:picLocks noChangeAspect="1"/>
          </p:cNvPicPr>
          <p:nvPr/>
        </p:nvPicPr>
        <p:blipFill rotWithShape="1">
          <a:blip r:embed="rId11">
            <a:extLst>
              <a:ext uri="{28A0092B-C50C-407E-A947-70E740481C1C}">
                <a14:useLocalDpi xmlns:a14="http://schemas.microsoft.com/office/drawing/2010/main" val="0"/>
              </a:ext>
            </a:extLst>
          </a:blip>
          <a:srcRect t="-1" b="9083"/>
          <a:stretch/>
        </p:blipFill>
        <p:spPr>
          <a:xfrm>
            <a:off x="8061531" y="2306768"/>
            <a:ext cx="349923" cy="547200"/>
          </a:xfrm>
          <a:prstGeom prst="rect">
            <a:avLst/>
          </a:prstGeom>
        </p:spPr>
      </p:pic>
      <p:pic>
        <p:nvPicPr>
          <p:cNvPr id="40" name="Picture 3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411454" y="2306768"/>
            <a:ext cx="349200" cy="601620"/>
          </a:xfrm>
          <a:prstGeom prst="rect">
            <a:avLst/>
          </a:prstGeom>
        </p:spPr>
      </p:pic>
      <p:pic>
        <p:nvPicPr>
          <p:cNvPr id="41" name="Picture 40" descr="Storage-480GB.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318316" y="2296499"/>
            <a:ext cx="371646" cy="547200"/>
          </a:xfrm>
          <a:prstGeom prst="rect">
            <a:avLst/>
          </a:prstGeom>
        </p:spPr>
      </p:pic>
      <p:sp>
        <p:nvSpPr>
          <p:cNvPr id="42" name="Oval 41"/>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3" name="Oval 42"/>
          <p:cNvSpPr/>
          <p:nvPr/>
        </p:nvSpPr>
        <p:spPr bwMode="auto">
          <a:xfrm>
            <a:off x="350864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55387626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3240C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5803604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40/40/40Gbps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2.6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5" name="Group 4"/>
          <p:cNvGrpSpPr>
            <a:grpSpLocks/>
          </p:cNvGrpSpPr>
          <p:nvPr/>
        </p:nvGrpSpPr>
        <p:grpSpPr>
          <a:xfrm>
            <a:off x="847595" y="993611"/>
            <a:ext cx="4092835" cy="1921039"/>
            <a:chOff x="830440" y="1401522"/>
            <a:chExt cx="4213262" cy="2278125"/>
          </a:xfrm>
        </p:grpSpPr>
        <p:pic>
          <p:nvPicPr>
            <p:cNvPr id="3" name="Picture 2"/>
            <p:cNvPicPr>
              <a:picLocks noChangeAspect="1"/>
            </p:cNvPicPr>
            <p:nvPr/>
          </p:nvPicPr>
          <p:blipFill>
            <a:blip r:embed="rId2"/>
            <a:stretch>
              <a:fillRect/>
            </a:stretch>
          </p:blipFill>
          <p:spPr>
            <a:xfrm>
              <a:off x="830440" y="1401522"/>
              <a:ext cx="4213262" cy="2278125"/>
            </a:xfrm>
            <a:prstGeom prst="rect">
              <a:avLst/>
            </a:prstGeom>
          </p:spPr>
        </p:pic>
        <p:sp>
          <p:nvSpPr>
            <p:cNvPr id="4" name="Rectangle 3"/>
            <p:cNvSpPr/>
            <p:nvPr/>
          </p:nvSpPr>
          <p:spPr bwMode="auto">
            <a:xfrm>
              <a:off x="2637868" y="1401522"/>
              <a:ext cx="525131" cy="149274"/>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grpSp>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16x Gigabit Accelerated SFP Slots 	</a:t>
            </a:r>
          </a:p>
          <a:p>
            <a:pPr marL="343047" indent="-343047" defTabSz="914417">
              <a:spcBef>
                <a:spcPct val="20000"/>
              </a:spcBef>
              <a:buClr>
                <a:schemeClr val="accent6"/>
              </a:buClr>
              <a:buFont typeface="+mj-ea"/>
              <a:buAutoNum type="circleNumDbPlain"/>
            </a:pPr>
            <a:r>
              <a:rPr lang="en-US" sz="1000" dirty="0"/>
              <a:t>12x 10G accelerated SFP+ Slots (2x transceivers default)</a:t>
            </a:r>
          </a:p>
          <a:p>
            <a:pPr marL="343047" indent="-343047" defTabSz="914417">
              <a:spcBef>
                <a:spcPct val="20000"/>
              </a:spcBef>
              <a:buClr>
                <a:schemeClr val="accent6"/>
              </a:buClr>
              <a:buFont typeface="+mj-ea"/>
              <a:buAutoNum type="circleNumDbPlain"/>
            </a:pPr>
            <a:r>
              <a:rPr lang="en-US" sz="1000" dirty="0"/>
              <a:t>2x GE RJ45 Ports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2003" y="2296499"/>
            <a:ext cx="371569" cy="547200"/>
          </a:xfrm>
          <a:prstGeom prst="rect">
            <a:avLst/>
          </a:prstGeom>
        </p:spPr>
      </p:pic>
      <p:pic>
        <p:nvPicPr>
          <p:cNvPr id="23" name="Picture 22"/>
          <p:cNvPicPr>
            <a:picLocks noChangeAspect="1"/>
          </p:cNvPicPr>
          <p:nvPr/>
        </p:nvPicPr>
        <p:blipFill rotWithShape="1">
          <a:blip r:embed="rId4">
            <a:extLst>
              <a:ext uri="{28A0092B-C50C-407E-A947-70E740481C1C}">
                <a14:useLocalDpi xmlns:a14="http://schemas.microsoft.com/office/drawing/2010/main" val="0"/>
              </a:ext>
            </a:extLst>
          </a:blip>
          <a:srcRect t="-1" b="9083"/>
          <a:stretch/>
        </p:blipFill>
        <p:spPr>
          <a:xfrm>
            <a:off x="7303572" y="2309107"/>
            <a:ext cx="349923" cy="547200"/>
          </a:xfrm>
          <a:prstGeom prst="rect">
            <a:avLst/>
          </a:prstGeom>
        </p:spPr>
      </p:pic>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53495" y="2313030"/>
            <a:ext cx="349200" cy="601620"/>
          </a:xfrm>
          <a:prstGeom prst="rect">
            <a:avLst/>
          </a:prstGeom>
        </p:spPr>
      </p:pic>
      <p:pic>
        <p:nvPicPr>
          <p:cNvPr id="26" name="Picture 25"/>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6499"/>
            <a:ext cx="372259" cy="547200"/>
          </a:xfrm>
          <a:prstGeom prst="rect">
            <a:avLst/>
          </a:prstGeom>
        </p:spPr>
      </p:pic>
      <p:pic>
        <p:nvPicPr>
          <p:cNvPr id="27" name="Picture 26"/>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28" name="Picture 27" descr="Storage-64GB.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560357" y="2296499"/>
            <a:ext cx="371646" cy="547200"/>
          </a:xfrm>
          <a:prstGeom prst="rect">
            <a:avLst/>
          </a:prstGeom>
        </p:spPr>
      </p:pic>
    </p:spTree>
    <p:extLst>
      <p:ext uri="{BB962C8B-B14F-4D97-AF65-F5344CB8AC3E}">
        <p14:creationId xmlns:p14="http://schemas.microsoft.com/office/powerpoint/2010/main" val="368897990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67902486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80/80/50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5.7</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094013" y="1050138"/>
            <a:ext cx="3600000" cy="1794758"/>
            <a:chOff x="686814" y="1023614"/>
            <a:chExt cx="4320000" cy="1794758"/>
          </a:xfrm>
        </p:grpSpPr>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4" y="1023614"/>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4" y="1933156"/>
              <a:ext cx="4320000" cy="885216"/>
            </a:xfrm>
            <a:prstGeom prst="rect">
              <a:avLst/>
            </a:prstGeom>
          </p:spPr>
        </p:pic>
      </p:grpSp>
      <p:sp>
        <p:nvSpPr>
          <p:cNvPr id="2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48x 10G SFP+/GE SFP Slots </a:t>
            </a:r>
          </a:p>
        </p:txBody>
      </p:sp>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3798" y="2297696"/>
            <a:ext cx="372259" cy="547200"/>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46057" y="2296971"/>
            <a:ext cx="372259" cy="547200"/>
          </a:xfrm>
          <a:prstGeom prst="rect">
            <a:avLst/>
          </a:prstGeom>
        </p:spPr>
      </p:pic>
      <p:pic>
        <p:nvPicPr>
          <p:cNvPr id="29" name="Picture 28"/>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38" name="Picture 37" descr="FortiASIC-NP6.png"/>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39" name="Picture 3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89962" y="2296499"/>
            <a:ext cx="371569" cy="547200"/>
          </a:xfrm>
          <a:prstGeom prst="rect">
            <a:avLst/>
          </a:prstGeom>
        </p:spPr>
      </p:pic>
      <p:pic>
        <p:nvPicPr>
          <p:cNvPr id="40" name="Picture 39"/>
          <p:cNvPicPr>
            <a:picLocks noChangeAspect="1"/>
          </p:cNvPicPr>
          <p:nvPr/>
        </p:nvPicPr>
        <p:blipFill rotWithShape="1">
          <a:blip r:embed="rId11">
            <a:extLst>
              <a:ext uri="{28A0092B-C50C-407E-A947-70E740481C1C}">
                <a14:useLocalDpi xmlns:a14="http://schemas.microsoft.com/office/drawing/2010/main" val="0"/>
              </a:ext>
            </a:extLst>
          </a:blip>
          <a:srcRect t="-1" b="9083"/>
          <a:stretch/>
        </p:blipFill>
        <p:spPr>
          <a:xfrm>
            <a:off x="8061531" y="2306768"/>
            <a:ext cx="349923" cy="547200"/>
          </a:xfrm>
          <a:prstGeom prst="rect">
            <a:avLst/>
          </a:prstGeom>
        </p:spPr>
      </p:pic>
      <p:pic>
        <p:nvPicPr>
          <p:cNvPr id="41" name="Picture 4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411454" y="2306768"/>
            <a:ext cx="349200" cy="601620"/>
          </a:xfrm>
          <a:prstGeom prst="rect">
            <a:avLst/>
          </a:prstGeom>
        </p:spPr>
      </p:pic>
      <p:pic>
        <p:nvPicPr>
          <p:cNvPr id="2" name="Picture 1" descr="Storage-960GB.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318316" y="2297696"/>
            <a:ext cx="371646" cy="547200"/>
          </a:xfrm>
          <a:prstGeom prst="rect">
            <a:avLst/>
          </a:prstGeom>
        </p:spPr>
      </p:pic>
      <p:sp>
        <p:nvSpPr>
          <p:cNvPr id="43" name="Oval 42"/>
          <p:cNvSpPr/>
          <p:nvPr/>
        </p:nvSpPr>
        <p:spPr bwMode="auto">
          <a:xfrm>
            <a:off x="152122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4" name="Oval 43"/>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53922060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3600C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13925058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60/60/60Gbps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5.8</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28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235,000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6" name="Picture 5"/>
          <p:cNvPicPr>
            <a:picLocks noChangeAspect="1"/>
          </p:cNvPicPr>
          <p:nvPr/>
        </p:nvPicPr>
        <p:blipFill>
          <a:blip r:embed="rId2"/>
          <a:stretch>
            <a:fillRect/>
          </a:stretch>
        </p:blipFill>
        <p:spPr>
          <a:xfrm>
            <a:off x="734013" y="1127216"/>
            <a:ext cx="4320000" cy="1625418"/>
          </a:xfrm>
          <a:prstGeom prst="rect">
            <a:avLst/>
          </a:prstGeom>
        </p:spPr>
      </p:pic>
      <p:sp>
        <p:nvSpPr>
          <p:cNvPr id="2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startAt="3"/>
            </a:pPr>
            <a:r>
              <a:rPr lang="en-US" sz="1000" dirty="0"/>
              <a:t>2x GE RJ45 Management &amp; HA port	</a:t>
            </a:r>
          </a:p>
          <a:p>
            <a:pPr marL="343047" indent="-343047" defTabSz="914417">
              <a:spcBef>
                <a:spcPct val="20000"/>
              </a:spcBef>
              <a:buClr>
                <a:schemeClr val="accent6"/>
              </a:buClr>
              <a:buFont typeface="+mj-ea"/>
              <a:buAutoNum type="circleNumDbPlain" startAt="3"/>
            </a:pPr>
            <a:r>
              <a:rPr lang="en-US" sz="1000" dirty="0"/>
              <a:t>12x 10G SFP+ Slots (2x transceivers default)</a:t>
            </a:r>
          </a:p>
          <a:p>
            <a:pPr marL="343047" indent="-343047" defTabSz="914417">
              <a:spcBef>
                <a:spcPct val="20000"/>
              </a:spcBef>
              <a:buClr>
                <a:schemeClr val="accent6"/>
              </a:buClr>
              <a:buFont typeface="+mj-ea"/>
              <a:buAutoNum type="circleNumDbPlain" startAt="3"/>
            </a:pPr>
            <a:r>
              <a:rPr lang="en-US" sz="1000" dirty="0"/>
              <a:t>16x GE SFP Slots</a:t>
            </a:r>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5831" y="2296499"/>
            <a:ext cx="371569" cy="547200"/>
          </a:xfrm>
          <a:prstGeom prst="rect">
            <a:avLst/>
          </a:prstGeom>
        </p:spPr>
      </p:pic>
      <p:pic>
        <p:nvPicPr>
          <p:cNvPr id="26" name="Picture 25"/>
          <p:cNvPicPr>
            <a:picLocks noChangeAspect="1"/>
          </p:cNvPicPr>
          <p:nvPr/>
        </p:nvPicPr>
        <p:blipFill rotWithShape="1">
          <a:blip r:embed="rId4">
            <a:extLst>
              <a:ext uri="{28A0092B-C50C-407E-A947-70E740481C1C}">
                <a14:useLocalDpi xmlns:a14="http://schemas.microsoft.com/office/drawing/2010/main" val="0"/>
              </a:ext>
            </a:extLst>
          </a:blip>
          <a:srcRect t="-1" b="9083"/>
          <a:stretch/>
        </p:blipFill>
        <p:spPr>
          <a:xfrm>
            <a:off x="8047400" y="2303364"/>
            <a:ext cx="349923" cy="547200"/>
          </a:xfrm>
          <a:prstGeom prst="rect">
            <a:avLst/>
          </a:prstGeom>
        </p:spPr>
      </p:pic>
      <p:pic>
        <p:nvPicPr>
          <p:cNvPr id="27" name="Picture 26"/>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28" name="Picture 2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0357" y="2297696"/>
            <a:ext cx="372260" cy="547200"/>
          </a:xfrm>
          <a:prstGeom prst="rect">
            <a:avLst/>
          </a:prstGeom>
        </p:spPr>
      </p:pic>
      <p:pic>
        <p:nvPicPr>
          <p:cNvPr id="29" name="Picture 2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97323" y="2303364"/>
            <a:ext cx="349200" cy="601620"/>
          </a:xfrm>
          <a:prstGeom prst="rect">
            <a:avLst/>
          </a:prstGeom>
        </p:spPr>
      </p:pic>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32617" y="2297696"/>
            <a:ext cx="371568" cy="547200"/>
          </a:xfrm>
          <a:prstGeom prst="rect">
            <a:avLst/>
          </a:prstGeom>
        </p:spPr>
      </p:pic>
      <p:pic>
        <p:nvPicPr>
          <p:cNvPr id="32" name="Picture 31"/>
          <p:cNvPicPr>
            <a:picLocks noChangeAspect="1"/>
          </p:cNvPicPr>
          <p:nvPr/>
        </p:nvPicPr>
        <p:blipFill>
          <a:blip r:embed="rId10">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6499"/>
            <a:ext cx="372259" cy="547200"/>
          </a:xfrm>
          <a:prstGeom prst="rect">
            <a:avLst/>
          </a:prstGeom>
        </p:spPr>
      </p:pic>
      <p:pic>
        <p:nvPicPr>
          <p:cNvPr id="4" name="Picture 3" descr="Storage-128GB.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304185" y="2297696"/>
            <a:ext cx="371646" cy="547200"/>
          </a:xfrm>
          <a:prstGeom prst="rect">
            <a:avLst/>
          </a:prstGeom>
        </p:spPr>
      </p:pic>
    </p:spTree>
    <p:extLst>
      <p:ext uri="{BB962C8B-B14F-4D97-AF65-F5344CB8AC3E}">
        <p14:creationId xmlns:p14="http://schemas.microsoft.com/office/powerpoint/2010/main" val="241981948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19355180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160/160/110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23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7.5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30" name="Picture 29"/>
          <p:cNvPicPr>
            <a:picLocks noChangeAspect="1"/>
          </p:cNvPicPr>
          <p:nvPr/>
        </p:nvPicPr>
        <p:blipFill>
          <a:blip r:embed="rId2"/>
          <a:stretch>
            <a:fillRect/>
          </a:stretch>
        </p:blipFill>
        <p:spPr>
          <a:xfrm>
            <a:off x="709200" y="1286252"/>
            <a:ext cx="4320000" cy="1328485"/>
          </a:xfrm>
          <a:prstGeom prst="rect">
            <a:avLst/>
          </a:prstGeom>
          <a:effectLst/>
        </p:spPr>
      </p:pic>
      <p:sp>
        <p:nvSpPr>
          <p:cNvPr id="3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 x GE RJ45 Management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a:t>4 x 40GE QSFP </a:t>
            </a:r>
            <a:r>
              <a:rPr lang="en-US" sz="1000" dirty="0" smtClean="0"/>
              <a:t>Slots</a:t>
            </a:r>
            <a:endParaRPr lang="en-US" sz="1000" dirty="0"/>
          </a:p>
          <a:p>
            <a:pPr marL="343047" indent="-343047" defTabSz="914417">
              <a:spcBef>
                <a:spcPct val="20000"/>
              </a:spcBef>
              <a:buClr>
                <a:schemeClr val="accent6"/>
              </a:buClr>
              <a:buFont typeface="+mj-ea"/>
              <a:buAutoNum type="circleNumDbPlain"/>
            </a:pPr>
            <a:r>
              <a:rPr lang="en-US" sz="1000" dirty="0"/>
              <a:t>20 x 10GE SFP/+ </a:t>
            </a:r>
            <a:r>
              <a:rPr lang="en-US" sz="1000" dirty="0" smtClean="0"/>
              <a:t>Slots</a:t>
            </a:r>
            <a:endParaRPr lang="en-US" sz="1000" dirty="0"/>
          </a:p>
          <a:p>
            <a:pPr marL="343047" indent="-343047" defTabSz="914417">
              <a:spcBef>
                <a:spcPct val="20000"/>
              </a:spcBef>
              <a:buClr>
                <a:schemeClr val="accent6"/>
              </a:buClr>
              <a:buFont typeface="+mj-ea"/>
              <a:buAutoNum type="circleNumDbPlain"/>
            </a:pPr>
            <a:r>
              <a:rPr lang="en-US" sz="1000" dirty="0"/>
              <a:t>8 ultra-low latency 10GE SFP+ Slots </a:t>
            </a:r>
          </a:p>
        </p:txBody>
      </p:sp>
      <p:pic>
        <p:nvPicPr>
          <p:cNvPr id="35" name="Pictur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7824" y="2296499"/>
            <a:ext cx="371569" cy="547200"/>
          </a:xfrm>
          <a:prstGeom prst="rect">
            <a:avLst/>
          </a:prstGeom>
        </p:spPr>
      </p:pic>
      <p:pic>
        <p:nvPicPr>
          <p:cNvPr id="36" name="Picture 35"/>
          <p:cNvPicPr>
            <a:picLocks noChangeAspect="1"/>
          </p:cNvPicPr>
          <p:nvPr/>
        </p:nvPicPr>
        <p:blipFill rotWithShape="1">
          <a:blip r:embed="rId4">
            <a:extLst>
              <a:ext uri="{28A0092B-C50C-407E-A947-70E740481C1C}">
                <a14:useLocalDpi xmlns:a14="http://schemas.microsoft.com/office/drawing/2010/main" val="0"/>
              </a:ext>
            </a:extLst>
          </a:blip>
          <a:srcRect t="-1" b="9083"/>
          <a:stretch/>
        </p:blipFill>
        <p:spPr>
          <a:xfrm>
            <a:off x="8049393" y="2304561"/>
            <a:ext cx="349923" cy="547200"/>
          </a:xfrm>
          <a:prstGeom prst="rect">
            <a:avLst/>
          </a:prstGeom>
        </p:spPr>
      </p:pic>
      <p:pic>
        <p:nvPicPr>
          <p:cNvPr id="37" name="Picture 36"/>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38" name="Picture 3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0357" y="2297696"/>
            <a:ext cx="372260" cy="547200"/>
          </a:xfrm>
          <a:prstGeom prst="rect">
            <a:avLst/>
          </a:prstGeom>
        </p:spPr>
      </p:pic>
      <p:pic>
        <p:nvPicPr>
          <p:cNvPr id="39" name="Picture 3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02955" y="2303364"/>
            <a:ext cx="349200" cy="601620"/>
          </a:xfrm>
          <a:prstGeom prst="rect">
            <a:avLst/>
          </a:prstGeom>
        </p:spPr>
      </p:pic>
      <p:pic>
        <p:nvPicPr>
          <p:cNvPr id="40" name="Picture 3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32617" y="2297696"/>
            <a:ext cx="371242" cy="547200"/>
          </a:xfrm>
          <a:prstGeom prst="rect">
            <a:avLst/>
          </a:prstGeom>
        </p:spPr>
      </p:pic>
      <p:pic>
        <p:nvPicPr>
          <p:cNvPr id="41" name="Picture 40" descr="FortiASIC-NP6.png"/>
          <p:cNvPicPr>
            <a:picLocks noChangeAspect="1"/>
          </p:cNvPicPr>
          <p:nvPr/>
        </p:nvPicPr>
        <p:blipFill>
          <a:blip r:embed="rId10">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42" name="Picture 41" descr="Storage-960GB.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318316" y="2297696"/>
            <a:ext cx="371646" cy="547200"/>
          </a:xfrm>
          <a:prstGeom prst="rect">
            <a:avLst/>
          </a:prstGeom>
        </p:spPr>
      </p:pic>
      <p:sp>
        <p:nvSpPr>
          <p:cNvPr id="43" name="Oval 42"/>
          <p:cNvSpPr/>
          <p:nvPr/>
        </p:nvSpPr>
        <p:spPr bwMode="auto">
          <a:xfrm>
            <a:off x="1320251"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4" name="Oval 43"/>
          <p:cNvSpPr/>
          <p:nvPr/>
        </p:nvSpPr>
        <p:spPr bwMode="auto">
          <a:xfrm>
            <a:off x="1921690"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45" name="Oval 44"/>
          <p:cNvSpPr/>
          <p:nvPr/>
        </p:nvSpPr>
        <p:spPr bwMode="auto">
          <a:xfrm>
            <a:off x="3635044"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6" name="Oval 45"/>
          <p:cNvSpPr/>
          <p:nvPr/>
        </p:nvSpPr>
        <p:spPr bwMode="auto">
          <a:xfrm>
            <a:off x="4575017"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49839699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4013" y="1273483"/>
            <a:ext cx="4320000" cy="133288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3058318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320/</a:t>
                      </a:r>
                      <a:r>
                        <a:rPr kumimoji="0" lang="en-US" sz="900" u="none" strike="noStrike" cap="none" normalizeH="0" baseline="0" dirty="0" smtClean="0">
                          <a:ln>
                            <a:noFill/>
                          </a:ln>
                          <a:solidFill>
                            <a:srgbClr val="000000"/>
                          </a:solidFill>
                          <a:effectLst/>
                        </a:rPr>
                        <a:t>300</a:t>
                      </a:r>
                      <a:r>
                        <a:rPr kumimoji="0" lang="en-US" sz="900" u="none" strike="noStrike" cap="none" normalizeH="0" baseline="0" dirty="0" smtClean="0">
                          <a:ln>
                            <a:noFill/>
                          </a:ln>
                          <a:solidFill>
                            <a:srgbClr val="000000"/>
                          </a:solidFill>
                          <a:effectLst/>
                        </a:rPr>
                        <a:t>/</a:t>
                      </a:r>
                      <a:r>
                        <a:rPr kumimoji="0" lang="en-US" sz="900" u="none" strike="noStrike" cap="none" normalizeH="0" baseline="0" dirty="0" smtClean="0">
                          <a:ln>
                            <a:noFill/>
                          </a:ln>
                          <a:solidFill>
                            <a:srgbClr val="000000"/>
                          </a:solidFill>
                          <a:effectLst/>
                        </a:rPr>
                        <a:t>150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5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7.5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95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480,000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 x GE RJ45 Management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a:t>6 x 100GE CFP2 Slots</a:t>
            </a:r>
            <a:br>
              <a:rPr lang="en-US" sz="1000" dirty="0"/>
            </a:br>
            <a:endParaRPr lang="en-US" sz="1000"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9962" y="2297696"/>
            <a:ext cx="371569" cy="547200"/>
          </a:xfrm>
          <a:prstGeom prst="rect">
            <a:avLst/>
          </a:prstGeom>
        </p:spPr>
      </p:pic>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t="-1" b="9083"/>
          <a:stretch/>
        </p:blipFill>
        <p:spPr>
          <a:xfrm>
            <a:off x="8061531" y="2306655"/>
            <a:ext cx="349923" cy="547200"/>
          </a:xfrm>
          <a:prstGeom prst="rect">
            <a:avLst/>
          </a:prstGeom>
        </p:spPr>
      </p:pic>
      <p:pic>
        <p:nvPicPr>
          <p:cNvPr id="14" name="Picture 13"/>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32617" y="2299790"/>
            <a:ext cx="372259" cy="547200"/>
          </a:xfrm>
          <a:prstGeom prst="rect">
            <a:avLst/>
          </a:prstGeom>
        </p:spPr>
      </p:pic>
      <p:pic>
        <p:nvPicPr>
          <p:cNvPr id="19" name="Picture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02955" y="2306768"/>
            <a:ext cx="349200" cy="601620"/>
          </a:xfrm>
          <a:prstGeom prst="rect">
            <a:avLst/>
          </a:prstGeom>
        </p:spPr>
      </p:pic>
      <p:pic>
        <p:nvPicPr>
          <p:cNvPr id="20" name="Picture 19" descr="FortiASIC-NP6.png"/>
          <p:cNvPicPr>
            <a:picLocks noChangeAspect="1"/>
          </p:cNvPicPr>
          <p:nvPr/>
        </p:nvPicPr>
        <p:blipFill>
          <a:blip r:embed="rId10">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318316" y="2297696"/>
            <a:ext cx="371646" cy="547200"/>
          </a:xfrm>
          <a:prstGeom prst="rect">
            <a:avLst/>
          </a:prstGeom>
        </p:spPr>
      </p:pic>
      <p:sp>
        <p:nvSpPr>
          <p:cNvPr id="22" name="Oval 21"/>
          <p:cNvSpPr/>
          <p:nvPr/>
        </p:nvSpPr>
        <p:spPr bwMode="auto">
          <a:xfrm>
            <a:off x="3117091"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1254442" y="252772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84372339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37213" y="1729888"/>
            <a:ext cx="4892367" cy="1797890"/>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400" b="1" dirty="0" smtClean="0">
                <a:latin typeface="Arial"/>
                <a:cs typeface="Arial"/>
              </a:rPr>
              <a:t>Chassis-</a:t>
            </a:r>
            <a:r>
              <a:rPr lang="en-US" sz="1400" b="1" dirty="0">
                <a:latin typeface="Arial"/>
                <a:cs typeface="Arial"/>
              </a:rPr>
              <a:t>based </a:t>
            </a:r>
            <a:r>
              <a:rPr lang="en-US" sz="1400" b="1" dirty="0" smtClean="0">
                <a:latin typeface="Arial"/>
                <a:cs typeface="Arial"/>
              </a:rPr>
              <a:t>platforms </a:t>
            </a:r>
            <a:r>
              <a:rPr lang="en-US" sz="1400" b="1" dirty="0">
                <a:latin typeface="Arial"/>
                <a:cs typeface="Arial"/>
              </a:rPr>
              <a:t>offer maximum performance, reliability, and scalability for </a:t>
            </a:r>
            <a:r>
              <a:rPr lang="en-US" sz="1400" b="1" dirty="0" smtClean="0">
                <a:latin typeface="Arial"/>
                <a:cs typeface="Arial"/>
              </a:rPr>
              <a:t>high</a:t>
            </a:r>
            <a:r>
              <a:rPr lang="en-US" sz="1400" b="1" dirty="0">
                <a:latin typeface="Arial"/>
                <a:cs typeface="Arial"/>
              </a:rPr>
              <a:t>-speed service provider, large enterprise or telecommunications carrier networks</a:t>
            </a:r>
            <a:r>
              <a:rPr lang="en-US" sz="1400" b="1" dirty="0" smtClean="0">
                <a:latin typeface="Arial"/>
                <a:cs typeface="Arial"/>
              </a:rPr>
              <a:t>.</a:t>
            </a:r>
          </a:p>
          <a:p>
            <a:pPr>
              <a:lnSpc>
                <a:spcPct val="90000"/>
              </a:lnSpc>
              <a:buClr>
                <a:schemeClr val="accent6"/>
              </a:buClr>
              <a:buFont typeface="Wingdings" charset="2"/>
              <a:buChar char="§"/>
            </a:pPr>
            <a:r>
              <a:rPr lang="en-US" sz="1400" b="1" dirty="0" smtClean="0">
                <a:latin typeface="Arial"/>
                <a:cs typeface="Arial"/>
              </a:rPr>
              <a:t>Flexibility enables protection of complex</a:t>
            </a:r>
            <a:r>
              <a:rPr lang="en-US" sz="1400" b="1" dirty="0">
                <a:latin typeface="Arial"/>
                <a:cs typeface="Arial"/>
              </a:rPr>
              <a:t>, multi-tenant cloud-based security-as-a-service and infrastructure-as-a-service environments. </a:t>
            </a:r>
            <a:endParaRPr lang="en-US" sz="1400" b="1" dirty="0" smtClean="0">
              <a:latin typeface="Arial"/>
              <a:ea typeface="ＭＳ Ｐゴシック" pitchFamily="34" charset="-128"/>
              <a:cs typeface="Arial"/>
            </a:endParaRPr>
          </a:p>
        </p:txBody>
      </p:sp>
      <p:sp>
        <p:nvSpPr>
          <p:cNvPr id="19" name="Rectangle 18"/>
          <p:cNvSpPr/>
          <p:nvPr/>
        </p:nvSpPr>
        <p:spPr>
          <a:xfrm>
            <a:off x="552498" y="3986576"/>
            <a:ext cx="2590800" cy="523220"/>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FG-5144C with FG-5001D &amp; FCTL-5903C</a:t>
            </a:r>
            <a:endParaRPr lang="en-US" sz="1400" b="1" dirty="0">
              <a:latin typeface="+mn-lt"/>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1895928"/>
            <a:ext cx="2056136" cy="2058250"/>
          </a:xfrm>
          <a:prstGeom prst="rect">
            <a:avLst/>
          </a:prstGeom>
        </p:spPr>
      </p:pic>
      <p:sp>
        <p:nvSpPr>
          <p:cNvPr id="13" name="Rectangle 1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Very Large Enterprises &amp; </a:t>
            </a:r>
            <a:r>
              <a:rPr lang="en-US" sz="2000" b="1" dirty="0" smtClean="0">
                <a:solidFill>
                  <a:schemeClr val="bg1"/>
                </a:solidFill>
                <a:cs typeface="Arial Narrow"/>
              </a:rPr>
              <a:t>Service Providers</a:t>
            </a:r>
            <a:endParaRPr lang="en-US" sz="2000" b="1" dirty="0">
              <a:solidFill>
                <a:schemeClr val="bg1"/>
              </a:solidFill>
              <a:cs typeface="Arial Narrow"/>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3085183106"/>
              </p:ext>
            </p:extLst>
          </p:nvPr>
        </p:nvGraphicFramePr>
        <p:xfrm>
          <a:off x="3837213" y="3236570"/>
          <a:ext cx="4892368" cy="1379720"/>
        </p:xfrm>
        <a:graphic>
          <a:graphicData uri="http://schemas.openxmlformats.org/drawingml/2006/table">
            <a:tbl>
              <a:tblPr firstRow="1" bandRow="1">
                <a:tableStyleId>{2D5ABB26-0587-4C30-8999-92F81FD0307C}</a:tableStyleId>
              </a:tblPr>
              <a:tblGrid>
                <a:gridCol w="558461"/>
                <a:gridCol w="4333907"/>
              </a:tblGrid>
              <a:tr h="265057">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Native 10GE support for high speed requirements</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ATCA-compliant architecture delivers carrier-grade performance, reliability, availability and serviceability</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Chassis support two, six, or fourteen FortiGate-5000 series blades, allowing customization and scaling</a:t>
                      </a:r>
                    </a:p>
                  </a:txBody>
                  <a:tcPr marT="34290" marB="34290" anchor="ctr"/>
                </a:tc>
              </a:tr>
            </a:tbl>
          </a:graphicData>
        </a:graphic>
      </p:graphicFrame>
    </p:spTree>
    <p:extLst>
      <p:ext uri="{BB962C8B-B14F-4D97-AF65-F5344CB8AC3E}">
        <p14:creationId xmlns:p14="http://schemas.microsoft.com/office/powerpoint/2010/main" val="2334545088"/>
      </p:ext>
    </p:extLst>
  </p:cSld>
  <p:clrMapOvr>
    <a:masterClrMapping/>
  </p:clrMapOvr>
  <p:transition xmlns:p14="http://schemas.microsoft.com/office/powerpoint/2010/mai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smtClean="0">
                <a:latin typeface="Arial" charset="0"/>
              </a:rPr>
              <a:t>FortiGate 5000-Series Bundles</a:t>
            </a:r>
            <a:endParaRPr lang="en-US" b="0" i="0" dirty="0">
              <a:latin typeface="Arial" charset="0"/>
            </a:endParaRPr>
          </a:p>
        </p:txBody>
      </p:sp>
      <p:pic>
        <p:nvPicPr>
          <p:cNvPr id="39943" name="Picture 6" descr="FG-506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94288" y="1921667"/>
            <a:ext cx="1447800" cy="514350"/>
          </a:xfrm>
          <a:prstGeom prst="rect">
            <a:avLst/>
          </a:prstGeom>
          <a:noFill/>
          <a:ln w="9525">
            <a:noFill/>
            <a:miter lim="800000"/>
            <a:headEnd/>
            <a:tailEnd/>
          </a:ln>
        </p:spPr>
      </p:pic>
      <p:sp>
        <p:nvSpPr>
          <p:cNvPr id="15" name="TextBox 14"/>
          <p:cNvSpPr txBox="1"/>
          <p:nvPr/>
        </p:nvSpPr>
        <p:spPr>
          <a:xfrm>
            <a:off x="533399" y="1103708"/>
            <a:ext cx="3421743" cy="1169551"/>
          </a:xfrm>
          <a:prstGeom prst="rect">
            <a:avLst/>
          </a:prstGeom>
          <a:noFill/>
        </p:spPr>
        <p:txBody>
          <a:bodyPr wrap="square">
            <a:prstTxWarp prst="textNoShape">
              <a:avLst/>
            </a:prstTxWarp>
            <a:spAutoFit/>
          </a:bodyPr>
          <a:lstStyle/>
          <a:p>
            <a:pPr marL="285750" indent="-285750">
              <a:buClr>
                <a:schemeClr val="accent4"/>
              </a:buClr>
              <a:buFont typeface="Arial" charset="0"/>
              <a:buChar char="•"/>
            </a:pPr>
            <a:r>
              <a:rPr lang="en-US" sz="1400" b="1" dirty="0">
                <a:solidFill>
                  <a:srgbClr val="000000"/>
                </a:solidFill>
                <a:ea typeface="Arial Narrow" charset="0"/>
                <a:cs typeface="Arial Narrow" charset="0"/>
              </a:rPr>
              <a:t>Standard Based ATCA System</a:t>
            </a:r>
            <a:br>
              <a:rPr lang="en-US" sz="1400" b="1" dirty="0">
                <a:solidFill>
                  <a:srgbClr val="000000"/>
                </a:solidFill>
                <a:ea typeface="Arial Narrow" charset="0"/>
                <a:cs typeface="Arial Narrow" charset="0"/>
              </a:rPr>
            </a:br>
            <a:endParaRPr lang="en-US" sz="1400" b="1" dirty="0">
              <a:solidFill>
                <a:srgbClr val="000000"/>
              </a:solidFill>
              <a:ea typeface="Arial Narrow" charset="0"/>
              <a:cs typeface="Arial Narrow" charset="0"/>
            </a:endParaRPr>
          </a:p>
          <a:p>
            <a:pPr marL="285750" indent="-285750">
              <a:buClr>
                <a:schemeClr val="accent4"/>
              </a:buClr>
              <a:buFont typeface="Arial" charset="0"/>
              <a:buChar char="•"/>
            </a:pPr>
            <a:r>
              <a:rPr lang="en-US" sz="1400" b="1" dirty="0">
                <a:solidFill>
                  <a:srgbClr val="000000"/>
                </a:solidFill>
                <a:ea typeface="Arial Narrow" charset="0"/>
                <a:cs typeface="Arial Narrow" charset="0"/>
              </a:rPr>
              <a:t>Fully Redundant – Hot swappable blades, power supplies and fans</a:t>
            </a:r>
          </a:p>
          <a:p>
            <a:pPr marL="285750" indent="-285750"/>
            <a:r>
              <a:rPr lang="en-US" sz="1400" dirty="0">
                <a:solidFill>
                  <a:srgbClr val="000000"/>
                </a:solidFill>
                <a:ea typeface="Arial Narrow" charset="0"/>
                <a:cs typeface="Arial Narrow" charset="0"/>
              </a:rPr>
              <a:t> </a:t>
            </a:r>
          </a:p>
        </p:txBody>
      </p:sp>
      <p:sp>
        <p:nvSpPr>
          <p:cNvPr id="2" name="TextBox 1"/>
          <p:cNvSpPr txBox="1"/>
          <p:nvPr/>
        </p:nvSpPr>
        <p:spPr>
          <a:xfrm>
            <a:off x="3007898" y="4374300"/>
            <a:ext cx="5731187" cy="230832"/>
          </a:xfrm>
          <a:prstGeom prst="rect">
            <a:avLst/>
          </a:prstGeom>
          <a:noFill/>
        </p:spPr>
        <p:txBody>
          <a:bodyPr wrap="square" rtlCol="0">
            <a:spAutoFit/>
          </a:bodyPr>
          <a:lstStyle/>
          <a:p>
            <a:pPr algn="r"/>
            <a:r>
              <a:rPr lang="en-US" sz="900" dirty="0"/>
              <a:t>* Based on sum of individual Security Blades, not as a controller-based system. </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34200" y="1085850"/>
            <a:ext cx="1370426" cy="1371835"/>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801329197"/>
              </p:ext>
            </p:extLst>
          </p:nvPr>
        </p:nvGraphicFramePr>
        <p:xfrm>
          <a:off x="307730" y="2620134"/>
          <a:ext cx="8431355" cy="1401284"/>
        </p:xfrm>
        <a:graphic>
          <a:graphicData uri="http://schemas.openxmlformats.org/drawingml/2006/table">
            <a:tbl>
              <a:tblPr firstRow="1" bandRow="1">
                <a:effectLst/>
                <a:tableStyleId>{073A0DAA-6AF3-43AB-8588-CEC1D06C72B9}</a:tableStyleId>
              </a:tblPr>
              <a:tblGrid>
                <a:gridCol w="2058611"/>
                <a:gridCol w="1593186"/>
                <a:gridCol w="1593186"/>
                <a:gridCol w="1593186"/>
                <a:gridCol w="1593186"/>
              </a:tblGrid>
              <a:tr h="27424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FG-5060-Base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FG-5060-Full</a:t>
                      </a:r>
                      <a:endParaRPr lang="sv-SE" sz="900" dirty="0"/>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 5144C-Base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 5144C-Full</a:t>
                      </a:r>
                      <a:endParaRPr lang="sv-SE" sz="900" dirty="0"/>
                    </a:p>
                  </a:txBody>
                  <a:tcPr marT="34290" marB="34290" anchor="ctr">
                    <a:solidFill>
                      <a:srgbClr val="3C3C3C"/>
                    </a:solidFill>
                  </a:tcPr>
                </a:tc>
              </a:tr>
              <a:tr h="315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Throughput</a:t>
                      </a:r>
                    </a:p>
                  </a:txBody>
                  <a:tcPr marT="34290" marB="34290" anchor="ctr">
                    <a:solidFill>
                      <a:srgbClr val="777777"/>
                    </a:solidFill>
                  </a:tcPr>
                </a:tc>
                <a:tc>
                  <a:txBody>
                    <a:bodyPr/>
                    <a:lstStyle/>
                    <a:p>
                      <a:pPr algn="ctr"/>
                      <a:r>
                        <a:rPr lang="en-US" sz="900" dirty="0" smtClean="0">
                          <a:latin typeface="+mn-lt"/>
                          <a:cs typeface="Arial Narrow"/>
                        </a:rPr>
                        <a:t>160 Gbps</a:t>
                      </a:r>
                      <a:endParaRPr lang="en-US" sz="900" dirty="0">
                        <a:latin typeface="+mn-lt"/>
                        <a:cs typeface="Arial Narrow"/>
                      </a:endParaRPr>
                    </a:p>
                  </a:txBody>
                  <a:tcPr marT="34290" marB="34290" anchor="ctr"/>
                </a:tc>
                <a:tc>
                  <a:txBody>
                    <a:bodyPr/>
                    <a:lstStyle/>
                    <a:p>
                      <a:pPr algn="ctr"/>
                      <a:r>
                        <a:rPr lang="en-US" sz="900" dirty="0" smtClean="0"/>
                        <a:t>400 Gbps</a:t>
                      </a:r>
                      <a:endParaRPr lang="en-US" sz="900" dirty="0"/>
                    </a:p>
                  </a:txBody>
                  <a:tcPr marT="34290" marB="34290" anchor="ctr" horzOverflow="overflow"/>
                </a:tc>
                <a:tc>
                  <a:txBody>
                    <a:bodyPr/>
                    <a:lstStyle/>
                    <a:p>
                      <a:pPr algn="ctr"/>
                      <a:r>
                        <a:rPr lang="en-US" sz="900" dirty="0" smtClean="0"/>
                        <a:t>160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960 Gbps</a:t>
                      </a:r>
                    </a:p>
                  </a:txBody>
                  <a:tcPr marT="34290" marB="34290" anchor="ctr" horzOverflow="overflow"/>
                </a:tc>
              </a:tr>
              <a:tr h="274246">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46 </a:t>
                      </a:r>
                      <a:r>
                        <a:rPr lang="en-US" sz="900" baseline="0" dirty="0" smtClean="0">
                          <a:latin typeface="+mn-lt"/>
                          <a:cs typeface="Arial Narrow"/>
                        </a:rPr>
                        <a:t>Million</a:t>
                      </a:r>
                      <a:endParaRPr lang="en-US" sz="900" dirty="0">
                        <a:latin typeface="+mn-lt"/>
                        <a:cs typeface="Arial Narrow"/>
                      </a:endParaRPr>
                    </a:p>
                  </a:txBody>
                  <a:tcPr marT="34290" marB="34290" anchor="ctr"/>
                </a:tc>
                <a:tc>
                  <a:txBody>
                    <a:bodyPr/>
                    <a:lstStyle/>
                    <a:p>
                      <a:pPr algn="ctr"/>
                      <a:r>
                        <a:rPr lang="en-US" sz="900" dirty="0" smtClean="0"/>
                        <a:t>115</a:t>
                      </a:r>
                      <a:r>
                        <a:rPr lang="en-US" sz="900" baseline="0" dirty="0" smtClean="0"/>
                        <a:t>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t>46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solidFill>
                            <a:srgbClr val="36424A"/>
                          </a:solidFill>
                          <a:latin typeface="+mn-lt"/>
                          <a:cs typeface="Arial Narrow"/>
                        </a:rPr>
                        <a:t>276 </a:t>
                      </a:r>
                      <a:r>
                        <a:rPr lang="en-US" sz="900" baseline="0" dirty="0" smtClean="0">
                          <a:latin typeface="+mn-lt"/>
                          <a:cs typeface="Arial Narrow"/>
                        </a:rPr>
                        <a:t>Million</a:t>
                      </a:r>
                      <a:endParaRPr lang="en-US" sz="900" dirty="0">
                        <a:solidFill>
                          <a:srgbClr val="36424A"/>
                        </a:solidFill>
                        <a:latin typeface="+mn-lt"/>
                        <a:cs typeface="Arial Narrow"/>
                      </a:endParaRPr>
                    </a:p>
                  </a:txBody>
                  <a:tcPr marT="34290" marB="34290" anchor="ctr" horzOverflow="overflow"/>
                </a:tc>
              </a:tr>
              <a:tr h="262976">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baseline="0" dirty="0" smtClean="0">
                          <a:latin typeface="+mn-lt"/>
                          <a:cs typeface="Arial Narrow"/>
                        </a:rPr>
                        <a:t>2.82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6.78</a:t>
                      </a:r>
                      <a:r>
                        <a:rPr lang="en-US" sz="900" baseline="0" dirty="0" smtClean="0">
                          <a:latin typeface="+mn-lt"/>
                          <a:cs typeface="Arial Narrow"/>
                        </a:rPr>
                        <a:t> Million</a:t>
                      </a:r>
                      <a:endParaRPr lang="en-US" sz="900" dirty="0">
                        <a:latin typeface="+mn-lt"/>
                        <a:cs typeface="Arial Narrow"/>
                      </a:endParaRPr>
                    </a:p>
                  </a:txBody>
                  <a:tcPr marT="34290" marB="34290" anchor="ctr" horzOverflow="overflow"/>
                </a:tc>
              </a:tr>
              <a:tr h="274246">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36 Gbps</a:t>
                      </a:r>
                      <a:endParaRPr lang="en-US" sz="900" dirty="0">
                        <a:latin typeface="+mn-lt"/>
                        <a:cs typeface="Arial Narrow"/>
                      </a:endParaRPr>
                    </a:p>
                  </a:txBody>
                  <a:tcPr marT="34290" marB="34290" anchor="ctr"/>
                </a:tc>
                <a:tc>
                  <a:txBody>
                    <a:bodyPr/>
                    <a:lstStyle/>
                    <a:p>
                      <a:pPr algn="ctr"/>
                      <a:r>
                        <a:rPr lang="en-US" sz="900" dirty="0" smtClean="0"/>
                        <a:t>90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36 Gbps</a:t>
                      </a:r>
                    </a:p>
                  </a:txBody>
                  <a:tcPr marT="34290" marB="34290" anchor="ctr"/>
                </a:tc>
                <a:tc>
                  <a:txBody>
                    <a:bodyPr/>
                    <a:lstStyle/>
                    <a:p>
                      <a:pPr algn="ctr"/>
                      <a:r>
                        <a:rPr lang="en-US" sz="900" dirty="0" smtClean="0">
                          <a:solidFill>
                            <a:srgbClr val="36424A"/>
                          </a:solidFill>
                          <a:latin typeface="+mn-lt"/>
                          <a:cs typeface="Arial Narrow"/>
                        </a:rPr>
                        <a:t>216 Gbps</a:t>
                      </a:r>
                      <a:endParaRPr lang="en-US" sz="900" dirty="0">
                        <a:solidFill>
                          <a:srgbClr val="36424A"/>
                        </a:solidFill>
                        <a:latin typeface="+mn-lt"/>
                        <a:cs typeface="Arial Narrow"/>
                      </a:endParaRPr>
                    </a:p>
                  </a:txBody>
                  <a:tcPr marT="34290" marB="34290" anchor="ctr" horzOverflow="overflow"/>
                </a:tc>
              </a:tr>
            </a:tbl>
          </a:graphicData>
        </a:graphic>
      </p:graphicFrame>
    </p:spTree>
    <p:extLst>
      <p:ext uri="{BB962C8B-B14F-4D97-AF65-F5344CB8AC3E}">
        <p14:creationId xmlns:p14="http://schemas.microsoft.com/office/powerpoint/2010/main" val="405825409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942975"/>
            <a:ext cx="4862513" cy="2546877"/>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1924050"/>
            <a:ext cx="1123950" cy="1026319"/>
          </a:xfrm>
          <a:prstGeom prst="rect">
            <a:avLst/>
          </a:prstGeom>
          <a:noFill/>
          <a:ln w="9525">
            <a:noFill/>
            <a:miter lim="800000"/>
            <a:headEnd/>
            <a:tailEnd/>
          </a:ln>
        </p:spPr>
      </p:pic>
      <p:sp>
        <p:nvSpPr>
          <p:cNvPr id="36" name="TextBox 35"/>
          <p:cNvSpPr txBox="1"/>
          <p:nvPr/>
        </p:nvSpPr>
        <p:spPr>
          <a:xfrm rot="5400000">
            <a:off x="5363013" y="2232690"/>
            <a:ext cx="697627" cy="707886"/>
          </a:xfrm>
          <a:prstGeom prst="rect">
            <a:avLst/>
          </a:prstGeom>
          <a:noFill/>
        </p:spPr>
        <p:txBody>
          <a:bodyPr wrap="none">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983" y="937220"/>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6482" y="1230710"/>
            <a:ext cx="4763"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5367809" y="644035"/>
            <a:ext cx="2240781"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926" y="1616075"/>
            <a:ext cx="4763"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1720" y="1871663"/>
            <a:ext cx="4763"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983" y="2762449"/>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6" y="1079898"/>
            <a:ext cx="2498250" cy="2246769"/>
          </a:xfrm>
          <a:prstGeom prst="rect">
            <a:avLst/>
          </a:prstGeom>
          <a:noFill/>
        </p:spPr>
        <p:txBody>
          <a:bodyPr wrap="square">
            <a:prstTxWarp prst="textNoShape">
              <a:avLst/>
            </a:prstTxWarp>
            <a:spAutoFit/>
          </a:bodyPr>
          <a:lstStyle/>
          <a:p>
            <a:pPr>
              <a:spcBef>
                <a:spcPts val="800"/>
              </a:spcBef>
              <a:buClr>
                <a:srgbClr val="446E60"/>
              </a:buClr>
            </a:pPr>
            <a:r>
              <a:rPr lang="en-US" sz="1600" b="1" dirty="0">
                <a:solidFill>
                  <a:schemeClr val="accent6"/>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405648" y="2012879"/>
            <a:ext cx="2143100"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112733"/>
            <a:ext cx="2710218" cy="179354"/>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392685"/>
            <a:ext cx="2710218" cy="179354"/>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781968"/>
            <a:ext cx="2710218" cy="179354"/>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013880"/>
            <a:ext cx="2710218" cy="179354"/>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916685"/>
            <a:ext cx="2710218" cy="179354"/>
          </a:xfrm>
          <a:prstGeom prst="rect">
            <a:avLst/>
          </a:prstGeom>
          <a:effectLst/>
        </p:spPr>
      </p:pic>
      <p:sp>
        <p:nvSpPr>
          <p:cNvPr id="70" name="Rounded Rectangle 69"/>
          <p:cNvSpPr/>
          <p:nvPr/>
        </p:nvSpPr>
        <p:spPr bwMode="auto">
          <a:xfrm rot="5400000">
            <a:off x="4432498"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373887" y="1719066"/>
            <a:ext cx="2239565"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6315273"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3197704369"/>
              </p:ext>
            </p:extLst>
          </p:nvPr>
        </p:nvGraphicFramePr>
        <p:xfrm>
          <a:off x="539552" y="3705876"/>
          <a:ext cx="7994848" cy="787270"/>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30721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mn-lt"/>
                          <a:cs typeface="Helvetica 55 Roman"/>
                        </a:rPr>
                        <a:t>Clustering</a:t>
                      </a:r>
                    </a:p>
                  </a:txBody>
                  <a:tcPr marT="34290" marB="34290" anchor="ctr">
                    <a:solidFill>
                      <a:srgbClr val="3C3C3C"/>
                    </a:solidFill>
                  </a:tcPr>
                </a:tc>
                <a:tc>
                  <a:txBody>
                    <a:bodyPr/>
                    <a:lstStyle/>
                    <a:p>
                      <a:pPr algn="ctr"/>
                      <a:r>
                        <a:rPr lang="en-US" sz="1200" b="1" dirty="0" smtClean="0">
                          <a:solidFill>
                            <a:schemeClr val="bg1"/>
                          </a:solidFill>
                          <a:latin typeface="+mn-lt"/>
                        </a:rPr>
                        <a:t>Virtualization</a:t>
                      </a:r>
                    </a:p>
                  </a:txBody>
                  <a:tcPr marT="34290" marB="34290" anchor="ctr">
                    <a:solidFill>
                      <a:srgbClr val="3C3C3C"/>
                    </a:solidFill>
                  </a:tcPr>
                </a:tc>
              </a:tr>
              <a:tr h="480060">
                <a:tc>
                  <a:txBody>
                    <a:bodyPr/>
                    <a:lstStyle/>
                    <a:p>
                      <a:pPr algn="ctr"/>
                      <a:r>
                        <a:rPr lang="en-US" sz="900" dirty="0" smtClean="0"/>
                        <a:t>Scales Traffic processing</a:t>
                      </a:r>
                      <a:r>
                        <a:rPr lang="en-US" sz="900" baseline="0" dirty="0" smtClean="0"/>
                        <a:t> capacity linearly. Interoperates with external devices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Facilitates virtualized security components on FortiGate</a:t>
                      </a:r>
                      <a:r>
                        <a:rPr lang="en-US" sz="900" baseline="0" dirty="0" smtClean="0"/>
                        <a:t> blades</a:t>
                      </a:r>
                      <a:r>
                        <a:rPr lang="en-US" sz="900" dirty="0" smtClean="0"/>
                        <a:t> </a:t>
                      </a:r>
                      <a:endParaRPr lang="en-US" sz="900" b="0" i="0" dirty="0" smtClean="0">
                        <a:latin typeface="+mn-lt"/>
                      </a:endParaRPr>
                    </a:p>
                  </a:txBody>
                  <a:tcPr marT="34290" marB="34290" anchor="ctr" horzOverflow="overflow"/>
                </a:tc>
              </a:tr>
            </a:tbl>
          </a:graphicData>
        </a:graphic>
      </p:graphicFrame>
      <p:sp>
        <p:nvSpPr>
          <p:cNvPr id="2" name="Rounded Rectangle 1"/>
          <p:cNvSpPr/>
          <p:nvPr/>
        </p:nvSpPr>
        <p:spPr bwMode="auto">
          <a:xfrm>
            <a:off x="3064509" y="2595233"/>
            <a:ext cx="1165211" cy="200978"/>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Chassis</a:t>
            </a:r>
            <a:endParaRPr kumimoji="0" lang="en-US" sz="1400" b="1" i="0" u="none" strike="noStrike" cap="none" normalizeH="0" baseline="0" dirty="0">
              <a:ln>
                <a:noFill/>
              </a:ln>
              <a:solidFill>
                <a:srgbClr val="36424A"/>
              </a:solidFill>
              <a:effectLst/>
              <a:latin typeface="Arial" charset="0"/>
            </a:endParaRP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558048" y="2127179"/>
            <a:ext cx="2143100" cy="252129"/>
          </a:xfrm>
          <a:prstGeom prst="rect">
            <a:avLst/>
          </a:prstGeom>
        </p:spPr>
      </p:pic>
      <p:sp>
        <p:nvSpPr>
          <p:cNvPr id="45" name="Rounded Rectangle 44"/>
          <p:cNvSpPr/>
          <p:nvPr/>
        </p:nvSpPr>
        <p:spPr bwMode="auto">
          <a:xfrm>
            <a:off x="3006247" y="2945463"/>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Networking Blades</a:t>
            </a:r>
            <a:endParaRPr kumimoji="0" lang="en-US" sz="1400" b="1" i="0" u="none" strike="noStrike" cap="none" normalizeH="0" baseline="0" dirty="0">
              <a:ln>
                <a:noFill/>
              </a:ln>
              <a:solidFill>
                <a:srgbClr val="36424A"/>
              </a:solidFill>
              <a:effectLst/>
              <a:latin typeface="Arial" charset="0"/>
            </a:endParaRPr>
          </a:p>
        </p:txBody>
      </p:sp>
      <p:sp>
        <p:nvSpPr>
          <p:cNvPr id="47" name="Rounded Rectangle 46"/>
          <p:cNvSpPr/>
          <p:nvPr/>
        </p:nvSpPr>
        <p:spPr bwMode="auto">
          <a:xfrm>
            <a:off x="5715000" y="2457450"/>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Security Blades</a:t>
            </a:r>
            <a:endParaRPr kumimoji="0" lang="en-US" sz="1400" b="1" i="0" u="none" strike="noStrike" cap="none" normalizeH="0" baseline="0" dirty="0">
              <a:ln>
                <a:noFill/>
              </a:ln>
              <a:solidFill>
                <a:srgbClr val="36424A"/>
              </a:solidFill>
              <a:effectLst/>
              <a:latin typeface="Arial" charset="0"/>
            </a:endParaRPr>
          </a:p>
        </p:txBody>
      </p:sp>
      <p:cxnSp>
        <p:nvCxnSpPr>
          <p:cNvPr id="50" name="Straight Connector 49"/>
          <p:cNvCxnSpPr/>
          <p:nvPr/>
        </p:nvCxnSpPr>
        <p:spPr bwMode="auto">
          <a:xfrm>
            <a:off x="5486400" y="3371850"/>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3257550"/>
            <a:ext cx="0" cy="2286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3437394"/>
            <a:ext cx="685800" cy="246221"/>
          </a:xfrm>
          <a:prstGeom prst="rect">
            <a:avLst/>
          </a:prstGeom>
          <a:noFill/>
        </p:spPr>
        <p:txBody>
          <a:bodyPr wrap="square" rtlCol="0">
            <a:spAutoFit/>
          </a:bodyPr>
          <a:lstStyle/>
          <a:p>
            <a:r>
              <a:rPr lang="en-US" sz="1000" i="1" dirty="0" smtClean="0">
                <a:solidFill>
                  <a:srgbClr val="404040"/>
                </a:solidFill>
                <a:latin typeface="Helvetica 55 Roman"/>
                <a:cs typeface="Helvetica 55 Roman"/>
              </a:rPr>
              <a:t>VDOMs</a:t>
            </a:r>
          </a:p>
        </p:txBody>
      </p:sp>
    </p:spTree>
    <p:extLst>
      <p:ext uri="{BB962C8B-B14F-4D97-AF65-F5344CB8AC3E}">
        <p14:creationId xmlns:p14="http://schemas.microsoft.com/office/powerpoint/2010/main" val="39265104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FortiGate Product Range</a:t>
            </a:r>
            <a:endParaRPr lang="en-US" dirty="0"/>
          </a:p>
        </p:txBody>
      </p:sp>
      <p:graphicFrame>
        <p:nvGraphicFramePr>
          <p:cNvPr id="72" name="Table 71"/>
          <p:cNvGraphicFramePr>
            <a:graphicFrameLocks noGrp="1"/>
          </p:cNvGraphicFramePr>
          <p:nvPr>
            <p:extLst>
              <p:ext uri="{D42A27DB-BD31-4B8C-83A1-F6EECF244321}">
                <p14:modId xmlns:p14="http://schemas.microsoft.com/office/powerpoint/2010/main" val="4127375505"/>
              </p:ext>
            </p:extLst>
          </p:nvPr>
        </p:nvGraphicFramePr>
        <p:xfrm>
          <a:off x="454894" y="934934"/>
          <a:ext cx="8176952" cy="3734459"/>
        </p:xfrm>
        <a:graphic>
          <a:graphicData uri="http://schemas.openxmlformats.org/drawingml/2006/table">
            <a:tbl>
              <a:tblPr/>
              <a:tblGrid>
                <a:gridCol w="1022119"/>
                <a:gridCol w="1022119"/>
                <a:gridCol w="1022119"/>
                <a:gridCol w="1022119"/>
                <a:gridCol w="1022119"/>
                <a:gridCol w="1022119"/>
                <a:gridCol w="1022119"/>
                <a:gridCol w="1022119"/>
              </a:tblGrid>
              <a:tr h="509585">
                <a:tc rowSpan="6">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kumimoji="0" lang="en-US" sz="900" b="1" i="0" u="none" strike="noStrike" cap="none" normalizeH="0" baseline="0" dirty="0" smtClean="0">
                          <a:ln>
                            <a:noFill/>
                          </a:ln>
                          <a:solidFill>
                            <a:srgbClr val="FFFFFF"/>
                          </a:solidFill>
                          <a:effectLst/>
                          <a:latin typeface="Arial"/>
                          <a:cs typeface="Arial"/>
                        </a:rPr>
                        <a:t>Personality, Performance and Scalability</a:t>
                      </a:r>
                      <a:endParaRPr lang="en-US" sz="900" dirty="0">
                        <a:solidFill>
                          <a:srgbClr val="FFFFFF"/>
                        </a:solidFill>
                        <a:latin typeface="Arial"/>
                        <a:cs typeface="Arial"/>
                      </a:endParaRPr>
                    </a:p>
                  </a:txBody>
                  <a:tcPr marL="102646" marR="102646" marT="28869" marB="28869"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286338">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581603">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800" b="1" i="0" u="none" strike="noStrike" cap="none"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200" b="0" i="1" dirty="0" smtClean="0">
                          <a:solidFill>
                            <a:schemeClr val="accent2">
                              <a:lumMod val="20000"/>
                              <a:lumOff val="80000"/>
                            </a:schemeClr>
                          </a:solidFill>
                        </a:rPr>
                        <a:t>DCFW/CCFW</a:t>
                      </a:r>
                    </a:p>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581603">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endParaRPr kumimoji="0" lang="en-US" sz="800" b="1" i="0" u="none" strike="noStrike" cap="none" spc="20"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ISFW</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row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smtClean="0">
                        <a:solidFill>
                          <a:srgbClr val="ECF0F3"/>
                        </a:solidFill>
                      </a:endParaRPr>
                    </a:p>
                    <a:p>
                      <a:endParaRPr lang="en-US" sz="1200" dirty="0" smtClean="0">
                        <a:solidFill>
                          <a:srgbClr val="ECF0F3"/>
                        </a:solidFill>
                      </a:endParaRPr>
                    </a:p>
                    <a:p>
                      <a:endParaRPr lang="en-US" sz="1200" dirty="0" smtClean="0">
                        <a:solidFill>
                          <a:srgbClr val="ECF0F3"/>
                        </a:solidFill>
                      </a:endParaRPr>
                    </a:p>
                    <a:p>
                      <a:r>
                        <a:rPr lang="en-US" sz="1200" dirty="0" smtClean="0">
                          <a:solidFill>
                            <a:srgbClr val="ECF0F3"/>
                          </a:solidFill>
                        </a:rPr>
                        <a:t>CFW/VMFW</a:t>
                      </a:r>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619136">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endParaRPr lang="en-US" sz="800" b="1" spc="20" dirty="0" smtClean="0">
                        <a:solidFill>
                          <a:srgbClr val="FFFFFF"/>
                        </a:solidFill>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a:r>
                        <a:rPr lang="en-US" sz="1200" i="1" dirty="0" smtClean="0">
                          <a:solidFill>
                            <a:srgbClr val="ECF0F3"/>
                          </a:solidFill>
                        </a:rPr>
                        <a:t>NGFW/</a:t>
                      </a:r>
                    </a:p>
                    <a:p>
                      <a:pPr algn="r"/>
                      <a:r>
                        <a:rPr lang="en-US" sz="1200" i="1" dirty="0" smtClean="0">
                          <a:solidFill>
                            <a:srgbClr val="ECF0F3"/>
                          </a:solidFill>
                        </a:rPr>
                        <a:t>NGIPS</a:t>
                      </a: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233296">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UTM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234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Arial"/>
                          <a:ea typeface="+mn-ea"/>
                          <a:cs typeface="Arial"/>
                        </a:rPr>
                        <a:t>Software &amp; Services</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7">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400" dirty="0"/>
                    </a:p>
                  </a:txBody>
                  <a:tcPr marL="102646" marR="102646" marT="28869" marB="28869"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FE6E6">
                        <a:lumMod val="25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marT="34290" marB="3429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3091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latin typeface="Arial"/>
                          <a:cs typeface="Arial"/>
                        </a:rPr>
                        <a:t>Product Range</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Entry</a:t>
                      </a:r>
                      <a:r>
                        <a:rPr lang="en-US" sz="900" b="1" baseline="0" dirty="0" smtClean="0">
                          <a:solidFill>
                            <a:schemeClr val="bg1"/>
                          </a:solidFill>
                        </a:rPr>
                        <a:t> </a:t>
                      </a:r>
                      <a:r>
                        <a:rPr lang="en-US" sz="900" b="1" dirty="0" smtClean="0">
                          <a:solidFill>
                            <a:schemeClr val="bg1"/>
                          </a:solidFill>
                        </a:rPr>
                        <a:t>Level</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Mid Range</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High End</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baseline="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bg1"/>
                          </a:solidFill>
                        </a:rPr>
                        <a:t>Virtual Appliances</a:t>
                      </a: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r>
            </a:tbl>
          </a:graphicData>
        </a:graphic>
      </p:graphicFrame>
      <p:grpSp>
        <p:nvGrpSpPr>
          <p:cNvPr id="112" name="Group 111"/>
          <p:cNvGrpSpPr/>
          <p:nvPr/>
        </p:nvGrpSpPr>
        <p:grpSpPr>
          <a:xfrm>
            <a:off x="2535353" y="3963584"/>
            <a:ext cx="1610131" cy="415498"/>
            <a:chOff x="2434816" y="3236662"/>
            <a:chExt cx="1610131" cy="553996"/>
          </a:xfrm>
        </p:grpSpPr>
        <p:pic>
          <p:nvPicPr>
            <p:cNvPr id="113" name="Picture 1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4816" y="3296790"/>
              <a:ext cx="231140" cy="392852"/>
            </a:xfrm>
            <a:prstGeom prst="rect">
              <a:avLst/>
            </a:prstGeom>
          </p:spPr>
        </p:pic>
        <p:sp>
          <p:nvSpPr>
            <p:cNvPr id="114" name="Rectangle 113"/>
            <p:cNvSpPr/>
            <p:nvPr/>
          </p:nvSpPr>
          <p:spPr>
            <a:xfrm>
              <a:off x="2682880" y="3236662"/>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FortiGuard</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Security Services</a:t>
              </a:r>
              <a:endParaRPr kumimoji="0" lang="en-US" sz="1000" b="1" i="0" u="none" strike="noStrike" kern="0" cap="none" spc="0" normalizeH="0" baseline="0" noProof="0" dirty="0">
                <a:ln>
                  <a:noFill/>
                </a:ln>
                <a:solidFill>
                  <a:srgbClr val="FFFFFF"/>
                </a:solidFill>
                <a:effectLst/>
                <a:uLnTx/>
                <a:uFillTx/>
                <a:cs typeface="Helvetica 55 Roman"/>
              </a:endParaRPr>
            </a:p>
          </p:txBody>
        </p:sp>
      </p:grpSp>
      <p:grpSp>
        <p:nvGrpSpPr>
          <p:cNvPr id="115" name="Group 114"/>
          <p:cNvGrpSpPr/>
          <p:nvPr/>
        </p:nvGrpSpPr>
        <p:grpSpPr>
          <a:xfrm>
            <a:off x="4366574" y="3963584"/>
            <a:ext cx="1659077" cy="415498"/>
            <a:chOff x="4454922" y="3249611"/>
            <a:chExt cx="1659077" cy="553996"/>
          </a:xfrm>
        </p:grpSpPr>
        <p:pic>
          <p:nvPicPr>
            <p:cNvPr id="116" name="Picture 1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4922" y="3310114"/>
              <a:ext cx="304800" cy="406399"/>
            </a:xfrm>
            <a:prstGeom prst="rect">
              <a:avLst/>
            </a:prstGeom>
          </p:spPr>
        </p:pic>
        <p:sp>
          <p:nvSpPr>
            <p:cNvPr id="117" name="Rectangle 116"/>
            <p:cNvSpPr/>
            <p:nvPr/>
          </p:nvSpPr>
          <p:spPr>
            <a:xfrm>
              <a:off x="4751932" y="3249611"/>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FortiOS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Operating System</a:t>
              </a:r>
              <a:endParaRPr kumimoji="0" lang="en-US" sz="1000" b="1" i="0" u="none" strike="noStrike" kern="0" cap="none" spc="0" normalizeH="0" baseline="0" noProof="0" dirty="0">
                <a:ln>
                  <a:noFill/>
                </a:ln>
                <a:solidFill>
                  <a:srgbClr val="FFFFFF"/>
                </a:solidFill>
                <a:effectLst/>
                <a:uLnTx/>
                <a:uFillTx/>
                <a:cs typeface="Helvetica 55 Roman"/>
              </a:endParaRPr>
            </a:p>
          </p:txBody>
        </p:sp>
      </p:grpSp>
      <p:grpSp>
        <p:nvGrpSpPr>
          <p:cNvPr id="118" name="Group 117"/>
          <p:cNvGrpSpPr/>
          <p:nvPr/>
        </p:nvGrpSpPr>
        <p:grpSpPr>
          <a:xfrm>
            <a:off x="6219631" y="3963584"/>
            <a:ext cx="1672616" cy="415498"/>
            <a:chOff x="6119094" y="3249611"/>
            <a:chExt cx="1672616" cy="553996"/>
          </a:xfrm>
        </p:grpSpPr>
        <p:pic>
          <p:nvPicPr>
            <p:cNvPr id="119" name="Picture 1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9094" y="3310114"/>
              <a:ext cx="313055" cy="417406"/>
            </a:xfrm>
            <a:prstGeom prst="rect">
              <a:avLst/>
            </a:prstGeom>
          </p:spPr>
        </p:pic>
        <p:sp>
          <p:nvSpPr>
            <p:cNvPr id="120" name="Rectangle 119"/>
            <p:cNvSpPr/>
            <p:nvPr/>
          </p:nvSpPr>
          <p:spPr>
            <a:xfrm>
              <a:off x="6429643" y="3249611"/>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FortiCare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Support Services</a:t>
              </a:r>
              <a:endParaRPr kumimoji="0" lang="en-US" sz="1000" b="1" i="0" u="none" strike="noStrike" kern="0" cap="none" spc="0" normalizeH="0" baseline="0" noProof="0" dirty="0">
                <a:ln>
                  <a:noFill/>
                </a:ln>
                <a:solidFill>
                  <a:srgbClr val="FFFFFF"/>
                </a:solidFill>
                <a:effectLst/>
                <a:uLnTx/>
                <a:uFillTx/>
                <a:cs typeface="Helvetica 55 Roman"/>
              </a:endParaRPr>
            </a:p>
          </p:txBody>
        </p:sp>
      </p:grpSp>
      <p:sp>
        <p:nvSpPr>
          <p:cNvPr id="67" name="Shape 57"/>
          <p:cNvSpPr/>
          <p:nvPr/>
        </p:nvSpPr>
        <p:spPr>
          <a:xfrm rot="19592645" flipV="1">
            <a:off x="1645943" y="1705895"/>
            <a:ext cx="6483192" cy="2455007"/>
          </a:xfrm>
          <a:custGeom>
            <a:avLst/>
            <a:gdLst>
              <a:gd name="connsiteX0" fmla="*/ 0 w 7427560"/>
              <a:gd name="connsiteY0" fmla="*/ 3786316 h 3786316"/>
              <a:gd name="connsiteX1" fmla="*/ 6252363 w 7427560"/>
              <a:gd name="connsiteY1" fmla="*/ 473290 h 3786316"/>
              <a:gd name="connsiteX2" fmla="*/ 6199036 w 7427560"/>
              <a:gd name="connsiteY2" fmla="*/ 0 h 3786316"/>
              <a:gd name="connsiteX3" fmla="*/ 7427560 w 7427560"/>
              <a:gd name="connsiteY3" fmla="*/ 703952 h 3786316"/>
              <a:gd name="connsiteX4" fmla="*/ 6400331 w 7427560"/>
              <a:gd name="connsiteY4" fmla="*/ 1786535 h 3786316"/>
              <a:gd name="connsiteX5" fmla="*/ 6347004 w 7427560"/>
              <a:gd name="connsiteY5" fmla="*/ 1313246 h 3786316"/>
              <a:gd name="connsiteX6" fmla="*/ 0 w 7427560"/>
              <a:gd name="connsiteY6" fmla="*/ 3786316 h 3786316"/>
              <a:gd name="connsiteX0" fmla="*/ 0 w 7425232"/>
              <a:gd name="connsiteY0" fmla="*/ 3786316 h 3786316"/>
              <a:gd name="connsiteX1" fmla="*/ 6252363 w 7425232"/>
              <a:gd name="connsiteY1" fmla="*/ 473290 h 3786316"/>
              <a:gd name="connsiteX2" fmla="*/ 6199036 w 7425232"/>
              <a:gd name="connsiteY2" fmla="*/ 0 h 3786316"/>
              <a:gd name="connsiteX3" fmla="*/ 7425232 w 7425232"/>
              <a:gd name="connsiteY3" fmla="*/ 927691 h 3786316"/>
              <a:gd name="connsiteX4" fmla="*/ 6400331 w 7425232"/>
              <a:gd name="connsiteY4" fmla="*/ 1786535 h 3786316"/>
              <a:gd name="connsiteX5" fmla="*/ 6347004 w 7425232"/>
              <a:gd name="connsiteY5" fmla="*/ 1313246 h 3786316"/>
              <a:gd name="connsiteX6" fmla="*/ 0 w 7425232"/>
              <a:gd name="connsiteY6" fmla="*/ 3786316 h 3786316"/>
              <a:gd name="connsiteX0" fmla="*/ 0 w 7400249"/>
              <a:gd name="connsiteY0" fmla="*/ 3786316 h 3786316"/>
              <a:gd name="connsiteX1" fmla="*/ 6252363 w 7400249"/>
              <a:gd name="connsiteY1" fmla="*/ 473290 h 3786316"/>
              <a:gd name="connsiteX2" fmla="*/ 6199036 w 7400249"/>
              <a:gd name="connsiteY2" fmla="*/ 0 h 3786316"/>
              <a:gd name="connsiteX3" fmla="*/ 7400249 w 7400249"/>
              <a:gd name="connsiteY3" fmla="*/ 955204 h 3786316"/>
              <a:gd name="connsiteX4" fmla="*/ 6400331 w 7400249"/>
              <a:gd name="connsiteY4" fmla="*/ 1786535 h 3786316"/>
              <a:gd name="connsiteX5" fmla="*/ 6347004 w 7400249"/>
              <a:gd name="connsiteY5" fmla="*/ 1313246 h 3786316"/>
              <a:gd name="connsiteX6" fmla="*/ 0 w 7400249"/>
              <a:gd name="connsiteY6" fmla="*/ 3786316 h 3786316"/>
              <a:gd name="connsiteX0" fmla="*/ 0 w 7375265"/>
              <a:gd name="connsiteY0" fmla="*/ 3786316 h 3786316"/>
              <a:gd name="connsiteX1" fmla="*/ 6252363 w 7375265"/>
              <a:gd name="connsiteY1" fmla="*/ 473290 h 3786316"/>
              <a:gd name="connsiteX2" fmla="*/ 6199036 w 7375265"/>
              <a:gd name="connsiteY2" fmla="*/ 0 h 3786316"/>
              <a:gd name="connsiteX3" fmla="*/ 7375265 w 7375265"/>
              <a:gd name="connsiteY3" fmla="*/ 982716 h 3786316"/>
              <a:gd name="connsiteX4" fmla="*/ 6400331 w 7375265"/>
              <a:gd name="connsiteY4" fmla="*/ 1786535 h 3786316"/>
              <a:gd name="connsiteX5" fmla="*/ 6347004 w 7375265"/>
              <a:gd name="connsiteY5" fmla="*/ 1313246 h 3786316"/>
              <a:gd name="connsiteX6" fmla="*/ 0 w 7375265"/>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00331 w 7382229"/>
              <a:gd name="connsiteY4" fmla="*/ 1786535 h 3786316"/>
              <a:gd name="connsiteX5" fmla="*/ 6347004 w 7382229"/>
              <a:gd name="connsiteY5" fmla="*/ 1313246 h 3786316"/>
              <a:gd name="connsiteX6" fmla="*/ 0 w 7382229"/>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68032 w 7382229"/>
              <a:gd name="connsiteY4" fmla="*/ 1953176 h 3786316"/>
              <a:gd name="connsiteX5" fmla="*/ 6347004 w 7382229"/>
              <a:gd name="connsiteY5" fmla="*/ 1313246 h 3786316"/>
              <a:gd name="connsiteX6" fmla="*/ 0 w 738222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68032 w 7299949"/>
              <a:gd name="connsiteY4" fmla="*/ 1953176 h 3786316"/>
              <a:gd name="connsiteX5" fmla="*/ 6347004 w 7299949"/>
              <a:gd name="connsiteY5" fmla="*/ 1313246 h 3786316"/>
              <a:gd name="connsiteX6" fmla="*/ 0 w 729994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17717 w 7299949"/>
              <a:gd name="connsiteY4" fmla="*/ 1797679 h 3786316"/>
              <a:gd name="connsiteX5" fmla="*/ 6347004 w 7299949"/>
              <a:gd name="connsiteY5" fmla="*/ 1313246 h 3786316"/>
              <a:gd name="connsiteX6" fmla="*/ 0 w 7299949"/>
              <a:gd name="connsiteY6" fmla="*/ 3786316 h 3786316"/>
              <a:gd name="connsiteX0" fmla="*/ 0 w 7269185"/>
              <a:gd name="connsiteY0" fmla="*/ 3786316 h 3786316"/>
              <a:gd name="connsiteX1" fmla="*/ 6252363 w 7269185"/>
              <a:gd name="connsiteY1" fmla="*/ 473290 h 3786316"/>
              <a:gd name="connsiteX2" fmla="*/ 6199036 w 7269185"/>
              <a:gd name="connsiteY2" fmla="*/ 0 h 3786316"/>
              <a:gd name="connsiteX3" fmla="*/ 7269184 w 7269185"/>
              <a:gd name="connsiteY3" fmla="*/ 1025704 h 3786316"/>
              <a:gd name="connsiteX4" fmla="*/ 6417717 w 7269185"/>
              <a:gd name="connsiteY4" fmla="*/ 1797679 h 3786316"/>
              <a:gd name="connsiteX5" fmla="*/ 6347004 w 7269185"/>
              <a:gd name="connsiteY5" fmla="*/ 1313246 h 3786316"/>
              <a:gd name="connsiteX6" fmla="*/ 0 w 7269185"/>
              <a:gd name="connsiteY6" fmla="*/ 3786316 h 37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9185" h="3786316">
                <a:moveTo>
                  <a:pt x="0" y="3786316"/>
                </a:moveTo>
                <a:cubicBezTo>
                  <a:pt x="825285" y="2103509"/>
                  <a:pt x="2909406" y="999167"/>
                  <a:pt x="6252363" y="473290"/>
                </a:cubicBezTo>
                <a:lnTo>
                  <a:pt x="6199036" y="0"/>
                </a:lnTo>
                <a:lnTo>
                  <a:pt x="7269184" y="1025704"/>
                </a:lnTo>
                <a:lnTo>
                  <a:pt x="6417717" y="1797679"/>
                </a:lnTo>
                <a:lnTo>
                  <a:pt x="6347004" y="1313246"/>
                </a:lnTo>
                <a:cubicBezTo>
                  <a:pt x="3353595" y="1523597"/>
                  <a:pt x="1237927" y="2347953"/>
                  <a:pt x="0" y="3786316"/>
                </a:cubicBezTo>
                <a:close/>
              </a:path>
            </a:pathLst>
          </a:custGeom>
          <a:gradFill rotWithShape="1">
            <a:gsLst>
              <a:gs pos="0">
                <a:srgbClr val="36424A">
                  <a:tint val="100000"/>
                  <a:shade val="100000"/>
                  <a:satMod val="130000"/>
                  <a:alpha val="70000"/>
                </a:srgbClr>
              </a:gs>
              <a:gs pos="100000">
                <a:srgbClr val="36424A">
                  <a:tint val="50000"/>
                  <a:shade val="100000"/>
                  <a:satMod val="350000"/>
                  <a:alpha val="70000"/>
                </a:srgbClr>
              </a:gs>
            </a:gsLst>
            <a:lin ang="16200000" scaled="0"/>
          </a:gradFill>
          <a:ln w="9525" cap="flat" cmpd="sng" algn="ctr">
            <a:noFill/>
            <a:prstDash val="solid"/>
          </a:ln>
          <a:effectLst>
            <a:outerShdw blurRad="40000" dist="23000" dir="5400000" rotWithShape="0">
              <a:srgbClr val="000000">
                <a:alpha val="35000"/>
              </a:srgbClr>
            </a:outerShdw>
          </a:effectLst>
        </p:spPr>
      </p:sp>
      <p:pic>
        <p:nvPicPr>
          <p:cNvPr id="121" name="Picture 1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61900" y="1986142"/>
            <a:ext cx="526923" cy="528066"/>
          </a:xfrm>
          <a:prstGeom prst="rect">
            <a:avLst/>
          </a:prstGeom>
        </p:spPr>
      </p:pic>
      <p:sp>
        <p:nvSpPr>
          <p:cNvPr id="128" name="Rounded Rectangle 127"/>
          <p:cNvSpPr/>
          <p:nvPr/>
        </p:nvSpPr>
        <p:spPr bwMode="invGray">
          <a:xfrm>
            <a:off x="2704416" y="3186632"/>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100-200 Series</a:t>
            </a:r>
          </a:p>
        </p:txBody>
      </p:sp>
      <p:sp>
        <p:nvSpPr>
          <p:cNvPr id="129" name="Rounded Rectangle 128"/>
          <p:cNvSpPr/>
          <p:nvPr/>
        </p:nvSpPr>
        <p:spPr bwMode="invGray">
          <a:xfrm>
            <a:off x="1653727" y="3186632"/>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30-90 Series</a:t>
            </a:r>
          </a:p>
        </p:txBody>
      </p:sp>
      <p:sp>
        <p:nvSpPr>
          <p:cNvPr id="130" name="Rounded Rectangle 129"/>
          <p:cNvSpPr/>
          <p:nvPr/>
        </p:nvSpPr>
        <p:spPr bwMode="invGray">
          <a:xfrm>
            <a:off x="3751444" y="3175079"/>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rPr>
              <a:t>3</a:t>
            </a:r>
            <a:r>
              <a:rPr kumimoji="0" lang="en-US" sz="900" b="1" i="0" u="none" strike="noStrike" kern="0" cap="none" spc="0" normalizeH="0" baseline="0" noProof="0" dirty="0" smtClean="0">
                <a:ln>
                  <a:noFill/>
                </a:ln>
                <a:solidFill>
                  <a:srgbClr val="FFFFFF"/>
                </a:solidFill>
                <a:effectLst/>
                <a:uLnTx/>
                <a:uFillTx/>
              </a:rPr>
              <a:t>00-900 Series</a:t>
            </a:r>
          </a:p>
        </p:txBody>
      </p:sp>
      <p:sp>
        <p:nvSpPr>
          <p:cNvPr id="131" name="Rounded Rectangle 130"/>
          <p:cNvSpPr/>
          <p:nvPr/>
        </p:nvSpPr>
        <p:spPr bwMode="invGray">
          <a:xfrm>
            <a:off x="4764876" y="2788564"/>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1000 Series</a:t>
            </a:r>
          </a:p>
        </p:txBody>
      </p:sp>
      <p:sp>
        <p:nvSpPr>
          <p:cNvPr id="132" name="Rounded Rectangle 131"/>
          <p:cNvSpPr/>
          <p:nvPr/>
        </p:nvSpPr>
        <p:spPr bwMode="invGray">
          <a:xfrm>
            <a:off x="5766390" y="2170485"/>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rPr>
              <a:t>3</a:t>
            </a:r>
            <a:r>
              <a:rPr kumimoji="0" lang="en-US" sz="900" b="1" i="0" u="none" strike="noStrike" kern="0" cap="none" spc="0" normalizeH="0" baseline="0" noProof="0" dirty="0" smtClean="0">
                <a:ln>
                  <a:noFill/>
                </a:ln>
                <a:solidFill>
                  <a:srgbClr val="FFFFFF"/>
                </a:solidFill>
                <a:effectLst/>
                <a:uLnTx/>
                <a:uFillTx/>
              </a:rPr>
              <a:t>000 Series</a:t>
            </a:r>
          </a:p>
        </p:txBody>
      </p:sp>
      <p:sp>
        <p:nvSpPr>
          <p:cNvPr id="133" name="Rounded Rectangle 132"/>
          <p:cNvSpPr/>
          <p:nvPr/>
        </p:nvSpPr>
        <p:spPr bwMode="invGray">
          <a:xfrm>
            <a:off x="6820236" y="2569296"/>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5000 Series</a:t>
            </a:r>
          </a:p>
        </p:txBody>
      </p:sp>
      <p:sp>
        <p:nvSpPr>
          <p:cNvPr id="134" name="Rounded Rectangle 133"/>
          <p:cNvSpPr/>
          <p:nvPr/>
        </p:nvSpPr>
        <p:spPr bwMode="invGray">
          <a:xfrm>
            <a:off x="7802287" y="2569296"/>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VM Series</a:t>
            </a:r>
          </a:p>
        </p:txBody>
      </p:sp>
      <p:pic>
        <p:nvPicPr>
          <p:cNvPr id="68" name="Picture 67" descr="FG-Family-HighEnd-Chassis.em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84164" y="1658773"/>
            <a:ext cx="900684" cy="888492"/>
          </a:xfrm>
          <a:prstGeom prst="rect">
            <a:avLst/>
          </a:prstGeom>
        </p:spPr>
      </p:pic>
      <p:pic>
        <p:nvPicPr>
          <p:cNvPr id="69" name="Picture 68" descr="FG-Family-HighEnd-3u.em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41164" y="2514208"/>
            <a:ext cx="1143000" cy="390144"/>
          </a:xfrm>
          <a:prstGeom prst="rect">
            <a:avLst/>
          </a:prstGeom>
        </p:spPr>
      </p:pic>
      <p:pic>
        <p:nvPicPr>
          <p:cNvPr id="70" name="Picture 69" descr="FG-Family-HighEnd-2u.em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88186" y="3144230"/>
            <a:ext cx="1143000" cy="307848"/>
          </a:xfrm>
          <a:prstGeom prst="rect">
            <a:avLst/>
          </a:prstGeom>
        </p:spPr>
      </p:pic>
      <p:pic>
        <p:nvPicPr>
          <p:cNvPr id="71" name="Picture 70" descr="FG-Family-Midrange-1u.em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494685" y="3473624"/>
            <a:ext cx="1142619" cy="209931"/>
          </a:xfrm>
          <a:prstGeom prst="rect">
            <a:avLst/>
          </a:prstGeom>
        </p:spPr>
      </p:pic>
      <p:pic>
        <p:nvPicPr>
          <p:cNvPr id="136" name="Picture 135" descr="FG-Family-Midrange-1u.em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52066" y="3619138"/>
            <a:ext cx="1142619" cy="209931"/>
          </a:xfrm>
          <a:prstGeom prst="rect">
            <a:avLst/>
          </a:prstGeom>
        </p:spPr>
      </p:pic>
      <p:pic>
        <p:nvPicPr>
          <p:cNvPr id="137" name="Picture 136" descr="FG-Family-Entry.em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87608" y="3808990"/>
            <a:ext cx="749808" cy="209042"/>
          </a:xfrm>
          <a:prstGeom prst="rect">
            <a:avLst/>
          </a:prstGeom>
        </p:spPr>
      </p:pic>
      <p:pic>
        <p:nvPicPr>
          <p:cNvPr id="138" name="Picture 137" descr="FG-Family-Entry-Ant.emf"/>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90451" y="3406152"/>
            <a:ext cx="749808" cy="529336"/>
          </a:xfrm>
          <a:prstGeom prst="rect">
            <a:avLst/>
          </a:prstGeom>
        </p:spPr>
      </p:pic>
      <p:grpSp>
        <p:nvGrpSpPr>
          <p:cNvPr id="139" name="Shape 233"/>
          <p:cNvGrpSpPr/>
          <p:nvPr/>
        </p:nvGrpSpPr>
        <p:grpSpPr>
          <a:xfrm>
            <a:off x="2344457" y="1144585"/>
            <a:ext cx="345082" cy="334393"/>
            <a:chOff x="5046835" y="3420139"/>
            <a:chExt cx="345082" cy="334393"/>
          </a:xfrm>
        </p:grpSpPr>
        <p:pic>
          <p:nvPicPr>
            <p:cNvPr id="140" name="Shape 234"/>
            <p:cNvPicPr preferRelativeResize="0"/>
            <p:nvPr/>
          </p:nvPicPr>
          <p:blipFill rotWithShape="1">
            <a:blip r:embed="rId12">
              <a:alphaModFix/>
            </a:blip>
            <a:srcRect/>
            <a:stretch/>
          </p:blipFill>
          <p:spPr>
            <a:xfrm>
              <a:off x="5046835" y="3420139"/>
              <a:ext cx="345082" cy="334393"/>
            </a:xfrm>
            <a:prstGeom prst="rect">
              <a:avLst/>
            </a:prstGeom>
            <a:noFill/>
            <a:ln>
              <a:noFill/>
            </a:ln>
          </p:spPr>
        </p:pic>
        <p:sp>
          <p:nvSpPr>
            <p:cNvPr id="141" name="Shape 235"/>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SoC</a:t>
              </a:r>
            </a:p>
          </p:txBody>
        </p:sp>
      </p:grpSp>
      <p:grpSp>
        <p:nvGrpSpPr>
          <p:cNvPr id="142" name="Shape 236"/>
          <p:cNvGrpSpPr/>
          <p:nvPr/>
        </p:nvGrpSpPr>
        <p:grpSpPr>
          <a:xfrm>
            <a:off x="1533899" y="1144382"/>
            <a:ext cx="346021" cy="334799"/>
            <a:chOff x="2010350" y="3580575"/>
            <a:chExt cx="346021" cy="334799"/>
          </a:xfrm>
        </p:grpSpPr>
        <p:pic>
          <p:nvPicPr>
            <p:cNvPr id="143" name="Shape 237"/>
            <p:cNvPicPr preferRelativeResize="0"/>
            <p:nvPr/>
          </p:nvPicPr>
          <p:blipFill rotWithShape="1">
            <a:blip r:embed="rId13">
              <a:alphaModFix/>
            </a:blip>
            <a:srcRect/>
            <a:stretch/>
          </p:blipFill>
          <p:spPr>
            <a:xfrm>
              <a:off x="2010350" y="3580575"/>
              <a:ext cx="346021" cy="334799"/>
            </a:xfrm>
            <a:prstGeom prst="rect">
              <a:avLst/>
            </a:prstGeom>
            <a:noFill/>
            <a:ln>
              <a:noFill/>
            </a:ln>
          </p:spPr>
        </p:pic>
        <p:sp>
          <p:nvSpPr>
            <p:cNvPr id="144" name="Shape 238"/>
            <p:cNvSpPr txBox="1"/>
            <p:nvPr/>
          </p:nvSpPr>
          <p:spPr>
            <a:xfrm>
              <a:off x="2047416" y="3685878"/>
              <a:ext cx="275334" cy="123111"/>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800" b="1" i="0" u="none" strike="noStrike" cap="none" baseline="0" dirty="0">
                  <a:solidFill>
                    <a:srgbClr val="3D4D4D"/>
                  </a:solidFill>
                  <a:latin typeface="Arial"/>
                  <a:ea typeface="Arial"/>
                  <a:cs typeface="Arial"/>
                  <a:sym typeface="Arial"/>
                </a:rPr>
                <a:t>CPU</a:t>
              </a:r>
            </a:p>
          </p:txBody>
        </p:sp>
      </p:grpSp>
      <p:grpSp>
        <p:nvGrpSpPr>
          <p:cNvPr id="145" name="Shape 239"/>
          <p:cNvGrpSpPr/>
          <p:nvPr/>
        </p:nvGrpSpPr>
        <p:grpSpPr>
          <a:xfrm>
            <a:off x="3843677" y="1144585"/>
            <a:ext cx="345082" cy="334393"/>
            <a:chOff x="5046835" y="3420139"/>
            <a:chExt cx="345082" cy="334393"/>
          </a:xfrm>
        </p:grpSpPr>
        <p:pic>
          <p:nvPicPr>
            <p:cNvPr id="146" name="Shape 240"/>
            <p:cNvPicPr preferRelativeResize="0"/>
            <p:nvPr/>
          </p:nvPicPr>
          <p:blipFill rotWithShape="1">
            <a:blip r:embed="rId12">
              <a:alphaModFix/>
            </a:blip>
            <a:srcRect/>
            <a:stretch/>
          </p:blipFill>
          <p:spPr>
            <a:xfrm>
              <a:off x="5046835" y="3420139"/>
              <a:ext cx="345082" cy="334393"/>
            </a:xfrm>
            <a:prstGeom prst="rect">
              <a:avLst/>
            </a:prstGeom>
            <a:noFill/>
            <a:ln>
              <a:noFill/>
            </a:ln>
          </p:spPr>
        </p:pic>
        <p:sp>
          <p:nvSpPr>
            <p:cNvPr id="147" name="Shape 241"/>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148" name="Shape 242"/>
          <p:cNvGrpSpPr/>
          <p:nvPr/>
        </p:nvGrpSpPr>
        <p:grpSpPr>
          <a:xfrm>
            <a:off x="4255952" y="1144382"/>
            <a:ext cx="346021" cy="334799"/>
            <a:chOff x="2010350" y="3580575"/>
            <a:chExt cx="346021" cy="334799"/>
          </a:xfrm>
        </p:grpSpPr>
        <p:pic>
          <p:nvPicPr>
            <p:cNvPr id="149" name="Shape 243"/>
            <p:cNvPicPr preferRelativeResize="0"/>
            <p:nvPr/>
          </p:nvPicPr>
          <p:blipFill rotWithShape="1">
            <a:blip r:embed="rId13">
              <a:alphaModFix/>
            </a:blip>
            <a:srcRect/>
            <a:stretch/>
          </p:blipFill>
          <p:spPr>
            <a:xfrm>
              <a:off x="2010350" y="3580575"/>
              <a:ext cx="346021" cy="334799"/>
            </a:xfrm>
            <a:prstGeom prst="rect">
              <a:avLst/>
            </a:prstGeom>
            <a:noFill/>
            <a:ln>
              <a:noFill/>
            </a:ln>
          </p:spPr>
        </p:pic>
        <p:sp>
          <p:nvSpPr>
            <p:cNvPr id="150" name="Shape 244"/>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51" name="Shape 245"/>
          <p:cNvGrpSpPr/>
          <p:nvPr/>
        </p:nvGrpSpPr>
        <p:grpSpPr>
          <a:xfrm>
            <a:off x="3431633" y="1144585"/>
            <a:ext cx="345082" cy="334393"/>
            <a:chOff x="5046835" y="3420139"/>
            <a:chExt cx="345082" cy="334393"/>
          </a:xfrm>
        </p:grpSpPr>
        <p:pic>
          <p:nvPicPr>
            <p:cNvPr id="152" name="Shape 246"/>
            <p:cNvPicPr preferRelativeResize="0"/>
            <p:nvPr/>
          </p:nvPicPr>
          <p:blipFill rotWithShape="1">
            <a:blip r:embed="rId12">
              <a:alphaModFix/>
            </a:blip>
            <a:srcRect/>
            <a:stretch/>
          </p:blipFill>
          <p:spPr>
            <a:xfrm>
              <a:off x="5046835" y="3420139"/>
              <a:ext cx="345082" cy="334393"/>
            </a:xfrm>
            <a:prstGeom prst="rect">
              <a:avLst/>
            </a:prstGeom>
            <a:noFill/>
            <a:ln>
              <a:noFill/>
            </a:ln>
          </p:spPr>
        </p:pic>
        <p:sp>
          <p:nvSpPr>
            <p:cNvPr id="153" name="Shape 247"/>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54" name="Shape 248"/>
          <p:cNvGrpSpPr/>
          <p:nvPr/>
        </p:nvGrpSpPr>
        <p:grpSpPr>
          <a:xfrm>
            <a:off x="5724256" y="1144382"/>
            <a:ext cx="346021" cy="334799"/>
            <a:chOff x="2010350" y="3580575"/>
            <a:chExt cx="346021" cy="334799"/>
          </a:xfrm>
        </p:grpSpPr>
        <p:pic>
          <p:nvPicPr>
            <p:cNvPr id="155" name="Shape 249"/>
            <p:cNvPicPr preferRelativeResize="0"/>
            <p:nvPr/>
          </p:nvPicPr>
          <p:blipFill rotWithShape="1">
            <a:blip r:embed="rId13">
              <a:alphaModFix/>
            </a:blip>
            <a:srcRect/>
            <a:stretch/>
          </p:blipFill>
          <p:spPr>
            <a:xfrm>
              <a:off x="2010350" y="3580575"/>
              <a:ext cx="346021" cy="334799"/>
            </a:xfrm>
            <a:prstGeom prst="rect">
              <a:avLst/>
            </a:prstGeom>
            <a:noFill/>
            <a:ln>
              <a:noFill/>
            </a:ln>
          </p:spPr>
        </p:pic>
        <p:sp>
          <p:nvSpPr>
            <p:cNvPr id="156"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57" name="Shape 251"/>
          <p:cNvGrpSpPr/>
          <p:nvPr/>
        </p:nvGrpSpPr>
        <p:grpSpPr>
          <a:xfrm>
            <a:off x="4849065" y="1133982"/>
            <a:ext cx="377551" cy="355600"/>
            <a:chOff x="4132360" y="2314221"/>
            <a:chExt cx="377551" cy="355600"/>
          </a:xfrm>
        </p:grpSpPr>
        <p:pic>
          <p:nvPicPr>
            <p:cNvPr id="158" name="Shape 252"/>
            <p:cNvPicPr preferRelativeResize="0"/>
            <p:nvPr/>
          </p:nvPicPr>
          <p:blipFill rotWithShape="1">
            <a:blip r:embed="rId14">
              <a:alphaModFix/>
            </a:blip>
            <a:srcRect/>
            <a:stretch/>
          </p:blipFill>
          <p:spPr>
            <a:xfrm>
              <a:off x="4132360" y="2314221"/>
              <a:ext cx="377551" cy="355600"/>
            </a:xfrm>
            <a:prstGeom prst="rect">
              <a:avLst/>
            </a:prstGeom>
            <a:noFill/>
            <a:ln>
              <a:noFill/>
            </a:ln>
          </p:spPr>
        </p:pic>
        <p:sp>
          <p:nvSpPr>
            <p:cNvPr id="159"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60" name="Shape 254"/>
          <p:cNvGrpSpPr/>
          <p:nvPr/>
        </p:nvGrpSpPr>
        <p:grpSpPr>
          <a:xfrm>
            <a:off x="5286659" y="1133982"/>
            <a:ext cx="377551" cy="355600"/>
            <a:chOff x="4583916" y="2302932"/>
            <a:chExt cx="377551" cy="355600"/>
          </a:xfrm>
        </p:grpSpPr>
        <p:pic>
          <p:nvPicPr>
            <p:cNvPr id="161" name="Shape 255"/>
            <p:cNvPicPr preferRelativeResize="0"/>
            <p:nvPr/>
          </p:nvPicPr>
          <p:blipFill rotWithShape="1">
            <a:blip r:embed="rId14">
              <a:alphaModFix/>
            </a:blip>
            <a:srcRect/>
            <a:stretch/>
          </p:blipFill>
          <p:spPr>
            <a:xfrm>
              <a:off x="4583916" y="2302932"/>
              <a:ext cx="377551" cy="355600"/>
            </a:xfrm>
            <a:prstGeom prst="rect">
              <a:avLst/>
            </a:prstGeom>
            <a:noFill/>
            <a:ln>
              <a:noFill/>
            </a:ln>
          </p:spPr>
        </p:pic>
        <p:sp>
          <p:nvSpPr>
            <p:cNvPr id="162"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163" name="Shape 257"/>
          <p:cNvGrpSpPr/>
          <p:nvPr/>
        </p:nvGrpSpPr>
        <p:grpSpPr>
          <a:xfrm>
            <a:off x="7889609" y="1120233"/>
            <a:ext cx="346021" cy="334799"/>
            <a:chOff x="2010350" y="3580575"/>
            <a:chExt cx="346021" cy="334799"/>
          </a:xfrm>
        </p:grpSpPr>
        <p:pic>
          <p:nvPicPr>
            <p:cNvPr id="164" name="Shape 258"/>
            <p:cNvPicPr preferRelativeResize="0"/>
            <p:nvPr/>
          </p:nvPicPr>
          <p:blipFill rotWithShape="1">
            <a:blip r:embed="rId13">
              <a:alphaModFix/>
            </a:blip>
            <a:srcRect/>
            <a:stretch/>
          </p:blipFill>
          <p:spPr>
            <a:xfrm>
              <a:off x="2010350" y="3580575"/>
              <a:ext cx="346021" cy="334799"/>
            </a:xfrm>
            <a:prstGeom prst="rect">
              <a:avLst/>
            </a:prstGeom>
            <a:noFill/>
            <a:ln>
              <a:noFill/>
            </a:ln>
          </p:spPr>
        </p:pic>
        <p:sp>
          <p:nvSpPr>
            <p:cNvPr id="165" name="Shape 259"/>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cxnSp>
        <p:nvCxnSpPr>
          <p:cNvPr id="166" name="Shape 260"/>
          <p:cNvCxnSpPr>
            <a:stCxn id="143" idx="3"/>
            <a:endCxn id="140" idx="1"/>
          </p:cNvCxnSpPr>
          <p:nvPr/>
        </p:nvCxnSpPr>
        <p:spPr>
          <a:xfrm>
            <a:off x="1879920" y="1311782"/>
            <a:ext cx="464537" cy="0"/>
          </a:xfrm>
          <a:prstGeom prst="straightConnector1">
            <a:avLst/>
          </a:prstGeom>
          <a:noFill/>
          <a:ln w="19050" cap="flat" cmpd="sng">
            <a:solidFill>
              <a:srgbClr val="446E60"/>
            </a:solidFill>
            <a:prstDash val="dot"/>
            <a:round/>
            <a:headEnd type="none" w="lg" len="lg"/>
            <a:tailEnd type="none" w="lg" len="lg"/>
          </a:ln>
        </p:spPr>
      </p:cxnSp>
      <p:cxnSp>
        <p:nvCxnSpPr>
          <p:cNvPr id="167" name="Shape 261"/>
          <p:cNvCxnSpPr>
            <a:stCxn id="140" idx="3"/>
            <a:endCxn id="152" idx="1"/>
          </p:cNvCxnSpPr>
          <p:nvPr/>
        </p:nvCxnSpPr>
        <p:spPr>
          <a:xfrm>
            <a:off x="2689539" y="1311782"/>
            <a:ext cx="742094" cy="0"/>
          </a:xfrm>
          <a:prstGeom prst="straightConnector1">
            <a:avLst/>
          </a:prstGeom>
          <a:noFill/>
          <a:ln w="19050" cap="flat" cmpd="sng">
            <a:solidFill>
              <a:srgbClr val="446E60"/>
            </a:solidFill>
            <a:prstDash val="dot"/>
            <a:round/>
            <a:headEnd type="none" w="lg" len="lg"/>
            <a:tailEnd type="none" w="lg" len="lg"/>
          </a:ln>
        </p:spPr>
      </p:cxnSp>
      <p:cxnSp>
        <p:nvCxnSpPr>
          <p:cNvPr id="168" name="Shape 262"/>
          <p:cNvCxnSpPr>
            <a:stCxn id="149" idx="3"/>
            <a:endCxn id="158" idx="1"/>
          </p:cNvCxnSpPr>
          <p:nvPr/>
        </p:nvCxnSpPr>
        <p:spPr>
          <a:xfrm>
            <a:off x="4601973" y="1311782"/>
            <a:ext cx="247092" cy="0"/>
          </a:xfrm>
          <a:prstGeom prst="straightConnector1">
            <a:avLst/>
          </a:prstGeom>
          <a:noFill/>
          <a:ln w="19050" cap="flat" cmpd="sng">
            <a:solidFill>
              <a:srgbClr val="446E60"/>
            </a:solidFill>
            <a:prstDash val="dot"/>
            <a:round/>
            <a:headEnd type="none" w="lg" len="lg"/>
            <a:tailEnd type="none" w="lg" len="lg"/>
          </a:ln>
        </p:spPr>
      </p:cxnSp>
      <p:sp>
        <p:nvSpPr>
          <p:cNvPr id="169" name="Shape 263"/>
          <p:cNvSpPr txBox="1"/>
          <p:nvPr/>
        </p:nvSpPr>
        <p:spPr>
          <a:xfrm>
            <a:off x="7493298" y="1488812"/>
            <a:ext cx="1135500"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a:solidFill>
                  <a:srgbClr val="3D4D4D"/>
                </a:solidFill>
              </a:rPr>
              <a:t>H/W Dependent</a:t>
            </a:r>
          </a:p>
        </p:txBody>
      </p:sp>
      <p:sp>
        <p:nvSpPr>
          <p:cNvPr id="170" name="Shape 264"/>
          <p:cNvSpPr txBox="1"/>
          <p:nvPr/>
        </p:nvSpPr>
        <p:spPr>
          <a:xfrm>
            <a:off x="1879929" y="1480712"/>
            <a:ext cx="628800" cy="151500"/>
          </a:xfrm>
          <a:prstGeom prst="rect">
            <a:avLst/>
          </a:prstGeom>
          <a:noFill/>
          <a:ln>
            <a:noFill/>
          </a:ln>
        </p:spPr>
        <p:txBody>
          <a:bodyPr lIns="91425" tIns="91425" rIns="91425" bIns="91425" anchor="ctr" anchorCtr="0">
            <a:noAutofit/>
          </a:bodyPr>
          <a:lstStyle/>
          <a:p>
            <a:pPr lvl="0" rtl="0">
              <a:spcBef>
                <a:spcPts val="0"/>
              </a:spcBef>
              <a:buNone/>
            </a:pPr>
            <a:r>
              <a:rPr lang="en" sz="800" b="1">
                <a:solidFill>
                  <a:srgbClr val="3D4D4D"/>
                </a:solidFill>
              </a:rPr>
              <a:t>1 Gbps</a:t>
            </a:r>
          </a:p>
        </p:txBody>
      </p:sp>
      <p:sp>
        <p:nvSpPr>
          <p:cNvPr id="171" name="Shape 265"/>
          <p:cNvSpPr txBox="1"/>
          <p:nvPr/>
        </p:nvSpPr>
        <p:spPr>
          <a:xfrm>
            <a:off x="2799779" y="1480712"/>
            <a:ext cx="628800" cy="151500"/>
          </a:xfrm>
          <a:prstGeom prst="rect">
            <a:avLst/>
          </a:prstGeom>
          <a:noFill/>
          <a:ln>
            <a:noFill/>
          </a:ln>
        </p:spPr>
        <p:txBody>
          <a:bodyPr lIns="91425" tIns="91425" rIns="91425" bIns="91425" anchor="ctr" anchorCtr="0">
            <a:noAutofit/>
          </a:bodyPr>
          <a:lstStyle/>
          <a:p>
            <a:pPr lvl="0" rtl="0">
              <a:spcBef>
                <a:spcPts val="0"/>
              </a:spcBef>
              <a:buNone/>
            </a:pPr>
            <a:r>
              <a:rPr lang="en" sz="800" b="1">
                <a:solidFill>
                  <a:srgbClr val="3D4D4D"/>
                </a:solidFill>
              </a:rPr>
              <a:t>10 Gbps</a:t>
            </a:r>
          </a:p>
        </p:txBody>
      </p:sp>
      <p:sp>
        <p:nvSpPr>
          <p:cNvPr id="172" name="Shape 266"/>
          <p:cNvSpPr txBox="1"/>
          <p:nvPr/>
        </p:nvSpPr>
        <p:spPr>
          <a:xfrm>
            <a:off x="3843206" y="1480712"/>
            <a:ext cx="1770299"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dirty="0">
                <a:solidFill>
                  <a:srgbClr val="3D4D4D"/>
                </a:solidFill>
              </a:rPr>
              <a:t>10 Gbps - 50 Gbps</a:t>
            </a:r>
          </a:p>
        </p:txBody>
      </p:sp>
      <p:pic>
        <p:nvPicPr>
          <p:cNvPr id="173" name="Shape 267"/>
          <p:cNvPicPr preferRelativeResize="0"/>
          <p:nvPr/>
        </p:nvPicPr>
        <p:blipFill rotWithShape="1">
          <a:blip r:embed="rId13">
            <a:alphaModFix/>
          </a:blip>
          <a:srcRect/>
          <a:stretch/>
        </p:blipFill>
        <p:spPr>
          <a:xfrm>
            <a:off x="6982305" y="1144395"/>
            <a:ext cx="345899" cy="334799"/>
          </a:xfrm>
          <a:prstGeom prst="rect">
            <a:avLst/>
          </a:prstGeom>
          <a:noFill/>
          <a:ln>
            <a:noFill/>
          </a:ln>
        </p:spPr>
      </p:pic>
      <p:sp>
        <p:nvSpPr>
          <p:cNvPr id="174" name="Shape 268"/>
          <p:cNvSpPr txBox="1"/>
          <p:nvPr/>
        </p:nvSpPr>
        <p:spPr>
          <a:xfrm>
            <a:off x="7013728" y="1235630"/>
            <a:ext cx="275399" cy="261600"/>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a:solidFill>
                  <a:srgbClr val="3D4D4D"/>
                </a:solidFill>
              </a:rPr>
              <a:t>Chassis System</a:t>
            </a:r>
          </a:p>
        </p:txBody>
      </p:sp>
      <p:cxnSp>
        <p:nvCxnSpPr>
          <p:cNvPr id="175" name="Shape 269"/>
          <p:cNvCxnSpPr>
            <a:stCxn id="155" idx="3"/>
            <a:endCxn id="173" idx="1"/>
          </p:cNvCxnSpPr>
          <p:nvPr/>
        </p:nvCxnSpPr>
        <p:spPr>
          <a:xfrm>
            <a:off x="6070278" y="1311782"/>
            <a:ext cx="912000" cy="0"/>
          </a:xfrm>
          <a:prstGeom prst="straightConnector1">
            <a:avLst/>
          </a:prstGeom>
          <a:noFill/>
          <a:ln w="19050" cap="flat" cmpd="sng">
            <a:solidFill>
              <a:srgbClr val="446E60"/>
            </a:solidFill>
            <a:prstDash val="dot"/>
            <a:round/>
            <a:headEnd type="none" w="lg" len="lg"/>
            <a:tailEnd type="none" w="lg" len="lg"/>
          </a:ln>
        </p:spPr>
      </p:cxnSp>
      <p:sp>
        <p:nvSpPr>
          <p:cNvPr id="176" name="Shape 270"/>
          <p:cNvSpPr txBox="1"/>
          <p:nvPr/>
        </p:nvSpPr>
        <p:spPr>
          <a:xfrm>
            <a:off x="5648045" y="1480712"/>
            <a:ext cx="1770299"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a:solidFill>
                  <a:srgbClr val="3D4D4D"/>
                </a:solidFill>
              </a:rPr>
              <a:t>50 Gbps - 1 Tbps</a:t>
            </a:r>
          </a:p>
        </p:txBody>
      </p:sp>
    </p:spTree>
    <p:extLst>
      <p:ext uri="{BB962C8B-B14F-4D97-AF65-F5344CB8AC3E}">
        <p14:creationId xmlns:p14="http://schemas.microsoft.com/office/powerpoint/2010/main" val="3560093038"/>
      </p:ext>
    </p:extLst>
  </p:cSld>
  <p:clrMapOvr>
    <a:masterClrMapping/>
  </p:clrMapOvr>
  <p:transition xmlns:p14="http://schemas.microsoft.com/office/powerpoint/2010/mai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861920475"/>
              </p:ext>
            </p:extLst>
          </p:nvPr>
        </p:nvGraphicFramePr>
        <p:xfrm>
          <a:off x="252001" y="1080000"/>
          <a:ext cx="8639998" cy="3419998"/>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1563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mn-lt"/>
                          <a:ea typeface="+mn-ea"/>
                          <a:cs typeface="+mn-cs"/>
                        </a:rPr>
                        <a:t>FG-5001B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FG-5101C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FG-5001D</a:t>
                      </a:r>
                    </a:p>
                  </a:txBody>
                  <a:tcPr marT="34290" marB="34290" anchor="ctr">
                    <a:solidFill>
                      <a:srgbClr val="3C3C3C"/>
                    </a:solidFill>
                  </a:tcPr>
                </a:tc>
              </a:tr>
              <a:tr h="3946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40 / 40 / 40</a:t>
                      </a:r>
                      <a:endParaRPr lang="en-US" sz="900" baseline="0" dirty="0" smtClean="0"/>
                    </a:p>
                    <a:p>
                      <a:pPr algn="ctr"/>
                      <a:r>
                        <a:rPr lang="en-US" sz="900" dirty="0" smtClean="0"/>
                        <a:t>Gbps</a:t>
                      </a:r>
                      <a:endParaRPr lang="en-US" sz="900" dirty="0"/>
                    </a:p>
                  </a:txBody>
                  <a:tcPr marT="34290" marB="34290" anchor="ctr" horzOverflow="overflow"/>
                </a:tc>
                <a:tc>
                  <a:txBody>
                    <a:bodyPr/>
                    <a:lstStyle/>
                    <a:p>
                      <a:pPr algn="ctr"/>
                      <a:r>
                        <a:rPr lang="en-US" sz="900" dirty="0" smtClean="0"/>
                        <a:t>40 </a:t>
                      </a:r>
                      <a:r>
                        <a:rPr lang="en-US" sz="900" baseline="0" dirty="0" smtClean="0"/>
                        <a:t>/ 40 / 10</a:t>
                      </a:r>
                    </a:p>
                    <a:p>
                      <a:pPr algn="ctr"/>
                      <a:r>
                        <a:rPr lang="en-US" sz="900" baseline="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a:tc>
                <a:tc>
                  <a:txBody>
                    <a:bodyPr/>
                    <a:lstStyle/>
                    <a:p>
                      <a:pPr algn="ctr"/>
                      <a:r>
                        <a:rPr lang="en-US" sz="900" dirty="0" smtClean="0"/>
                        <a:t>29.5</a:t>
                      </a:r>
                      <a:r>
                        <a:rPr lang="en-US" sz="900" baseline="0" dirty="0" smtClean="0"/>
                        <a:t> </a:t>
                      </a:r>
                      <a:r>
                        <a:rPr lang="en-US" sz="900" dirty="0" smtClean="0"/>
                        <a:t>Mil</a:t>
                      </a:r>
                      <a:endParaRPr lang="en-US" sz="900" dirty="0"/>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solidFill>
                            <a:srgbClr val="36424A"/>
                          </a:solidFill>
                          <a:latin typeface="+mn-lt"/>
                          <a:cs typeface="Arial Narrow"/>
                        </a:rPr>
                        <a:t> Mil</a:t>
                      </a:r>
                      <a:endParaRPr lang="en-US" sz="900" dirty="0">
                        <a:solidFill>
                          <a:srgbClr val="36424A"/>
                        </a:solidFill>
                        <a:latin typeface="+mn-lt"/>
                        <a:cs typeface="Arial Narrow"/>
                      </a:endParaRPr>
                    </a:p>
                  </a:txBody>
                  <a:tcPr marT="34290" marB="34290" anchor="ctr" horzOverflow="overflow"/>
                </a:tc>
              </a:tr>
              <a:tr h="30266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170,000</a:t>
                      </a:r>
                      <a:endParaRPr lang="en-US" sz="900" dirty="0">
                        <a:latin typeface="+mn-lt"/>
                        <a:cs typeface="Arial Narrow"/>
                      </a:endParaRPr>
                    </a:p>
                  </a:txBody>
                  <a:tcPr marT="34290" marB="34290" anchor="ctr"/>
                </a:tc>
                <a:tc>
                  <a:txBody>
                    <a:bodyPr/>
                    <a:lstStyle/>
                    <a:p>
                      <a:pPr algn="ctr"/>
                      <a:r>
                        <a:rPr lang="en-US" sz="900" dirty="0" smtClean="0"/>
                        <a:t>210,000</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235,000</a:t>
                      </a:r>
                    </a:p>
                  </a:txBody>
                  <a:tcPr marT="34290" marB="34290" anchor="ctr"/>
                </a:tc>
                <a:tc>
                  <a:txBody>
                    <a:bodyPr/>
                    <a:lstStyle/>
                    <a:p>
                      <a:pPr algn="ctr"/>
                      <a:r>
                        <a:rPr lang="en-US" sz="900" dirty="0" smtClean="0">
                          <a:solidFill>
                            <a:srgbClr val="36424A"/>
                          </a:solidFill>
                          <a:latin typeface="+mn-lt"/>
                          <a:cs typeface="Arial Narrow"/>
                        </a:rPr>
                        <a:t>565,000</a:t>
                      </a:r>
                    </a:p>
                  </a:txBody>
                  <a:tcPr marT="34290" marB="34290" anchor="ctr" horzOverflow="overflow"/>
                </a:tc>
              </a:tr>
              <a:tr h="31563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22</a:t>
                      </a:r>
                      <a:r>
                        <a:rPr lang="en-US" sz="900" baseline="0" dirty="0" smtClean="0"/>
                        <a:t> </a:t>
                      </a:r>
                      <a:r>
                        <a:rPr lang="en-US" sz="900" dirty="0" smtClean="0"/>
                        <a:t>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7.8 Gbps</a:t>
                      </a:r>
                      <a:endParaRPr lang="en-US" sz="900" dirty="0">
                        <a:latin typeface="+mn-lt"/>
                        <a:cs typeface="Arial Narrow"/>
                      </a:endParaRPr>
                    </a:p>
                  </a:txBody>
                  <a:tcPr marT="34290" marB="34290" anchor="ctr"/>
                </a:tc>
                <a:tc>
                  <a:txBody>
                    <a:bodyPr/>
                    <a:lstStyle/>
                    <a:p>
                      <a:pPr algn="ctr"/>
                      <a:r>
                        <a:rPr lang="en-US" sz="900" dirty="0" smtClean="0"/>
                        <a:t>9.8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9.4 Gbps</a:t>
                      </a:r>
                    </a:p>
                  </a:txBody>
                  <a:tcPr marT="34290" marB="34290" anchor="ctr"/>
                </a:tc>
                <a:tc>
                  <a:txBody>
                    <a:bodyPr/>
                    <a:lstStyle/>
                    <a:p>
                      <a:pPr algn="ctr"/>
                      <a:r>
                        <a:rPr lang="en-US" sz="900" dirty="0" smtClean="0">
                          <a:solidFill>
                            <a:srgbClr val="36424A"/>
                          </a:solidFill>
                          <a:latin typeface="+mn-lt"/>
                          <a:cs typeface="Arial Narrow"/>
                        </a:rPr>
                        <a:t> Gbps</a:t>
                      </a:r>
                      <a:endParaRPr lang="en-US" sz="900" dirty="0">
                        <a:solidFill>
                          <a:srgbClr val="36424A"/>
                        </a:solidFill>
                        <a:latin typeface="+mn-lt"/>
                        <a:cs typeface="Arial Narrow"/>
                      </a:endParaRPr>
                    </a:p>
                  </a:txBody>
                  <a:tcPr marT="34290" marB="34290" anchor="ctr" horzOverflow="overflow"/>
                </a:tc>
              </a:tr>
              <a:tr h="394653">
                <a:tc>
                  <a:txBody>
                    <a:bodyPr/>
                    <a:lstStyle/>
                    <a:p>
                      <a:r>
                        <a:rPr lang="en-US" sz="900" b="1" dirty="0" smtClean="0">
                          <a:solidFill>
                            <a:srgbClr val="FFFFFF"/>
                          </a:solidFill>
                        </a:rPr>
                        <a:t>Antivirus Throughput (Proxy Based) </a:t>
                      </a:r>
                    </a:p>
                  </a:txBody>
                  <a:tcPr marT="34290" marB="34290" anchor="ctr">
                    <a:solidFill>
                      <a:srgbClr val="777777"/>
                    </a:solidFill>
                  </a:tcPr>
                </a:tc>
                <a:tc>
                  <a:txBody>
                    <a:bodyPr/>
                    <a:lstStyle/>
                    <a:p>
                      <a:pPr algn="ctr"/>
                      <a:r>
                        <a:rPr lang="de-DE" sz="900" dirty="0" smtClean="0">
                          <a:latin typeface="+mn-lt"/>
                          <a:cs typeface="Arial Narrow"/>
                        </a:rPr>
                        <a:t>2 Gbps</a:t>
                      </a:r>
                    </a:p>
                  </a:txBody>
                  <a:tcPr marT="34290" marB="34290" anchor="ctr"/>
                </a:tc>
                <a:tc>
                  <a:txBody>
                    <a:bodyPr/>
                    <a:lstStyle/>
                    <a:p>
                      <a:pPr algn="ctr"/>
                      <a:r>
                        <a:rPr lang="en-US" sz="900" dirty="0" smtClean="0"/>
                        <a:t>3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 Gbps</a:t>
                      </a:r>
                    </a:p>
                  </a:txBody>
                  <a:tcPr marT="34290" marB="34290" anchor="ctr"/>
                </a:tc>
                <a:tc>
                  <a:txBody>
                    <a:bodyPr/>
                    <a:lstStyle/>
                    <a:p>
                      <a:pPr algn="ctr"/>
                      <a:r>
                        <a:rPr lang="en-US" sz="900" dirty="0" smtClean="0">
                          <a:solidFill>
                            <a:srgbClr val="36424A"/>
                          </a:solidFill>
                          <a:latin typeface="+mn-lt"/>
                          <a:cs typeface="Arial Narrow"/>
                        </a:rPr>
                        <a:t>5.6 Gbps</a:t>
                      </a:r>
                    </a:p>
                  </a:txBody>
                  <a:tcPr marT="34290" marB="34290" anchor="ctr" horzOverflow="overflow"/>
                </a:tc>
              </a:tr>
              <a:tr h="513048">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8x 10GE SFP+, 2x GE RJ45</a:t>
                      </a:r>
                      <a:endParaRPr lang="en-US" sz="900" dirty="0">
                        <a:solidFill>
                          <a:schemeClr val="tx1"/>
                        </a:solidFill>
                        <a:latin typeface="+mn-lt"/>
                        <a:cs typeface="Arial Narrow"/>
                      </a:endParaRPr>
                    </a:p>
                  </a:txBody>
                  <a:tcPr marT="34290" marB="34290" anchor="ctr"/>
                </a:tc>
                <a:tc>
                  <a:txBody>
                    <a:bodyPr/>
                    <a:lstStyle/>
                    <a:p>
                      <a:pPr algn="ctr"/>
                      <a:r>
                        <a:rPr lang="en-US" sz="900" dirty="0" smtClean="0"/>
                        <a:t>2x 10GE SFP+, 2x GE RJ45</a:t>
                      </a:r>
                      <a:endParaRPr lang="en-US" sz="900" dirty="0"/>
                    </a:p>
                  </a:txBody>
                  <a:tcPr marT="34290" marB="34290" anchor="ctr"/>
                </a:tc>
                <a:tc>
                  <a:txBody>
                    <a:bodyPr/>
                    <a:lstStyle/>
                    <a:p>
                      <a:pPr algn="ctr"/>
                      <a:r>
                        <a:rPr lang="en-US" sz="900" dirty="0" smtClean="0"/>
                        <a:t>4x</a:t>
                      </a:r>
                      <a:r>
                        <a:rPr lang="en-US" sz="900" baseline="0" dirty="0" smtClean="0"/>
                        <a:t> 10GE SFP+, 2x GE RJ45</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2x 40GE QSFP+, 2x 10GE SFP+, 2x GE RJ45</a:t>
                      </a:r>
                      <a:endParaRPr lang="en-US" sz="900" dirty="0">
                        <a:solidFill>
                          <a:srgbClr val="36424A"/>
                        </a:solidFill>
                      </a:endParaRPr>
                    </a:p>
                  </a:txBody>
                  <a:tcPr marT="34290" marB="34290" anchor="ctr"/>
                </a:tc>
              </a:tr>
              <a:tr h="315637">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latin typeface="+mn-lt"/>
                          <a:cs typeface="Arial Narrow"/>
                        </a:rPr>
                        <a:t>200 </a:t>
                      </a:r>
                      <a:r>
                        <a:rPr lang="en-US" sz="900" baseline="0" dirty="0" smtClean="0">
                          <a:solidFill>
                            <a:srgbClr val="36424A"/>
                          </a:solidFill>
                          <a:latin typeface="+mn-lt"/>
                          <a:cs typeface="Arial Narrow"/>
                        </a:rPr>
                        <a:t>GB</a:t>
                      </a:r>
                      <a:endParaRPr lang="en-US" sz="900" dirty="0" smtClean="0">
                        <a:solidFill>
                          <a:srgbClr val="36424A"/>
                        </a:solidFill>
                        <a:latin typeface="+mn-lt"/>
                        <a:cs typeface="Arial Narrow"/>
                      </a:endParaRPr>
                    </a:p>
                  </a:txBody>
                  <a:tcPr marT="34290" marB="34290" anchor="ctr"/>
                </a:tc>
              </a:tr>
              <a:tr h="23679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6" name="TextBox 5"/>
          <p:cNvSpPr txBox="1"/>
          <p:nvPr/>
        </p:nvSpPr>
        <p:spPr>
          <a:xfrm>
            <a:off x="457200" y="4800600"/>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808361898"/>
      </p:ext>
    </p:extLst>
  </p:cSld>
  <p:clrMapOvr>
    <a:masterClrMapping/>
  </p:clrMapOvr>
  <p:transition xmlns:p14="http://schemas.microsoft.com/office/powerpoint/2010/mai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5001B</a:t>
            </a:r>
            <a:endParaRPr lang="en-US" b="0" i="0" dirty="0"/>
          </a:p>
        </p:txBody>
      </p:sp>
      <p:pic>
        <p:nvPicPr>
          <p:cNvPr id="2" name="Picture 1"/>
          <p:cNvPicPr>
            <a:picLocks noChangeAspect="1"/>
          </p:cNvPicPr>
          <p:nvPr/>
        </p:nvPicPr>
        <p:blipFill>
          <a:blip r:embed="rId2"/>
          <a:stretch>
            <a:fillRect/>
          </a:stretch>
        </p:blipFill>
        <p:spPr>
          <a:xfrm>
            <a:off x="734013" y="1374998"/>
            <a:ext cx="4320000" cy="1440000"/>
          </a:xfrm>
          <a:prstGeom prst="rect">
            <a:avLst/>
          </a:prstGeom>
        </p:spPr>
      </p:pic>
      <p:graphicFrame>
        <p:nvGraphicFramePr>
          <p:cNvPr id="10" name="Content Placeholder 4"/>
          <p:cNvGraphicFramePr>
            <a:graphicFrameLocks/>
          </p:cNvGraphicFramePr>
          <p:nvPr>
            <p:extLst>
              <p:ext uri="{D42A27DB-BD31-4B8C-83A1-F6EECF244321}">
                <p14:modId xmlns:p14="http://schemas.microsoft.com/office/powerpoint/2010/main" val="425761880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40/40/40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170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NP4 Accelerated 10GE SFP+ Interfaces (2x Transceiver included)</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Back plane connectivity: 2x base backplane 1Gbps, 2x fabric backplane 10Gbps</a:t>
            </a:r>
          </a:p>
        </p:txBody>
      </p:sp>
      <p:pic>
        <p:nvPicPr>
          <p:cNvPr id="18" name="Picture 17"/>
          <p:cNvPicPr>
            <a:picLocks noChangeAspect="1"/>
          </p:cNvPicPr>
          <p:nvPr/>
        </p:nvPicPr>
        <p:blipFill>
          <a:blip r:embed="rId3"/>
          <a:stretch>
            <a:fillRect/>
          </a:stretch>
        </p:blipFill>
        <p:spPr>
          <a:xfrm>
            <a:off x="457200" y="1022961"/>
            <a:ext cx="923461" cy="276364"/>
          </a:xfrm>
          <a:prstGeom prst="rect">
            <a:avLst/>
          </a:prstGeom>
        </p:spPr>
      </p:pic>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6771" y="2313030"/>
            <a:ext cx="349200" cy="601620"/>
          </a:xfrm>
          <a:prstGeom prst="rect">
            <a:avLst/>
          </a:prstGeom>
        </p:spPr>
      </p:pic>
      <p:pic>
        <p:nvPicPr>
          <p:cNvPr id="20" name="Picture 19"/>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6499"/>
            <a:ext cx="372259" cy="547200"/>
          </a:xfrm>
          <a:prstGeom prst="rect">
            <a:avLst/>
          </a:prstGeom>
        </p:spPr>
      </p:pic>
      <p:pic>
        <p:nvPicPr>
          <p:cNvPr id="3" name="Picture 2" descr="FortiASIC-CP7.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3479" y="2296499"/>
            <a:ext cx="371646" cy="547200"/>
          </a:xfrm>
          <a:prstGeom prst="rect">
            <a:avLst/>
          </a:prstGeom>
        </p:spPr>
      </p:pic>
      <p:pic>
        <p:nvPicPr>
          <p:cNvPr id="21" name="Picture 20" descr="Storage-64GB.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65125" y="2298275"/>
            <a:ext cx="371646" cy="547200"/>
          </a:xfrm>
          <a:prstGeom prst="rect">
            <a:avLst/>
          </a:prstGeom>
        </p:spPr>
      </p:pic>
    </p:spTree>
    <p:extLst>
      <p:ext uri="{BB962C8B-B14F-4D97-AF65-F5344CB8AC3E}">
        <p14:creationId xmlns:p14="http://schemas.microsoft.com/office/powerpoint/2010/main" val="2224207459"/>
      </p:ext>
    </p:extLst>
  </p:cSld>
  <p:clrMapOvr>
    <a:masterClrMapping/>
  </p:clrMapOvr>
  <p:transition xmlns:p14="http://schemas.microsoft.com/office/powerpoint/2010/mai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5001C</a:t>
            </a:r>
            <a:endParaRPr lang="en-US" b="0" i="0" dirty="0"/>
          </a:p>
        </p:txBody>
      </p:sp>
      <p:graphicFrame>
        <p:nvGraphicFramePr>
          <p:cNvPr id="10" name="Content Placeholder 4"/>
          <p:cNvGraphicFramePr>
            <a:graphicFrameLocks/>
          </p:cNvGraphicFramePr>
          <p:nvPr>
            <p:extLst>
              <p:ext uri="{D42A27DB-BD31-4B8C-83A1-F6EECF244321}">
                <p14:modId xmlns:p14="http://schemas.microsoft.com/office/powerpoint/2010/main" val="246416128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40/40/40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9.8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smtClean="0">
                          <a:ln>
                            <a:noFill/>
                          </a:ln>
                          <a:solidFill>
                            <a:srgbClr val="000000"/>
                          </a:solidFill>
                          <a:effectLst/>
                        </a:rPr>
                        <a:t>29.5 </a:t>
                      </a:r>
                      <a:r>
                        <a:rPr kumimoji="0" lang="en-US" sz="900" u="none" strike="noStrike" cap="none" normalizeH="0" baseline="0" dirty="0" smtClean="0">
                          <a:ln>
                            <a:noFill/>
                          </a:ln>
                          <a:solidFill>
                            <a:srgbClr val="000000"/>
                          </a:solidFill>
                          <a:effectLst/>
                        </a:rPr>
                        <a:t>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210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3" name="Picture 2"/>
          <p:cNvPicPr>
            <a:picLocks noChangeAspect="1"/>
          </p:cNvPicPr>
          <p:nvPr/>
        </p:nvPicPr>
        <p:blipFill>
          <a:blip r:embed="rId2"/>
          <a:stretch>
            <a:fillRect/>
          </a:stretch>
        </p:blipFill>
        <p:spPr>
          <a:xfrm>
            <a:off x="734013" y="1042217"/>
            <a:ext cx="4320000" cy="1593000"/>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NP4 Accelerated 10GE SFP+ Interfaces (2x Transceiver included)</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Back plane connectivity: 2x base backplane 1Gbps, 2x fabric backplane 40Gbps</a:t>
            </a:r>
          </a:p>
        </p:txBody>
      </p:sp>
      <p:pic>
        <p:nvPicPr>
          <p:cNvPr id="20" name="Picture 19"/>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6499"/>
            <a:ext cx="372259" cy="547200"/>
          </a:xfrm>
          <a:prstGeom prst="rect">
            <a:avLst/>
          </a:prstGeom>
        </p:spPr>
      </p:pic>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36771" y="2313030"/>
            <a:ext cx="349200" cy="601620"/>
          </a:xfrm>
          <a:prstGeom prst="rect">
            <a:avLst/>
          </a:prstGeom>
        </p:spPr>
      </p:pic>
      <p:pic>
        <p:nvPicPr>
          <p:cNvPr id="22" name="Picture 21"/>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23" name="Picture 22" descr="Storage-128GB.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65125" y="2297696"/>
            <a:ext cx="371646" cy="547200"/>
          </a:xfrm>
          <a:prstGeom prst="rect">
            <a:avLst/>
          </a:prstGeom>
        </p:spPr>
      </p:pic>
      <p:pic>
        <p:nvPicPr>
          <p:cNvPr id="24" name="Picture 23"/>
          <p:cNvPicPr>
            <a:picLocks noChangeAspect="1"/>
          </p:cNvPicPr>
          <p:nvPr/>
        </p:nvPicPr>
        <p:blipFill>
          <a:blip r:embed="rId9"/>
          <a:stretch>
            <a:fillRect/>
          </a:stretch>
        </p:blipFill>
        <p:spPr>
          <a:xfrm>
            <a:off x="457200" y="1022961"/>
            <a:ext cx="923461" cy="276364"/>
          </a:xfrm>
          <a:prstGeom prst="rect">
            <a:avLst/>
          </a:prstGeom>
        </p:spPr>
      </p:pic>
    </p:spTree>
    <p:extLst>
      <p:ext uri="{BB962C8B-B14F-4D97-AF65-F5344CB8AC3E}">
        <p14:creationId xmlns:p14="http://schemas.microsoft.com/office/powerpoint/2010/main" val="3643174052"/>
      </p:ext>
    </p:extLst>
  </p:cSld>
  <p:clrMapOvr>
    <a:masterClrMapping/>
  </p:clrMapOvr>
  <p:transition xmlns:p14="http://schemas.microsoft.com/office/powerpoint/2010/mai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4013" y="1022961"/>
            <a:ext cx="4320000" cy="1728000"/>
          </a:xfrm>
          <a:prstGeom prst="rect">
            <a:avLst/>
          </a:prstGeom>
        </p:spPr>
      </p:pic>
      <p:sp>
        <p:nvSpPr>
          <p:cNvPr id="38916" name="Rectangle 5"/>
          <p:cNvSpPr>
            <a:spLocks noGrp="1" noChangeArrowheads="1"/>
          </p:cNvSpPr>
          <p:nvPr>
            <p:ph type="title"/>
          </p:nvPr>
        </p:nvSpPr>
        <p:spPr/>
        <p:txBody>
          <a:bodyPr/>
          <a:lstStyle/>
          <a:p>
            <a:pPr eaLnBrk="1" hangingPunct="1"/>
            <a:r>
              <a:rPr lang="en-US" b="0" i="0" dirty="0" smtClean="0"/>
              <a:t>FortiGate 5101C</a:t>
            </a:r>
            <a:endParaRPr lang="en-US" b="0" i="0" dirty="0"/>
          </a:p>
        </p:txBody>
      </p:sp>
      <p:graphicFrame>
        <p:nvGraphicFramePr>
          <p:cNvPr id="10" name="Content Placeholder 4"/>
          <p:cNvGraphicFramePr>
            <a:graphicFrameLocks/>
          </p:cNvGraphicFramePr>
          <p:nvPr>
            <p:extLst>
              <p:ext uri="{D42A27DB-BD31-4B8C-83A1-F6EECF244321}">
                <p14:modId xmlns:p14="http://schemas.microsoft.com/office/powerpoint/2010/main" val="235829745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40/40/10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9.4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7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235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22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970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SP3 Accelerated 10GE SFP+ Interfaces (2x Transceiver included)</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Back plane connectivity: 2x base backplane 1Gbps, 4x fabric backplane 10Gbps</a:t>
            </a:r>
          </a:p>
        </p:txBody>
      </p:sp>
      <p:pic>
        <p:nvPicPr>
          <p:cNvPr id="19" name="Picture 18"/>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36771" y="2313030"/>
            <a:ext cx="349200" cy="601620"/>
          </a:xfrm>
          <a:prstGeom prst="rect">
            <a:avLst/>
          </a:prstGeom>
        </p:spPr>
      </p:pic>
      <p:pic>
        <p:nvPicPr>
          <p:cNvPr id="21" name="Picture 20" descr="Storage-64GB.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65125" y="2298275"/>
            <a:ext cx="371646" cy="547200"/>
          </a:xfrm>
          <a:prstGeom prst="rect">
            <a:avLst/>
          </a:prstGeom>
        </p:spPr>
      </p:pic>
      <p:pic>
        <p:nvPicPr>
          <p:cNvPr id="3" name="Picture 2" descr="FortiASIC-SP3.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6453" y="2297696"/>
            <a:ext cx="371646" cy="547200"/>
          </a:xfrm>
          <a:prstGeom prst="rect">
            <a:avLst/>
          </a:prstGeom>
        </p:spPr>
      </p:pic>
      <p:pic>
        <p:nvPicPr>
          <p:cNvPr id="22" name="Picture 21"/>
          <p:cNvPicPr>
            <a:picLocks noChangeAspect="1"/>
          </p:cNvPicPr>
          <p:nvPr/>
        </p:nvPicPr>
        <p:blipFill>
          <a:blip r:embed="rId9"/>
          <a:stretch>
            <a:fillRect/>
          </a:stretch>
        </p:blipFill>
        <p:spPr>
          <a:xfrm>
            <a:off x="457200" y="1022961"/>
            <a:ext cx="923461" cy="276364"/>
          </a:xfrm>
          <a:prstGeom prst="rect">
            <a:avLst/>
          </a:prstGeom>
        </p:spPr>
      </p:pic>
    </p:spTree>
    <p:extLst>
      <p:ext uri="{BB962C8B-B14F-4D97-AF65-F5344CB8AC3E}">
        <p14:creationId xmlns:p14="http://schemas.microsoft.com/office/powerpoint/2010/main" val="335047305"/>
      </p:ext>
    </p:extLst>
  </p:cSld>
  <p:clrMapOvr>
    <a:masterClrMapping/>
  </p:clrMapOvr>
  <p:transition xmlns:p14="http://schemas.microsoft.com/office/powerpoint/2010/mai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graphicFrame>
        <p:nvGraphicFramePr>
          <p:cNvPr id="10" name="Content Placeholder 4"/>
          <p:cNvGraphicFramePr>
            <a:graphicFrameLocks/>
          </p:cNvGraphicFramePr>
          <p:nvPr>
            <p:extLst>
              <p:ext uri="{D42A27DB-BD31-4B8C-83A1-F6EECF244321}">
                <p14:modId xmlns:p14="http://schemas.microsoft.com/office/powerpoint/2010/main" val="390414791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80 / 80 / 45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5.6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565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6.5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40GE slots</a:t>
            </a:r>
          </a:p>
          <a:p>
            <a:pPr marL="343047" indent="-343047" defTabSz="914417">
              <a:spcBef>
                <a:spcPct val="20000"/>
              </a:spcBef>
              <a:buClr>
                <a:schemeClr val="accent6"/>
              </a:buClr>
              <a:buFont typeface="+mj-ea"/>
              <a:buAutoNum type="circleNumDbPlain"/>
            </a:pPr>
            <a:r>
              <a:rPr lang="en-US" sz="1000" dirty="0"/>
              <a:t>2x 10GE slots</a:t>
            </a:r>
          </a:p>
          <a:p>
            <a:pPr marL="343047" indent="-343047" defTabSz="914417">
              <a:spcBef>
                <a:spcPct val="20000"/>
              </a:spcBef>
              <a:buClr>
                <a:schemeClr val="accent6"/>
              </a:buClr>
              <a:buFont typeface="+mj-ea"/>
              <a:buAutoNum type="circleNumDbPlain"/>
            </a:pPr>
            <a:r>
              <a:rPr lang="en-US" sz="1000" dirty="0"/>
              <a:t>2x GE RJ45 MGMT ports</a:t>
            </a:r>
          </a:p>
          <a:p>
            <a:pPr marL="343047" indent="-343047" defTabSz="914417">
              <a:spcBef>
                <a:spcPct val="20000"/>
              </a:spcBef>
              <a:buClr>
                <a:schemeClr val="accent6"/>
              </a:buClr>
              <a:buFont typeface="+mj-ea"/>
              <a:buAutoNum type="circleNumDbPlain"/>
            </a:pPr>
            <a:r>
              <a:rPr lang="en-US" sz="1000" dirty="0"/>
              <a:t>Back plane connectivity : 2x base backplane 1Gbps, 4x fabric backplane 10/40Gbps</a:t>
            </a:r>
          </a:p>
        </p:txBody>
      </p:sp>
      <p:pic>
        <p:nvPicPr>
          <p:cNvPr id="17" name="Picture 16" descr="5001D_front_callout[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17832"/>
            <a:ext cx="4320000" cy="1633746"/>
          </a:xfrm>
          <a:prstGeom prst="rect">
            <a:avLst/>
          </a:prstGeom>
        </p:spPr>
      </p:pic>
      <p:pic>
        <p:nvPicPr>
          <p:cNvPr id="20" name="Picture 19"/>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21" name="Picture 20" descr="FortiASIC-NP6.png"/>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2" name="Picture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04263" y="2313030"/>
            <a:ext cx="349200" cy="601620"/>
          </a:xfrm>
          <a:prstGeom prst="rect">
            <a:avLst/>
          </a:prstGeom>
        </p:spPr>
      </p:pic>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61375" y="2296499"/>
            <a:ext cx="371242" cy="547200"/>
          </a:xfrm>
          <a:prstGeom prst="rect">
            <a:avLst/>
          </a:prstGeom>
        </p:spPr>
      </p:pic>
      <p:pic>
        <p:nvPicPr>
          <p:cNvPr id="3" name="Picture 2" descr="Storage-200GB.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32617" y="2296499"/>
            <a:ext cx="371646" cy="547200"/>
          </a:xfrm>
          <a:prstGeom prst="rect">
            <a:avLst/>
          </a:prstGeom>
        </p:spPr>
      </p:pic>
      <p:pic>
        <p:nvPicPr>
          <p:cNvPr id="24" name="Picture 23"/>
          <p:cNvPicPr>
            <a:picLocks noChangeAspect="1"/>
          </p:cNvPicPr>
          <p:nvPr/>
        </p:nvPicPr>
        <p:blipFill>
          <a:blip r:embed="rId10"/>
          <a:stretch>
            <a:fillRect/>
          </a:stretch>
        </p:blipFill>
        <p:spPr>
          <a:xfrm>
            <a:off x="457200" y="1022961"/>
            <a:ext cx="923461" cy="276364"/>
          </a:xfrm>
          <a:prstGeom prst="rect">
            <a:avLst/>
          </a:prstGeom>
        </p:spPr>
      </p:pic>
    </p:spTree>
    <p:extLst>
      <p:ext uri="{BB962C8B-B14F-4D97-AF65-F5344CB8AC3E}">
        <p14:creationId xmlns:p14="http://schemas.microsoft.com/office/powerpoint/2010/main" val="4045544707"/>
      </p:ext>
    </p:extLst>
  </p:cSld>
  <p:clrMapOvr>
    <a:masterClrMapping/>
  </p:clrMapOvr>
  <p:transition xmlns:p14="http://schemas.microsoft.com/office/powerpoint/2010/mai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5003B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24965782"/>
              </p:ext>
            </p:extLst>
          </p:nvPr>
        </p:nvGraphicFramePr>
        <p:xfrm>
          <a:off x="457200" y="2914650"/>
          <a:ext cx="8305800" cy="42416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effectLst/>
                        </a:rPr>
                        <a:t>Switching throughput</a:t>
                      </a:r>
                      <a:endParaRPr kumimoji="0" lang="en-US" sz="900" b="1" i="0" u="none" strike="noStrike" cap="none" normalizeH="0" baseline="0" dirty="0" smtClean="0">
                        <a:ln>
                          <a:noFill/>
                        </a:ln>
                        <a:solidFill>
                          <a:schemeClr val="tx1"/>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225 Gbps</a:t>
                      </a:r>
                      <a:endParaRPr kumimoji="0" lang="en-US" sz="900" b="0" i="0" u="none" strike="noStrike" cap="none" normalizeH="0" baseline="0" dirty="0">
                        <a:ln>
                          <a:noFill/>
                        </a:ln>
                        <a:solidFill>
                          <a:srgbClr val="333333"/>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i="0" dirty="0" smtClean="0">
                        <a:latin typeface="+mn-lt"/>
                      </a:endParaRPr>
                    </a:p>
                  </a:txBody>
                  <a:tcPr marL="61703" marR="61703" marT="26030" marB="26030" anchor="ctr" horzOverflow="overflow"/>
                </a:tc>
                <a:tc>
                  <a:txBody>
                    <a:bodyPr/>
                    <a:lstStyle/>
                    <a:p>
                      <a:pPr algn="ctr"/>
                      <a:endParaRPr lang="en-US" sz="900" b="0" i="0" dirty="0">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SFP+ slots for 10-gigabit interfaces (2x transceivers default)</a:t>
            </a:r>
          </a:p>
          <a:p>
            <a:pPr marL="343047" indent="-343047" defTabSz="914417">
              <a:spcBef>
                <a:spcPct val="20000"/>
              </a:spcBef>
              <a:buClr>
                <a:schemeClr val="accent6"/>
              </a:buClr>
              <a:buFont typeface="+mj-ea"/>
              <a:buAutoNum type="circleNumDbPlain"/>
            </a:pPr>
            <a:r>
              <a:rPr lang="en-US" sz="1000" dirty="0"/>
              <a:t>2x front panel base backplane 10-gigabit interfaces that connects to the base backplane channel</a:t>
            </a:r>
          </a:p>
          <a:p>
            <a:pPr marL="343047" indent="-343047" defTabSz="914417">
              <a:spcBef>
                <a:spcPct val="20000"/>
              </a:spcBef>
              <a:buClr>
                <a:schemeClr val="accent6"/>
              </a:buClr>
              <a:buFont typeface="+mj-ea"/>
              <a:buAutoNum type="circleNumDbPlain"/>
            </a:pPr>
            <a:r>
              <a:rPr lang="en-US" sz="1000" dirty="0"/>
              <a:t>1x front panel base backplane GE RJ45 interface</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4013" y="1105320"/>
            <a:ext cx="4320000" cy="1669210"/>
          </a:xfrm>
          <a:prstGeom prst="rect">
            <a:avLst/>
          </a:prstGeom>
        </p:spPr>
      </p:pic>
      <p:pic>
        <p:nvPicPr>
          <p:cNvPr id="14" name="Picture 13"/>
          <p:cNvPicPr>
            <a:picLocks noChangeAspect="1"/>
          </p:cNvPicPr>
          <p:nvPr/>
        </p:nvPicPr>
        <p:blipFill>
          <a:blip r:embed="rId3"/>
          <a:stretch>
            <a:fillRect/>
          </a:stretch>
        </p:blipFill>
        <p:spPr>
          <a:xfrm>
            <a:off x="457200" y="1022961"/>
            <a:ext cx="923461" cy="276364"/>
          </a:xfrm>
          <a:prstGeom prst="rect">
            <a:avLst/>
          </a:prstGeom>
        </p:spPr>
      </p:pic>
    </p:spTree>
    <p:extLst>
      <p:ext uri="{BB962C8B-B14F-4D97-AF65-F5344CB8AC3E}">
        <p14:creationId xmlns:p14="http://schemas.microsoft.com/office/powerpoint/2010/main" val="2326127396"/>
      </p:ext>
    </p:extLst>
  </p:cSld>
  <p:clrMapOvr>
    <a:masterClrMapping/>
  </p:clrMapOvr>
  <p:transition xmlns:p14="http://schemas.microsoft.com/office/powerpoint/2010/mai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2633925731"/>
              </p:ext>
            </p:extLst>
          </p:nvPr>
        </p:nvGraphicFramePr>
        <p:xfrm>
          <a:off x="457200" y="2914650"/>
          <a:ext cx="8305800" cy="61338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Traffic throughput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60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1.26 Mil</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Concurrent Session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rPr>
                        <a:t>110 Mil</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000000"/>
                        </a:solidFill>
                        <a:latin typeface="+mn-lt"/>
                      </a:endParaRPr>
                    </a:p>
                  </a:txBody>
                  <a:tcPr marL="61703" marR="61703" marT="26030" marB="26030" anchor="ctr" horzOverflow="overflow"/>
                </a:tc>
                <a:tc>
                  <a:txBody>
                    <a:bodyPr/>
                    <a:lstStyle/>
                    <a:p>
                      <a:pPr algn="ct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734013" y="1060530"/>
            <a:ext cx="4320000" cy="1849151"/>
          </a:xfrm>
          <a:prstGeom prst="rect">
            <a:avLst/>
          </a:prstGeom>
        </p:spPr>
      </p:pic>
      <p:sp>
        <p:nvSpPr>
          <p:cNvPr id="3" name="Title 2"/>
          <p:cNvSpPr>
            <a:spLocks noGrp="1"/>
          </p:cNvSpPr>
          <p:nvPr>
            <p:ph type="title"/>
          </p:nvPr>
        </p:nvSpPr>
        <p:spPr/>
        <p:txBody>
          <a:bodyPr/>
          <a:lstStyle/>
          <a:p>
            <a:r>
              <a:rPr lang="en-US" dirty="0"/>
              <a:t>FortiController </a:t>
            </a:r>
            <a:r>
              <a:rPr lang="en-US" dirty="0" smtClean="0"/>
              <a:t>5103B</a:t>
            </a:r>
            <a:endParaRPr lang="en-US" dirty="0"/>
          </a:p>
        </p:txBody>
      </p:sp>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10x 10GE SFP+ slots </a:t>
            </a:r>
          </a:p>
          <a:p>
            <a:pPr marL="343047" indent="-343047" defTabSz="914417">
              <a:spcBef>
                <a:spcPct val="20000"/>
              </a:spcBef>
              <a:buClr>
                <a:schemeClr val="accent6"/>
              </a:buClr>
              <a:buFont typeface="+mj-ea"/>
              <a:buAutoNum type="circleNumDbPlain"/>
            </a:pPr>
            <a:r>
              <a:rPr lang="en-US" sz="1000" dirty="0"/>
              <a:t>1x GE RJ45 management interface</a:t>
            </a:r>
          </a:p>
        </p:txBody>
      </p:sp>
      <p:pic>
        <p:nvPicPr>
          <p:cNvPr id="15" name="Picture 14"/>
          <p:cNvPicPr>
            <a:picLocks noChangeAspect="1"/>
          </p:cNvPicPr>
          <p:nvPr/>
        </p:nvPicPr>
        <p:blipFill>
          <a:blip r:embed="rId3"/>
          <a:stretch>
            <a:fillRect/>
          </a:stretch>
        </p:blipFill>
        <p:spPr>
          <a:xfrm>
            <a:off x="457200" y="1022961"/>
            <a:ext cx="923461" cy="276364"/>
          </a:xfrm>
          <a:prstGeom prst="rect">
            <a:avLst/>
          </a:prstGeom>
        </p:spPr>
      </p:pic>
    </p:spTree>
    <p:extLst>
      <p:ext uri="{BB962C8B-B14F-4D97-AF65-F5344CB8AC3E}">
        <p14:creationId xmlns:p14="http://schemas.microsoft.com/office/powerpoint/2010/main" val="1665316409"/>
      </p:ext>
    </p:extLst>
  </p:cSld>
  <p:clrMapOvr>
    <a:masterClrMapping/>
  </p:clrMapOvr>
  <p:transition xmlns:p14="http://schemas.microsoft.com/office/powerpoint/2010/mai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1121069440"/>
              </p:ext>
            </p:extLst>
          </p:nvPr>
        </p:nvGraphicFramePr>
        <p:xfrm>
          <a:off x="457200" y="2914650"/>
          <a:ext cx="8305800" cy="61338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Traffic throughput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Mil</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Concurrent Session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rPr>
                        <a:t>135 Mil</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000000"/>
                        </a:solidFill>
                        <a:latin typeface="+mn-lt"/>
                      </a:endParaRPr>
                    </a:p>
                  </a:txBody>
                  <a:tcPr marL="61703" marR="61703" marT="26030" marB="26030" anchor="ctr" horzOverflow="overflow"/>
                </a:tc>
                <a:tc>
                  <a:txBody>
                    <a:bodyPr/>
                    <a:lstStyle/>
                    <a:p>
                      <a:pPr algn="ct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pic>
        <p:nvPicPr>
          <p:cNvPr id="15" name="Picture 14" descr="5903C_front_callou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131348"/>
            <a:ext cx="4320000" cy="1560401"/>
          </a:xfrm>
          <a:prstGeom prst="rect">
            <a:avLst/>
          </a:prstGeom>
        </p:spPr>
      </p:pic>
      <p:sp>
        <p:nvSpPr>
          <p:cNvPr id="2" name="Title 1"/>
          <p:cNvSpPr>
            <a:spLocks noGrp="1"/>
          </p:cNvSpPr>
          <p:nvPr>
            <p:ph type="title"/>
          </p:nvPr>
        </p:nvSpPr>
        <p:spPr/>
        <p:txBody>
          <a:bodyPr/>
          <a:lstStyle/>
          <a:p>
            <a:r>
              <a:rPr lang="en-US" dirty="0"/>
              <a:t>FortiController </a:t>
            </a:r>
            <a:r>
              <a:rPr lang="en-US" dirty="0" smtClean="0"/>
              <a:t>5903C</a:t>
            </a:r>
            <a:endParaRPr lang="en-US" dirty="0"/>
          </a:p>
        </p:txBody>
      </p:sp>
      <p:pic>
        <p:nvPicPr>
          <p:cNvPr id="14" name="Picture 13"/>
          <p:cNvPicPr>
            <a:picLocks noChangeAspect="1"/>
          </p:cNvPicPr>
          <p:nvPr/>
        </p:nvPicPr>
        <p:blipFill>
          <a:blip r:embed="rId3"/>
          <a:stretch>
            <a:fillRect/>
          </a:stretch>
        </p:blipFill>
        <p:spPr>
          <a:xfrm>
            <a:off x="457200" y="1022961"/>
            <a:ext cx="923461" cy="276364"/>
          </a:xfrm>
          <a:prstGeom prst="rect">
            <a:avLst/>
          </a:prstGeom>
        </p:spPr>
      </p:pic>
    </p:spTree>
    <p:extLst>
      <p:ext uri="{BB962C8B-B14F-4D97-AF65-F5344CB8AC3E}">
        <p14:creationId xmlns:p14="http://schemas.microsoft.com/office/powerpoint/2010/main" val="2747724618"/>
      </p:ext>
    </p:extLst>
  </p:cSld>
  <p:clrMapOvr>
    <a:masterClrMapping/>
  </p:clrMapOvr>
  <p:transition xmlns:p14="http://schemas.microsoft.com/office/powerpoint/2010/mai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4148854797"/>
              </p:ext>
            </p:extLst>
          </p:nvPr>
        </p:nvGraphicFramePr>
        <p:xfrm>
          <a:off x="457200" y="2914650"/>
          <a:ext cx="8305800" cy="61338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Traffic throughput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 3.6 Mil</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Concurrent Session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rPr>
                        <a:t>135 Mil</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000000"/>
                        </a:solidFill>
                        <a:latin typeface="+mn-lt"/>
                      </a:endParaRPr>
                    </a:p>
                  </a:txBody>
                  <a:tcPr marL="61703" marR="61703" marT="26030" marB="26030" anchor="ctr" horzOverflow="overflow"/>
                </a:tc>
                <a:tc>
                  <a:txBody>
                    <a:bodyPr/>
                    <a:lstStyle/>
                    <a:p>
                      <a:pPr algn="ct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sp>
        <p:nvSpPr>
          <p:cNvPr id="2" name="Title 1"/>
          <p:cNvSpPr>
            <a:spLocks noGrp="1"/>
          </p:cNvSpPr>
          <p:nvPr>
            <p:ph type="title"/>
          </p:nvPr>
        </p:nvSpPr>
        <p:spPr/>
        <p:txBody>
          <a:bodyPr/>
          <a:lstStyle/>
          <a:p>
            <a:r>
              <a:rPr lang="en-US" dirty="0"/>
              <a:t>FortiController </a:t>
            </a:r>
            <a:r>
              <a:rPr lang="en-US" dirty="0" smtClean="0"/>
              <a:t>5913C</a:t>
            </a:r>
            <a:endParaRPr lang="en-US" dirty="0"/>
          </a:p>
        </p:txBody>
      </p:sp>
      <p:pic>
        <p:nvPicPr>
          <p:cNvPr id="3" name="Picture 2"/>
          <p:cNvPicPr>
            <a:picLocks noChangeAspect="1"/>
          </p:cNvPicPr>
          <p:nvPr/>
        </p:nvPicPr>
        <p:blipFill>
          <a:blip r:embed="rId2"/>
          <a:stretch>
            <a:fillRect/>
          </a:stretch>
        </p:blipFill>
        <p:spPr>
          <a:xfrm>
            <a:off x="734013" y="1193023"/>
            <a:ext cx="4320000" cy="1502308"/>
          </a:xfrm>
          <a:prstGeom prst="rect">
            <a:avLst/>
          </a:prstGeom>
        </p:spPr>
      </p:pic>
      <p:pic>
        <p:nvPicPr>
          <p:cNvPr id="14" name="Picture 13"/>
          <p:cNvPicPr>
            <a:picLocks noChangeAspect="1"/>
          </p:cNvPicPr>
          <p:nvPr/>
        </p:nvPicPr>
        <p:blipFill>
          <a:blip r:embed="rId3"/>
          <a:stretch>
            <a:fillRect/>
          </a:stretch>
        </p:blipFill>
        <p:spPr>
          <a:xfrm>
            <a:off x="457200" y="1022961"/>
            <a:ext cx="923461" cy="276364"/>
          </a:xfrm>
          <a:prstGeom prst="rect">
            <a:avLst/>
          </a:prstGeom>
        </p:spPr>
      </p:pic>
    </p:spTree>
    <p:extLst>
      <p:ext uri="{BB962C8B-B14F-4D97-AF65-F5344CB8AC3E}">
        <p14:creationId xmlns:p14="http://schemas.microsoft.com/office/powerpoint/2010/main" val="2378525430"/>
      </p:ext>
    </p:extLst>
  </p:cSld>
  <p:clrMapOvr>
    <a:masterClrMapping/>
  </p:clrMapOvr>
  <p:transition xmlns:p14="http://schemas.microsoft.com/office/powerpoint/2010/mai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5203B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18284099"/>
              </p:ext>
            </p:extLst>
          </p:nvPr>
        </p:nvGraphicFramePr>
        <p:xfrm>
          <a:off x="457200" y="2914650"/>
          <a:ext cx="8305800" cy="176802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170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1024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30351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3" name="Picture 2"/>
          <p:cNvPicPr>
            <a:picLocks noChangeAspect="1"/>
          </p:cNvPicPr>
          <p:nvPr/>
        </p:nvPicPr>
        <p:blipFill>
          <a:blip r:embed="rId2"/>
          <a:stretch>
            <a:fillRect/>
          </a:stretch>
        </p:blipFill>
        <p:spPr>
          <a:xfrm>
            <a:off x="734013" y="1094090"/>
            <a:ext cx="4320000" cy="1699412"/>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6771" y="2313030"/>
            <a:ext cx="349200" cy="601620"/>
          </a:xfrm>
          <a:prstGeom prst="rect">
            <a:avLst/>
          </a:prstGeom>
        </p:spPr>
      </p:pic>
      <p:pic>
        <p:nvPicPr>
          <p:cNvPr id="15" name="Picture 14"/>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21220" y="2296499"/>
            <a:ext cx="372259" cy="547200"/>
          </a:xfrm>
          <a:prstGeom prst="rect">
            <a:avLst/>
          </a:prstGeom>
        </p:spPr>
      </p:pic>
      <p:pic>
        <p:nvPicPr>
          <p:cNvPr id="16" name="Picture 15" descr="FortiASIC-CP7.png"/>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3479" y="2296499"/>
            <a:ext cx="371646" cy="547200"/>
          </a:xfrm>
          <a:prstGeom prst="rect">
            <a:avLst/>
          </a:prstGeom>
        </p:spPr>
      </p:pic>
      <p:pic>
        <p:nvPicPr>
          <p:cNvPr id="17" name="Picture 16" descr="Storage-64GB.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65125" y="2298275"/>
            <a:ext cx="371646" cy="547200"/>
          </a:xfrm>
          <a:prstGeom prst="rect">
            <a:avLst/>
          </a:prstGeom>
        </p:spPr>
      </p:pic>
      <p:sp>
        <p:nvSpPr>
          <p:cNvPr id="1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NP4 Accelerated 10GE SFP+ Interfaces (2x Transceiver included)</a:t>
            </a:r>
          </a:p>
          <a:p>
            <a:pPr marL="343047" indent="-343047" defTabSz="914417">
              <a:spcBef>
                <a:spcPct val="20000"/>
              </a:spcBef>
              <a:buClr>
                <a:schemeClr val="accent6"/>
              </a:buClr>
              <a:buFont typeface="+mj-ea"/>
              <a:buAutoNum type="circleNumDbPlain"/>
            </a:pPr>
            <a:r>
              <a:rPr lang="en-US" sz="1000" dirty="0"/>
              <a:t>2 x 10GE SFP+</a:t>
            </a:r>
          </a:p>
          <a:p>
            <a:pPr marL="343047" indent="-343047" defTabSz="914417">
              <a:spcBef>
                <a:spcPct val="20000"/>
              </a:spcBef>
              <a:buClr>
                <a:schemeClr val="accent6"/>
              </a:buClr>
              <a:buFont typeface="+mj-ea"/>
              <a:buAutoNum type="circleNumDbPlain"/>
            </a:pPr>
            <a:r>
              <a:rPr lang="en-US" sz="1000" dirty="0"/>
              <a:t>1x GE RJ45 Ports</a:t>
            </a:r>
          </a:p>
        </p:txBody>
      </p:sp>
      <p:pic>
        <p:nvPicPr>
          <p:cNvPr id="19" name="Picture 18"/>
          <p:cNvPicPr>
            <a:picLocks noChangeAspect="1"/>
          </p:cNvPicPr>
          <p:nvPr/>
        </p:nvPicPr>
        <p:blipFill>
          <a:blip r:embed="rId9"/>
          <a:stretch>
            <a:fillRect/>
          </a:stretch>
        </p:blipFill>
        <p:spPr>
          <a:xfrm>
            <a:off x="457200" y="1022961"/>
            <a:ext cx="923461" cy="276364"/>
          </a:xfrm>
          <a:prstGeom prst="rect">
            <a:avLst/>
          </a:prstGeom>
        </p:spPr>
      </p:pic>
    </p:spTree>
    <p:extLst>
      <p:ext uri="{BB962C8B-B14F-4D97-AF65-F5344CB8AC3E}">
        <p14:creationId xmlns:p14="http://schemas.microsoft.com/office/powerpoint/2010/main" val="3084573018"/>
      </p:ext>
    </p:extLst>
  </p:cSld>
  <p:clrMapOvr>
    <a:masterClrMapping/>
  </p:clrMapOvr>
  <p:transition xmlns:p14="http://schemas.microsoft.com/office/powerpoint/2010/mai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Inside FortiOS</a:t>
            </a:r>
            <a:endParaRPr lang="en-US" dirty="0"/>
          </a:p>
        </p:txBody>
      </p:sp>
      <p:sp>
        <p:nvSpPr>
          <p:cNvPr id="6" name="TextBox 5"/>
          <p:cNvSpPr txBox="1"/>
          <p:nvPr/>
        </p:nvSpPr>
        <p:spPr>
          <a:xfrm>
            <a:off x="6060380" y="4895492"/>
            <a:ext cx="2574618" cy="215444"/>
          </a:xfrm>
          <a:prstGeom prst="rect">
            <a:avLst/>
          </a:prstGeom>
          <a:noFill/>
        </p:spPr>
        <p:txBody>
          <a:bodyPr wrap="square" rtlCol="0">
            <a:spAutoFit/>
          </a:bodyPr>
          <a:lstStyle/>
          <a:p>
            <a:r>
              <a:rPr lang="en-US" sz="800" i="1" dirty="0" smtClean="0"/>
              <a:t>* Features may varied by models</a:t>
            </a:r>
            <a:endParaRPr lang="en-US" sz="800" i="1" dirty="0"/>
          </a:p>
        </p:txBody>
      </p:sp>
      <p:graphicFrame>
        <p:nvGraphicFramePr>
          <p:cNvPr id="7" name="Table 6"/>
          <p:cNvGraphicFramePr>
            <a:graphicFrameLocks noGrp="1"/>
          </p:cNvGraphicFramePr>
          <p:nvPr>
            <p:extLst>
              <p:ext uri="{D42A27DB-BD31-4B8C-83A1-F6EECF244321}">
                <p14:modId xmlns:p14="http://schemas.microsoft.com/office/powerpoint/2010/main" val="40686055"/>
              </p:ext>
            </p:extLst>
          </p:nvPr>
        </p:nvGraphicFramePr>
        <p:xfrm>
          <a:off x="252002" y="1088570"/>
          <a:ext cx="8650641" cy="3608176"/>
        </p:xfrm>
        <a:graphic>
          <a:graphicData uri="http://schemas.openxmlformats.org/drawingml/2006/table">
            <a:tbl>
              <a:tblPr>
                <a:tableStyleId>{5C22544A-7EE6-4342-B048-85BDC9FD1C3A}</a:tableStyleId>
              </a:tblPr>
              <a:tblGrid>
                <a:gridCol w="1297596"/>
                <a:gridCol w="324399"/>
                <a:gridCol w="540665"/>
                <a:gridCol w="432532"/>
                <a:gridCol w="648799"/>
                <a:gridCol w="648799"/>
                <a:gridCol w="432532"/>
                <a:gridCol w="540665"/>
                <a:gridCol w="324399"/>
                <a:gridCol w="1297596"/>
                <a:gridCol w="2162659"/>
              </a:tblGrid>
              <a:tr h="266702">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bg1"/>
                          </a:solidFill>
                        </a:rPr>
                        <a:t>ATP</a:t>
                      </a:r>
                    </a:p>
                  </a:txBody>
                  <a:tcPr marT="25718" marB="25718"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bg1"/>
                          </a:solidFill>
                        </a:rPr>
                        <a:t>OSS Support</a:t>
                      </a:r>
                    </a:p>
                  </a:txBody>
                  <a:tcPr marT="25718" marB="25718"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chemeClr val="bg1"/>
                          </a:solidFill>
                        </a:rPr>
                        <a:t>AAA</a:t>
                      </a:r>
                      <a:endParaRPr lang="en-US" sz="900" dirty="0">
                        <a:solidFill>
                          <a:schemeClr val="bg1"/>
                        </a:solidFill>
                      </a:endParaRPr>
                    </a:p>
                  </a:txBody>
                  <a:tcPr marT="25718" marB="25718"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bg1"/>
                          </a:solidFill>
                        </a:rPr>
                        <a:t>Central Mgmt.</a:t>
                      </a:r>
                    </a:p>
                  </a:txBody>
                  <a:tcPr marT="25718" marB="25718"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t>Integrations</a:t>
                      </a:r>
                    </a:p>
                  </a:txBody>
                  <a:tcPr marT="25718" marB="25718">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chemeClr val="bg1">
                        <a:lumMod val="95000"/>
                      </a:schemeClr>
                    </a:solidFill>
                  </a:tcPr>
                </a:tc>
              </a:tr>
              <a:tr h="266702">
                <a:tc gridSpan="2">
                  <a:txBody>
                    <a:bodyPr/>
                    <a:lstStyle/>
                    <a:p>
                      <a:pPr algn="ctr"/>
                      <a:r>
                        <a:rPr lang="en-US" sz="900" dirty="0" smtClean="0">
                          <a:solidFill>
                            <a:srgbClr val="FFFFFF"/>
                          </a:solidFill>
                        </a:rPr>
                        <a:t>Configuration</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bg2">
                        <a:lumMod val="50000"/>
                      </a:schemeClr>
                    </a:solidFill>
                  </a:tcPr>
                </a:tc>
                <a:tc hMerge="1">
                  <a:txBody>
                    <a:bodyPr/>
                    <a:lstStyle/>
                    <a:p>
                      <a:endParaRPr lang="en-US"/>
                    </a:p>
                  </a:txBody>
                  <a:tcPr/>
                </a:tc>
                <a:tc gridSpan="3">
                  <a:txBody>
                    <a:bodyPr/>
                    <a:lstStyle/>
                    <a:p>
                      <a:pPr algn="ctr"/>
                      <a:r>
                        <a:rPr lang="en-US" sz="900" dirty="0" smtClean="0">
                          <a:solidFill>
                            <a:srgbClr val="FFFFFF"/>
                          </a:solidFill>
                        </a:rPr>
                        <a:t>Visibility</a:t>
                      </a:r>
                      <a:endParaRPr lang="en-US" sz="900" dirty="0">
                        <a:solidFill>
                          <a:srgbClr val="FFFFFF"/>
                        </a:solidFill>
                      </a:endParaRPr>
                    </a:p>
                  </a:txBody>
                  <a:tcPr marT="25718" marB="25718" anchor="ctr">
                    <a:solidFill>
                      <a:schemeClr val="bg2">
                        <a:lumMod val="50000"/>
                      </a:schemeClr>
                    </a:solidFill>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rgbClr val="FFFFFF"/>
                          </a:solidFill>
                        </a:rPr>
                        <a:t>Log &amp; Report</a:t>
                      </a:r>
                      <a:endParaRPr lang="en-US" sz="900" dirty="0">
                        <a:solidFill>
                          <a:srgbClr val="FFFFFF"/>
                        </a:solidFill>
                      </a:endParaRPr>
                    </a:p>
                  </a:txBody>
                  <a:tcPr marT="25718" marB="25718" anchor="ctr">
                    <a:solidFill>
                      <a:schemeClr val="bg2">
                        <a:lumMod val="50000"/>
                      </a:schemeClr>
                    </a:solidFill>
                  </a:tcPr>
                </a:tc>
                <a:tc hMerge="1">
                  <a:txBody>
                    <a:bodyPr/>
                    <a:lstStyle/>
                    <a:p>
                      <a:endParaRPr lang="en-US"/>
                    </a:p>
                  </a:txBody>
                  <a:tcPr/>
                </a:tc>
                <a:tc hMerge="1">
                  <a:txBody>
                    <a:bodyPr/>
                    <a:lstStyle/>
                    <a:p>
                      <a:endParaRPr lang="en-US"/>
                    </a:p>
                  </a:txBody>
                  <a:tcPr/>
                </a:tc>
                <a:tc gridSpan="2">
                  <a:txBody>
                    <a:bodyPr/>
                    <a:lstStyle/>
                    <a:p>
                      <a:pPr algn="ctr"/>
                      <a:r>
                        <a:rPr lang="en-US" sz="900" dirty="0" smtClean="0">
                          <a:solidFill>
                            <a:srgbClr val="FFFFFF"/>
                          </a:solidFill>
                        </a:rPr>
                        <a:t>Diagnostics</a:t>
                      </a:r>
                      <a:endParaRPr lang="en-US" sz="900" dirty="0">
                        <a:solidFill>
                          <a:srgbClr val="FFFFFF"/>
                        </a:solidFill>
                      </a:endParaRPr>
                    </a:p>
                  </a:txBody>
                  <a:tcPr marT="25718" marB="25718" anchor="ctr">
                    <a:solidFill>
                      <a:schemeClr val="bg2">
                        <a:lumMod val="50000"/>
                      </a:schemeClr>
                    </a:solidFill>
                  </a:tcPr>
                </a:tc>
                <a:tc hMerge="1">
                  <a:txBody>
                    <a:bodyPr/>
                    <a:lstStyle/>
                    <a:p>
                      <a:endParaRPr lang="en-US"/>
                    </a:p>
                  </a:txBody>
                  <a:tcPr/>
                </a:tc>
                <a:tc>
                  <a:txBody>
                    <a:bodyPr/>
                    <a:lstStyle/>
                    <a:p>
                      <a:pPr algn="ctr"/>
                      <a:r>
                        <a:rPr lang="en-US" sz="1200" b="1" dirty="0" smtClean="0"/>
                        <a:t>Management</a:t>
                      </a:r>
                      <a:endParaRPr lang="en-US" sz="1200" b="1" dirty="0"/>
                    </a:p>
                  </a:txBody>
                  <a:tcPr marT="25718" marB="25718">
                    <a:lnR w="12700" cap="flat" cmpd="sng" algn="ctr">
                      <a:noFill/>
                      <a:prstDash val="solid"/>
                      <a:round/>
                      <a:headEnd type="none" w="med" len="med"/>
                      <a:tailEnd type="none" w="med" len="med"/>
                    </a:lnR>
                    <a:solidFill>
                      <a:schemeClr val="bg1">
                        <a:lumMod val="95000"/>
                      </a:schemeClr>
                    </a:solidFill>
                  </a:tcPr>
                </a:tc>
              </a:tr>
              <a:tr h="387147">
                <a:tc>
                  <a:txBody>
                    <a:bodyPr/>
                    <a:lstStyle/>
                    <a:p>
                      <a:pPr algn="ctr"/>
                      <a:r>
                        <a:rPr lang="en-US" sz="900" dirty="0" smtClean="0">
                          <a:solidFill>
                            <a:srgbClr val="FFFFFF"/>
                          </a:solidFill>
                        </a:rPr>
                        <a:t>Anti-Malware</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6"/>
                    </a:solidFill>
                  </a:tcPr>
                </a:tc>
                <a:tc gridSpan="3">
                  <a:txBody>
                    <a:bodyPr/>
                    <a:lstStyle/>
                    <a:p>
                      <a:pPr algn="ctr"/>
                      <a:r>
                        <a:rPr lang="en-US" sz="900" dirty="0" smtClean="0">
                          <a:solidFill>
                            <a:srgbClr val="FFFFFF"/>
                          </a:solidFill>
                        </a:rPr>
                        <a:t>IPS</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hMerge="1">
                  <a:txBody>
                    <a:bodyPr/>
                    <a:lstStyle/>
                    <a:p>
                      <a:endParaRPr lang="en-US" dirty="0"/>
                    </a:p>
                  </a:txBody>
                  <a:tcPr/>
                </a:tc>
                <a:tc gridSpan="2">
                  <a:txBody>
                    <a:bodyPr/>
                    <a:lstStyle/>
                    <a:p>
                      <a:pPr algn="ctr"/>
                      <a:r>
                        <a:rPr lang="en-US" sz="900" dirty="0" smtClean="0">
                          <a:solidFill>
                            <a:srgbClr val="FFFFFF"/>
                          </a:solidFill>
                        </a:rPr>
                        <a:t>Application Control</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gridSpan="3">
                  <a:txBody>
                    <a:bodyPr/>
                    <a:lstStyle/>
                    <a:p>
                      <a:pPr algn="ctr"/>
                      <a:r>
                        <a:rPr lang="en-US" sz="900" dirty="0" smtClean="0">
                          <a:solidFill>
                            <a:srgbClr val="FFFFFF"/>
                          </a:solidFill>
                        </a:rPr>
                        <a:t>Web</a:t>
                      </a:r>
                    </a:p>
                    <a:p>
                      <a:pPr algn="ctr"/>
                      <a:r>
                        <a:rPr lang="en-US" sz="900" dirty="0" smtClean="0">
                          <a:solidFill>
                            <a:srgbClr val="FFFFFF"/>
                          </a:solidFill>
                        </a:rPr>
                        <a:t>Filtering</a:t>
                      </a:r>
                      <a:endParaRPr lang="en-US" sz="900" dirty="0">
                        <a:solidFill>
                          <a:srgbClr val="FFFFFF"/>
                        </a:solidFill>
                      </a:endParaRPr>
                    </a:p>
                  </a:txBody>
                  <a:tcPr marT="25718" marB="25718" anchor="ctr">
                    <a:solidFill>
                      <a:schemeClr val="accent6"/>
                    </a:solidFill>
                  </a:tcPr>
                </a:tc>
                <a:tc hMerge="1">
                  <a:txBody>
                    <a:bodyPr/>
                    <a:lstStyle/>
                    <a:p>
                      <a:endParaRPr lang="en-US" dirty="0"/>
                    </a:p>
                  </a:txBody>
                  <a:tcPr/>
                </a:tc>
                <a:tc hMerge="1">
                  <a:txBody>
                    <a:bodyPr/>
                    <a:lstStyle/>
                    <a:p>
                      <a:endParaRPr lang="en-US"/>
                    </a:p>
                  </a:txBody>
                  <a:tcPr/>
                </a:tc>
                <a:tc>
                  <a:txBody>
                    <a:bodyPr/>
                    <a:lstStyle/>
                    <a:p>
                      <a:pPr algn="ctr"/>
                      <a:r>
                        <a:rPr lang="en-US" sz="900" dirty="0" smtClean="0">
                          <a:solidFill>
                            <a:srgbClr val="FFFFFF"/>
                          </a:solidFill>
                        </a:rPr>
                        <a:t>Email</a:t>
                      </a:r>
                      <a:r>
                        <a:rPr lang="en-US" sz="900" baseline="0" dirty="0" smtClean="0">
                          <a:solidFill>
                            <a:srgbClr val="FFFFFF"/>
                          </a:solidFill>
                        </a:rPr>
                        <a:t> Filtering</a:t>
                      </a:r>
                      <a:endParaRPr lang="en-US" sz="900" dirty="0">
                        <a:solidFill>
                          <a:srgbClr val="FFFFFF"/>
                        </a:solidFill>
                      </a:endParaRPr>
                    </a:p>
                  </a:txBody>
                  <a:tcPr marT="25718" marB="25718" anchor="ctr">
                    <a:solidFill>
                      <a:schemeClr val="accent6"/>
                    </a:solidFill>
                  </a:tcPr>
                </a:tc>
                <a:tc>
                  <a:txBody>
                    <a:bodyPr/>
                    <a:lstStyle/>
                    <a:p>
                      <a:pPr algn="ctr"/>
                      <a:endParaRPr lang="en-US" sz="1200" b="1" dirty="0"/>
                    </a:p>
                  </a:txBody>
                  <a:tcPr marT="25718" marB="25718">
                    <a:lnR w="12700" cap="flat" cmpd="sng" algn="ctr">
                      <a:noFill/>
                      <a:prstDash val="solid"/>
                      <a:round/>
                      <a:headEnd type="none" w="med" len="med"/>
                      <a:tailEnd type="none" w="med" len="med"/>
                    </a:lnR>
                    <a:solidFill>
                      <a:schemeClr val="bg1">
                        <a:lumMod val="95000"/>
                      </a:schemeClr>
                    </a:solidFill>
                  </a:tcPr>
                </a:tc>
              </a:tr>
              <a:tr h="387147">
                <a:tc>
                  <a:txBody>
                    <a:bodyPr/>
                    <a:lstStyle/>
                    <a:p>
                      <a:pPr algn="ctr"/>
                      <a:r>
                        <a:rPr lang="en-US" sz="900" dirty="0" smtClean="0">
                          <a:solidFill>
                            <a:srgbClr val="FFFFFF"/>
                          </a:solidFill>
                        </a:rPr>
                        <a:t>Firewall </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6"/>
                    </a:solidFill>
                  </a:tcPr>
                </a:tc>
                <a:tc gridSpan="3">
                  <a:txBody>
                    <a:bodyPr/>
                    <a:lstStyle/>
                    <a:p>
                      <a:pPr algn="ctr"/>
                      <a:r>
                        <a:rPr lang="en-US" sz="900" dirty="0" smtClean="0">
                          <a:solidFill>
                            <a:srgbClr val="FFFFFF"/>
                          </a:solidFill>
                        </a:rPr>
                        <a:t>VPN</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hMerge="1">
                  <a:txBody>
                    <a:bodyPr/>
                    <a:lstStyle/>
                    <a:p>
                      <a:endParaRPr lang="en-US"/>
                    </a:p>
                  </a:txBody>
                  <a:tcPr anchor="ctr"/>
                </a:tc>
                <a:tc gridSpan="2">
                  <a:txBody>
                    <a:bodyPr/>
                    <a:lstStyle/>
                    <a:p>
                      <a:pPr algn="ctr"/>
                      <a:r>
                        <a:rPr lang="en-US" sz="900" dirty="0" smtClean="0">
                          <a:solidFill>
                            <a:srgbClr val="FFFFFF"/>
                          </a:solidFill>
                        </a:rPr>
                        <a:t>DLP</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gridSpan="3">
                  <a:txBody>
                    <a:bodyPr/>
                    <a:lstStyle/>
                    <a:p>
                      <a:pPr algn="ctr"/>
                      <a:r>
                        <a:rPr lang="en-US" sz="900" dirty="0" smtClean="0">
                          <a:solidFill>
                            <a:srgbClr val="FFFFFF"/>
                          </a:solidFill>
                        </a:rPr>
                        <a:t>User &amp; Device Identity</a:t>
                      </a:r>
                      <a:endParaRPr lang="en-US" sz="900" dirty="0">
                        <a:solidFill>
                          <a:srgbClr val="FFFFFF"/>
                        </a:solidFill>
                      </a:endParaRPr>
                    </a:p>
                  </a:txBody>
                  <a:tcPr marT="25718" marB="25718" anchor="ctr">
                    <a:solidFill>
                      <a:schemeClr val="accent6"/>
                    </a:solidFill>
                  </a:tcPr>
                </a:tc>
                <a:tc hMerge="1">
                  <a:txBody>
                    <a:bodyPr/>
                    <a:lstStyle/>
                    <a:p>
                      <a:endParaRPr lang="en-US" dirty="0"/>
                    </a:p>
                  </a:txBody>
                  <a:tcPr anchor="ctr"/>
                </a:tc>
                <a:tc hMerge="1">
                  <a:txBody>
                    <a:bodyPr/>
                    <a:lstStyle/>
                    <a:p>
                      <a:endParaRPr lang="en-US"/>
                    </a:p>
                  </a:txBody>
                  <a:tcPr/>
                </a:tc>
                <a:tc>
                  <a:txBody>
                    <a:bodyPr/>
                    <a:lstStyle/>
                    <a:p>
                      <a:pPr algn="ctr"/>
                      <a:r>
                        <a:rPr lang="en-US" sz="900" dirty="0" smtClean="0">
                          <a:solidFill>
                            <a:srgbClr val="FFFFFF"/>
                          </a:solidFill>
                        </a:rPr>
                        <a:t>SSL inspection</a:t>
                      </a:r>
                      <a:endParaRPr lang="en-US" sz="900" dirty="0">
                        <a:solidFill>
                          <a:srgbClr val="FFFFFF"/>
                        </a:solidFill>
                      </a:endParaRPr>
                    </a:p>
                  </a:txBody>
                  <a:tcPr marT="25718" marB="25718" anchor="ctr">
                    <a:solidFill>
                      <a:schemeClr val="accent6"/>
                    </a:solidFill>
                  </a:tcPr>
                </a:tc>
                <a:tc>
                  <a:txBody>
                    <a:bodyPr/>
                    <a:lstStyle/>
                    <a:p>
                      <a:pPr algn="ctr"/>
                      <a:r>
                        <a:rPr lang="en-US" sz="1200" b="1" dirty="0" smtClean="0"/>
                        <a:t>Security Functions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969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Wireless Controller</a:t>
                      </a:r>
                    </a:p>
                  </a:txBody>
                  <a:tcPr marT="25718" marB="25718" anchor="ctr">
                    <a:lnL w="12700" cap="flat" cmpd="sng" algn="ctr">
                      <a:noFill/>
                      <a:prstDash val="solid"/>
                      <a:round/>
                      <a:headEnd type="none" w="med" len="med"/>
                      <a:tailEnd type="none" w="med" len="med"/>
                    </a:lnL>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Switch</a:t>
                      </a:r>
                      <a:r>
                        <a:rPr lang="en-US" sz="900" baseline="0" dirty="0" smtClean="0"/>
                        <a:t> </a:t>
                      </a:r>
                      <a:r>
                        <a:rPr lang="en-US" sz="900" dirty="0" smtClean="0"/>
                        <a:t>Controller</a:t>
                      </a:r>
                    </a:p>
                  </a:txBody>
                  <a:tcPr marT="25718" marB="25718" anchor="ctr">
                    <a:solidFill>
                      <a:schemeClr val="bg2">
                        <a:lumMod val="7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hMerge="1">
                  <a:txBody>
                    <a:bodyPr/>
                    <a:lstStyle/>
                    <a:p>
                      <a:endParaRPr lang="en-US" dirty="0"/>
                    </a:p>
                  </a:txBody>
                  <a:tcPr/>
                </a:tc>
                <a:tc gridSpan="2">
                  <a:txBody>
                    <a:bodyPr/>
                    <a:lstStyle/>
                    <a:p>
                      <a:pPr algn="ctr"/>
                      <a:r>
                        <a:rPr lang="en-US" sz="900" dirty="0" smtClean="0"/>
                        <a:t>Endpoint Manager</a:t>
                      </a:r>
                    </a:p>
                  </a:txBody>
                  <a:tcPr marT="25718" marB="25718" anchor="ctr">
                    <a:solidFill>
                      <a:schemeClr val="bg2">
                        <a:lumMod val="75000"/>
                      </a:schemeClr>
                    </a:solidFill>
                  </a:tcPr>
                </a:tc>
                <a:tc hMerge="1">
                  <a:txBody>
                    <a:bodyPr/>
                    <a:lstStyle/>
                    <a:p>
                      <a:pPr algn="ctr"/>
                      <a:endParaRPr lang="en-US" sz="900" dirty="0"/>
                    </a:p>
                  </a:txBody>
                  <a:tcPr marT="34290" marB="34290" anchor="ctr">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Token</a:t>
                      </a:r>
                      <a:r>
                        <a:rPr lang="en-US" sz="900" baseline="0" dirty="0" smtClean="0"/>
                        <a:t> </a:t>
                      </a:r>
                      <a:r>
                        <a:rPr lang="en-US" sz="900" dirty="0" smtClean="0"/>
                        <a:t>Server</a:t>
                      </a:r>
                    </a:p>
                  </a:txBody>
                  <a:tcPr marT="25718" marB="25718" anchor="ctr">
                    <a:solidFill>
                      <a:schemeClr val="bg2">
                        <a:lumMod val="75000"/>
                      </a:schemeClr>
                    </a:solidFill>
                  </a:tcPr>
                </a:tc>
                <a:tc hMerge="1">
                  <a:txBody>
                    <a:bodyPr/>
                    <a:lstStyle/>
                    <a:p>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Vulnerability Scanner</a:t>
                      </a:r>
                    </a:p>
                  </a:txBody>
                  <a:tcPr marT="25718" marB="25718" anchor="ctr">
                    <a:solidFill>
                      <a:schemeClr val="bg2">
                        <a:lumMod val="75000"/>
                      </a:schemeClr>
                    </a:solidFill>
                  </a:tcPr>
                </a:tc>
                <a:tc>
                  <a:txBody>
                    <a:bodyPr/>
                    <a:lstStyle/>
                    <a:p>
                      <a:pPr algn="ctr"/>
                      <a:r>
                        <a:rPr lang="en-US" sz="1200" b="1" dirty="0" smtClean="0"/>
                        <a:t>Extensions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268362">
                <a:tc gridSpan="10">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a:t>
                      </a:r>
                      <a:r>
                        <a:rPr lang="en-US" sz="900" baseline="0" dirty="0" smtClean="0"/>
                        <a:t> </a:t>
                      </a:r>
                      <a:r>
                        <a:rPr lang="en-US" sz="900" dirty="0" smtClean="0"/>
                        <a:t>Virtual Domains ::::::::::</a:t>
                      </a:r>
                    </a:p>
                  </a:txBody>
                  <a:tcPr marT="25718" marB="25718" anchor="ctr">
                    <a:lnL w="12700" cap="flat" cmpd="sng" algn="ctr">
                      <a:noFill/>
                      <a:prstDash val="solid"/>
                      <a:round/>
                      <a:headEnd type="none" w="med" len="med"/>
                      <a:tailEnd type="none" w="med" len="med"/>
                    </a:lnL>
                    <a:solidFill>
                      <a:schemeClr val="bg1">
                        <a:lumMod val="6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nchor="ctr"/>
                </a:tc>
                <a:tc hMerge="1">
                  <a:txBody>
                    <a:bodyPr/>
                    <a:lstStyle/>
                    <a:p>
                      <a:endParaRPr lang="en-US"/>
                    </a:p>
                  </a:txBody>
                  <a:tcPr/>
                </a:tc>
                <a:tc hMerge="1">
                  <a:txBody>
                    <a:bodyPr/>
                    <a:lstStyle/>
                    <a:p>
                      <a:endParaRPr lang="en-US"/>
                    </a:p>
                  </a:txBody>
                  <a:tcPr/>
                </a:tc>
                <a:tc>
                  <a:txBody>
                    <a:bodyPr/>
                    <a:lstStyle/>
                    <a:p>
                      <a:pPr algn="ctr"/>
                      <a:r>
                        <a:rPr lang="en-US" sz="1200" b="1" dirty="0" smtClean="0"/>
                        <a:t>Virtual Systems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00867">
                <a:tc>
                  <a:txBody>
                    <a:bodyPr/>
                    <a:lstStyle/>
                    <a:p>
                      <a:pPr algn="ctr"/>
                      <a:r>
                        <a:rPr lang="en-US" sz="900" dirty="0" smtClean="0"/>
                        <a:t>Routing</a:t>
                      </a:r>
                    </a:p>
                  </a:txBody>
                  <a:tcPr marT="25718" marB="25718"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NAT/CGN</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L2/Switching</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WAN Link / Server LB</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dirty="0" smtClean="0"/>
                        <a:t>High Availability</a:t>
                      </a:r>
                    </a:p>
                  </a:txBody>
                  <a:tcPr marT="25718" marB="25718" anchor="ctr">
                    <a:solidFill>
                      <a:schemeClr val="accent2">
                        <a:lumMod val="60000"/>
                        <a:lumOff val="40000"/>
                      </a:schemeClr>
                    </a:solidFill>
                  </a:tcPr>
                </a:tc>
                <a:tc rowSpan="2">
                  <a:txBody>
                    <a:bodyPr/>
                    <a:lstStyle/>
                    <a:p>
                      <a:pPr algn="ctr"/>
                      <a:r>
                        <a:rPr lang="en-US" sz="1200" b="1" dirty="0" smtClean="0"/>
                        <a:t>Network Functions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0086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QoS</a:t>
                      </a:r>
                    </a:p>
                  </a:txBody>
                  <a:tcPr marT="25718" marB="25718"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IPv6</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Wan Optimization</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Network Services</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vMerge="1">
                  <a:txBody>
                    <a:bodyPr/>
                    <a:lstStyle/>
                    <a:p>
                      <a:endParaRPr lang="en-US"/>
                    </a:p>
                  </a:txBody>
                  <a:tcPr/>
                </a:tc>
              </a:tr>
              <a:tr h="374971">
                <a:tc gridSpan="3">
                  <a:txBody>
                    <a:bodyPr/>
                    <a:lstStyle/>
                    <a:p>
                      <a:pPr algn="ctr"/>
                      <a:r>
                        <a:rPr lang="en-US" sz="900" dirty="0" smtClean="0">
                          <a:solidFill>
                            <a:srgbClr val="FFFFFF"/>
                          </a:solidFill>
                        </a:rPr>
                        <a:t>NAT/Route</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3">
                        <a:lumMod val="60000"/>
                        <a:lumOff val="40000"/>
                      </a:schemeClr>
                    </a:solidFill>
                  </a:tcPr>
                </a:tc>
                <a:tc hMerge="1">
                  <a:txBody>
                    <a:bodyPr/>
                    <a:lstStyle/>
                    <a:p>
                      <a:endParaRPr lang="en-US"/>
                    </a:p>
                  </a:txBody>
                  <a:tcPr/>
                </a:tc>
                <a:tc hMerge="1">
                  <a:txBody>
                    <a:bodyPr/>
                    <a:lstStyle/>
                    <a:p>
                      <a:endParaRPr lang="en-US"/>
                    </a:p>
                  </a:txBody>
                  <a:tcPr/>
                </a:tc>
                <a:tc gridSpan="4">
                  <a:txBody>
                    <a:bodyPr/>
                    <a:lstStyle/>
                    <a:p>
                      <a:pPr algn="ctr"/>
                      <a:r>
                        <a:rPr lang="en-US" sz="900" dirty="0" smtClean="0">
                          <a:solidFill>
                            <a:srgbClr val="FFFFFF"/>
                          </a:solidFill>
                        </a:rPr>
                        <a:t>Transparent</a:t>
                      </a:r>
                      <a:endParaRPr lang="en-US" sz="900" dirty="0">
                        <a:solidFill>
                          <a:srgbClr val="FFFFFF"/>
                        </a:solidFill>
                      </a:endParaRPr>
                    </a:p>
                  </a:txBody>
                  <a:tcPr marT="25718" marB="25718"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rgbClr val="FFFFFF"/>
                          </a:solidFill>
                        </a:rPr>
                        <a:t>Sniffer</a:t>
                      </a:r>
                      <a:endParaRPr lang="en-US" sz="900" dirty="0">
                        <a:solidFill>
                          <a:srgbClr val="FFFFFF"/>
                        </a:solidFill>
                      </a:endParaRPr>
                    </a:p>
                  </a:txBody>
                  <a:tcPr marT="25718" marB="25718"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a:txBody>
                    <a:bodyPr/>
                    <a:lstStyle/>
                    <a:p>
                      <a:pPr algn="ctr"/>
                      <a:r>
                        <a:rPr lang="en-US" sz="1200" b="1" dirty="0" smtClean="0"/>
                        <a:t>Operating Modes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74971">
                <a:tc gridSpan="3">
                  <a:txBody>
                    <a:bodyPr/>
                    <a:lstStyle/>
                    <a:p>
                      <a:pPr algn="ctr"/>
                      <a:r>
                        <a:rPr lang="en-US" sz="900" dirty="0" smtClean="0">
                          <a:solidFill>
                            <a:srgbClr val="FFFFFF"/>
                          </a:solidFill>
                        </a:rPr>
                        <a:t>LAN</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3">
                        <a:lumMod val="75000"/>
                      </a:schemeClr>
                    </a:solidFill>
                  </a:tcPr>
                </a:tc>
                <a:tc hMerge="1">
                  <a:txBody>
                    <a:bodyPr/>
                    <a:lstStyle/>
                    <a:p>
                      <a:endParaRPr lang="en-US"/>
                    </a:p>
                  </a:txBody>
                  <a:tcPr/>
                </a:tc>
                <a:tc hMerge="1">
                  <a:txBody>
                    <a:bodyPr/>
                    <a:lstStyle/>
                    <a:p>
                      <a:endParaRPr lang="en-US"/>
                    </a:p>
                  </a:txBody>
                  <a:tcPr/>
                </a:tc>
                <a:tc gridSpan="4">
                  <a:txBody>
                    <a:bodyPr/>
                    <a:lstStyle/>
                    <a:p>
                      <a:pPr algn="ctr"/>
                      <a:r>
                        <a:rPr lang="en-US" sz="900" dirty="0" smtClean="0">
                          <a:solidFill>
                            <a:srgbClr val="FFFFFF"/>
                          </a:solidFill>
                        </a:rPr>
                        <a:t>WiFi</a:t>
                      </a:r>
                      <a:endParaRPr lang="en-US" sz="900" dirty="0">
                        <a:solidFill>
                          <a:srgbClr val="FFFFFF"/>
                        </a:solidFill>
                      </a:endParaRPr>
                    </a:p>
                  </a:txBody>
                  <a:tcPr marT="25718" marB="25718" anchor="ctr">
                    <a:solidFill>
                      <a:schemeClr val="accent3">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rgbClr val="FFFFFF"/>
                          </a:solidFill>
                        </a:rPr>
                        <a:t>WAN</a:t>
                      </a:r>
                      <a:endParaRPr lang="en-US" sz="900" dirty="0">
                        <a:solidFill>
                          <a:srgbClr val="FFFFFF"/>
                        </a:solidFill>
                      </a:endParaRPr>
                    </a:p>
                  </a:txBody>
                  <a:tcPr marT="25718" marB="25718" anchor="ctr">
                    <a:solidFill>
                      <a:schemeClr val="accent3">
                        <a:lumMod val="75000"/>
                      </a:schemeClr>
                    </a:solidFill>
                  </a:tcPr>
                </a:tc>
                <a:tc hMerge="1">
                  <a:txBody>
                    <a:bodyPr/>
                    <a:lstStyle/>
                    <a:p>
                      <a:endParaRPr lang="en-US"/>
                    </a:p>
                  </a:txBody>
                  <a:tcPr/>
                </a:tc>
                <a:tc hMerge="1">
                  <a:txBody>
                    <a:bodyPr/>
                    <a:lstStyle/>
                    <a:p>
                      <a:endParaRPr lang="en-US"/>
                    </a:p>
                  </a:txBody>
                  <a:tcPr/>
                </a:tc>
                <a:tc>
                  <a:txBody>
                    <a:bodyPr/>
                    <a:lstStyle/>
                    <a:p>
                      <a:pPr algn="ctr"/>
                      <a:r>
                        <a:rPr lang="en-US" sz="1200" b="1" dirty="0" smtClean="0"/>
                        <a:t>Network Interface</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283517">
                <a:tc gridSpan="3">
                  <a:txBody>
                    <a:bodyPr/>
                    <a:lstStyle/>
                    <a:p>
                      <a:pPr algn="ctr"/>
                      <a:r>
                        <a:rPr lang="en-US" sz="900" dirty="0" smtClean="0">
                          <a:solidFill>
                            <a:schemeClr val="bg1"/>
                          </a:solidFill>
                        </a:rPr>
                        <a:t>Physical Appliance (+ASICS)</a:t>
                      </a:r>
                      <a:endParaRPr lang="en-US" sz="900" dirty="0">
                        <a:solidFill>
                          <a:schemeClr val="bg1"/>
                        </a:solidFill>
                      </a:endParaRPr>
                    </a:p>
                  </a:txBody>
                  <a:tcPr marT="25718" marB="25718" anchor="ctr">
                    <a:lnL w="12700" cap="flat" cmpd="sng" algn="ctr">
                      <a:noFill/>
                      <a:prstDash val="solid"/>
                      <a:round/>
                      <a:headEnd type="none" w="med" len="med"/>
                      <a:tailEnd type="none" w="med" len="med"/>
                    </a:lnL>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gridSpan="4">
                  <a:txBody>
                    <a:bodyPr/>
                    <a:lstStyle/>
                    <a:p>
                      <a:pPr algn="ctr"/>
                      <a:r>
                        <a:rPr lang="en-US" sz="900" dirty="0" smtClean="0">
                          <a:solidFill>
                            <a:schemeClr val="bg1"/>
                          </a:solidFill>
                        </a:rPr>
                        <a:t>Hypervisor</a:t>
                      </a:r>
                      <a:endParaRPr lang="en-US" sz="900" dirty="0">
                        <a:solidFill>
                          <a:schemeClr val="bg1"/>
                        </a:solidFill>
                      </a:endParaRPr>
                    </a:p>
                  </a:txBody>
                  <a:tcPr marT="25718" marB="25718"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chemeClr val="bg1"/>
                          </a:solidFill>
                        </a:rPr>
                        <a:t>Cloud</a:t>
                      </a:r>
                      <a:endParaRPr lang="en-US" sz="900" dirty="0">
                        <a:solidFill>
                          <a:schemeClr val="bg1"/>
                        </a:solidFill>
                      </a:endParaRPr>
                    </a:p>
                  </a:txBody>
                  <a:tcPr marT="25718" marB="25718"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a:txBody>
                    <a:bodyPr/>
                    <a:lstStyle/>
                    <a:p>
                      <a:pPr algn="ctr"/>
                      <a:r>
                        <a:rPr lang="en-US" sz="1200" b="1" dirty="0" smtClean="0"/>
                        <a:t>Platform</a:t>
                      </a:r>
                      <a:endParaRPr lang="en-US" sz="1200" b="1" dirty="0"/>
                    </a:p>
                  </a:txBody>
                  <a:tcPr marT="25718" marB="25718" anchor="ctr">
                    <a:lnR w="12700" cap="flat" cmpd="sng" algn="ctr">
                      <a:noFill/>
                      <a:prstDash val="solid"/>
                      <a:round/>
                      <a:headEnd type="none" w="med" len="med"/>
                      <a:tailEnd type="none" w="med" len="med"/>
                    </a:lnR>
                    <a:lnB w="12700" cap="flat" cmpd="sng" algn="ctr">
                      <a:noFill/>
                      <a:prstDash val="solid"/>
                      <a:round/>
                      <a:headEnd type="none" w="med" len="med"/>
                      <a:tailEnd type="none" w="med" len="med"/>
                    </a:lnB>
                    <a:solidFill>
                      <a:schemeClr val="bg1">
                        <a:lumMod val="95000"/>
                      </a:schemeClr>
                    </a:solidFill>
                  </a:tcPr>
                </a:tc>
              </a:tr>
            </a:tbl>
          </a:graphicData>
        </a:graphic>
      </p:graphicFrame>
      <p:pic>
        <p:nvPicPr>
          <p:cNvPr id="8" name="Picture 7" descr="C:\Users\dlieberman\AppData\Local\Microsoft\Windows\Temporary Internet Files\Content.Outlook\A2HOCXD7\SecuredBy_FG.png"/>
          <p:cNvPicPr>
            <a:picLocks noChangeAspect="1" noChangeArrowheads="1"/>
          </p:cNvPicPr>
          <p:nvPr/>
        </p:nvPicPr>
        <p:blipFill>
          <a:blip r:embed="rId2"/>
          <a:srcRect/>
          <a:stretch>
            <a:fillRect/>
          </a:stretch>
        </p:blipFill>
        <p:spPr bwMode="auto">
          <a:xfrm>
            <a:off x="7239745" y="1659453"/>
            <a:ext cx="1114806" cy="332994"/>
          </a:xfrm>
          <a:prstGeom prst="rect">
            <a:avLst/>
          </a:prstGeom>
          <a:noFill/>
        </p:spPr>
      </p:pic>
    </p:spTree>
    <p:extLst>
      <p:ext uri="{BB962C8B-B14F-4D97-AF65-F5344CB8AC3E}">
        <p14:creationId xmlns:p14="http://schemas.microsoft.com/office/powerpoint/2010/main" val="4196628735"/>
      </p:ext>
    </p:extLst>
  </p:cSld>
  <p:clrMapOvr>
    <a:masterClrMapping/>
  </p:clrMapOvr>
  <p:transition xmlns:p14="http://schemas.microsoft.com/office/powerpoint/2010/main" spd="slow">
    <p:wip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a:t>
            </a:r>
            <a:r>
              <a:rPr lang="en-US" dirty="0" smtClean="0">
                <a:cs typeface="Arial Narrow"/>
              </a:rPr>
              <a:t>Virtual Appliance Series</a:t>
            </a:r>
            <a:endParaRPr lang="en-US" dirty="0"/>
          </a:p>
        </p:txBody>
      </p:sp>
      <p:sp>
        <p:nvSpPr>
          <p:cNvPr id="4" name="Rectangle 3"/>
          <p:cNvSpPr/>
          <p:nvPr/>
        </p:nvSpPr>
        <p:spPr>
          <a:xfrm>
            <a:off x="1085564" y="4188862"/>
            <a:ext cx="2590800" cy="307777"/>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FG-VM</a:t>
            </a:r>
            <a:endParaRPr lang="en-US" sz="1400" b="1" dirty="0">
              <a:latin typeface="+mn-lt"/>
              <a:cs typeface="Arial Narrow"/>
            </a:endParaRPr>
          </a:p>
        </p:txBody>
      </p:sp>
      <p:graphicFrame>
        <p:nvGraphicFramePr>
          <p:cNvPr id="6" name="Table 5"/>
          <p:cNvGraphicFramePr>
            <a:graphicFrameLocks noGrp="1"/>
          </p:cNvGraphicFramePr>
          <p:nvPr>
            <p:extLst>
              <p:ext uri="{D42A27DB-BD31-4B8C-83A1-F6EECF244321}">
                <p14:modId xmlns:p14="http://schemas.microsoft.com/office/powerpoint/2010/main" val="1091052771"/>
              </p:ext>
            </p:extLst>
          </p:nvPr>
        </p:nvGraphicFramePr>
        <p:xfrm>
          <a:off x="4586006" y="1846320"/>
          <a:ext cx="3937879" cy="2214159"/>
        </p:xfrm>
        <a:graphic>
          <a:graphicData uri="http://schemas.openxmlformats.org/drawingml/2006/table">
            <a:tbl>
              <a:tblPr firstRow="1" bandRow="1">
                <a:tableStyleId>{2D5ABB26-0587-4C30-8999-92F81FD0307C}</a:tableStyleId>
              </a:tblPr>
              <a:tblGrid>
                <a:gridCol w="449507"/>
                <a:gridCol w="3488372"/>
              </a:tblGrid>
              <a:tr h="2950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68835">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Increased visibility and security within virtualized infrastructure better</a:t>
                      </a:r>
                      <a:r>
                        <a:rPr lang="en-US" sz="900" baseline="0" dirty="0" smtClean="0">
                          <a:cs typeface="Arial Narrow"/>
                        </a:rPr>
                        <a:t> protect critical resources</a:t>
                      </a:r>
                      <a:endParaRPr lang="en-US" sz="900" dirty="0" smtClean="0">
                        <a:cs typeface="Arial Narrow"/>
                      </a:endParaRP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Ability to manage virtual appliances and physical appliances from a single pane of glass management platform reduces TCO</a:t>
                      </a: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Comprehensive Hypervisor support</a:t>
                      </a: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Feature-rich security and virtual</a:t>
                      </a:r>
                      <a:r>
                        <a:rPr lang="en-US" sz="900" baseline="0" dirty="0" smtClean="0">
                          <a:cs typeface="Arial Narrow"/>
                        </a:rPr>
                        <a:t> networking support facilitate wide deployment  and requirement options </a:t>
                      </a:r>
                      <a:endParaRPr lang="en-US" sz="900" dirty="0" smtClean="0">
                        <a:cs typeface="Arial Narrow"/>
                      </a:endParaRP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16" name="Group 15"/>
          <p:cNvGrpSpPr/>
          <p:nvPr/>
        </p:nvGrpSpPr>
        <p:grpSpPr>
          <a:xfrm>
            <a:off x="762001" y="1996733"/>
            <a:ext cx="2700665" cy="2249997"/>
            <a:chOff x="850768" y="2278946"/>
            <a:chExt cx="1862684" cy="1975494"/>
          </a:xfrm>
        </p:grpSpPr>
        <p:pic>
          <p:nvPicPr>
            <p:cNvPr id="11" name="Picture 10" descr="ISO_4u_Hypervisor.png"/>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850768" y="2744931"/>
              <a:ext cx="1862684" cy="150950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2203" y="2278946"/>
              <a:ext cx="709823" cy="82928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5077" y="2505932"/>
              <a:ext cx="709823" cy="82928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17950" y="2732919"/>
              <a:ext cx="709823" cy="829282"/>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01215" y="2968184"/>
              <a:ext cx="712237" cy="832104"/>
            </a:xfrm>
            <a:prstGeom prst="rect">
              <a:avLst/>
            </a:prstGeom>
          </p:spPr>
        </p:pic>
      </p:grpSp>
      <p:sp>
        <p:nvSpPr>
          <p:cNvPr id="17" name="Rectangle 1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Agile Security </a:t>
            </a:r>
            <a:r>
              <a:rPr lang="en-US" sz="1800" b="1" dirty="0">
                <a:solidFill>
                  <a:schemeClr val="bg1"/>
                </a:solidFill>
                <a:cs typeface="Arial Narrow"/>
              </a:rPr>
              <a:t>for Virtual Environments </a:t>
            </a:r>
          </a:p>
        </p:txBody>
      </p:sp>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6875" y="1129842"/>
            <a:ext cx="585216" cy="585216"/>
          </a:xfrm>
          <a:prstGeom prst="rect">
            <a:avLst/>
          </a:prstGeom>
        </p:spPr>
      </p:pic>
      <p:grpSp>
        <p:nvGrpSpPr>
          <p:cNvPr id="19" name="Group 18"/>
          <p:cNvGrpSpPr>
            <a:grpSpLocks noChangeAspect="1"/>
          </p:cNvGrpSpPr>
          <p:nvPr/>
        </p:nvGrpSpPr>
        <p:grpSpPr>
          <a:xfrm>
            <a:off x="4741078" y="4126122"/>
            <a:ext cx="449553" cy="466431"/>
            <a:chOff x="7634473" y="2936880"/>
            <a:chExt cx="345899" cy="352835"/>
          </a:xfrm>
        </p:grpSpPr>
        <p:pic>
          <p:nvPicPr>
            <p:cNvPr id="20"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21"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VMware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ESXi</a:t>
              </a:r>
              <a:endParaRPr kumimoji="0" lang="en" sz="700" b="1" i="0" u="none" strike="noStrike" kern="0" cap="none" spc="0" normalizeH="0" baseline="0" noProof="0" dirty="0">
                <a:ln>
                  <a:noFill/>
                </a:ln>
                <a:solidFill>
                  <a:srgbClr val="3D4D4D"/>
                </a:solidFill>
                <a:effectLst/>
                <a:uLnTx/>
                <a:uFillTx/>
              </a:endParaRPr>
            </a:p>
          </p:txBody>
        </p:sp>
      </p:grpSp>
      <p:grpSp>
        <p:nvGrpSpPr>
          <p:cNvPr id="22" name="Group 21"/>
          <p:cNvGrpSpPr/>
          <p:nvPr/>
        </p:nvGrpSpPr>
        <p:grpSpPr>
          <a:xfrm>
            <a:off x="5332438" y="4126122"/>
            <a:ext cx="449553" cy="466431"/>
            <a:chOff x="7634473" y="2936880"/>
            <a:chExt cx="345899" cy="352835"/>
          </a:xfrm>
        </p:grpSpPr>
        <p:pic>
          <p:nvPicPr>
            <p:cNvPr id="23"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24"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Citrix</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Xen</a:t>
              </a:r>
              <a:endParaRPr kumimoji="0" lang="en" sz="700" b="1" i="0" u="none" strike="noStrike" kern="0" cap="none" spc="0" normalizeH="0" baseline="0" noProof="0" dirty="0">
                <a:ln>
                  <a:noFill/>
                </a:ln>
                <a:solidFill>
                  <a:srgbClr val="3D4D4D"/>
                </a:solidFill>
                <a:effectLst/>
                <a:uLnTx/>
                <a:uFillTx/>
              </a:endParaRPr>
            </a:p>
          </p:txBody>
        </p:sp>
      </p:grpSp>
      <p:grpSp>
        <p:nvGrpSpPr>
          <p:cNvPr id="25" name="Group 24"/>
          <p:cNvGrpSpPr/>
          <p:nvPr/>
        </p:nvGrpSpPr>
        <p:grpSpPr>
          <a:xfrm>
            <a:off x="5934391" y="4126122"/>
            <a:ext cx="449553" cy="466431"/>
            <a:chOff x="7634473" y="2936880"/>
            <a:chExt cx="345899" cy="352835"/>
          </a:xfrm>
        </p:grpSpPr>
        <p:pic>
          <p:nvPicPr>
            <p:cNvPr id="26"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Xen</a:t>
              </a:r>
              <a:endParaRPr kumimoji="0" lang="en" sz="1100" b="1" i="0" u="none" strike="noStrike" kern="0" cap="none" spc="0" normalizeH="0" baseline="0" noProof="0" dirty="0">
                <a:ln>
                  <a:noFill/>
                </a:ln>
                <a:solidFill>
                  <a:srgbClr val="3D4D4D"/>
                </a:solidFill>
                <a:effectLst/>
                <a:uLnTx/>
                <a:uFillTx/>
              </a:endParaRPr>
            </a:p>
          </p:txBody>
        </p:sp>
      </p:grpSp>
      <p:grpSp>
        <p:nvGrpSpPr>
          <p:cNvPr id="28" name="Group 27"/>
          <p:cNvGrpSpPr/>
          <p:nvPr/>
        </p:nvGrpSpPr>
        <p:grpSpPr>
          <a:xfrm>
            <a:off x="6553701" y="4126122"/>
            <a:ext cx="449553" cy="466431"/>
            <a:chOff x="7634473" y="2936880"/>
            <a:chExt cx="345899" cy="352835"/>
          </a:xfrm>
        </p:grpSpPr>
        <p:pic>
          <p:nvPicPr>
            <p:cNvPr id="29"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KVM</a:t>
              </a:r>
              <a:endParaRPr kumimoji="0" lang="en" sz="1100" b="1" i="0" u="none" strike="noStrike" kern="0" cap="none" spc="0" normalizeH="0" baseline="0" noProof="0" dirty="0">
                <a:ln>
                  <a:noFill/>
                </a:ln>
                <a:solidFill>
                  <a:srgbClr val="3D4D4D"/>
                </a:solidFill>
                <a:effectLst/>
                <a:uLnTx/>
                <a:uFillTx/>
              </a:endParaRPr>
            </a:p>
          </p:txBody>
        </p:sp>
      </p:grpSp>
      <p:grpSp>
        <p:nvGrpSpPr>
          <p:cNvPr id="31" name="Group 30"/>
          <p:cNvGrpSpPr/>
          <p:nvPr/>
        </p:nvGrpSpPr>
        <p:grpSpPr>
          <a:xfrm>
            <a:off x="7138838" y="4126122"/>
            <a:ext cx="449553" cy="466431"/>
            <a:chOff x="7634473" y="2936880"/>
            <a:chExt cx="345899" cy="352835"/>
          </a:xfrm>
        </p:grpSpPr>
        <p:pic>
          <p:nvPicPr>
            <p:cNvPr id="32"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Hyper-V</a:t>
              </a:r>
              <a:endParaRPr kumimoji="0" lang="en" sz="700" b="1" i="0" u="none" strike="noStrike" kern="0" cap="none" spc="0" normalizeH="0" baseline="0" noProof="0" dirty="0">
                <a:ln>
                  <a:noFill/>
                </a:ln>
                <a:solidFill>
                  <a:srgbClr val="3D4D4D"/>
                </a:solidFill>
                <a:effectLst/>
                <a:uLnTx/>
                <a:uFillTx/>
              </a:endParaRPr>
            </a:p>
          </p:txBody>
        </p:sp>
      </p:grpSp>
      <p:grpSp>
        <p:nvGrpSpPr>
          <p:cNvPr id="34" name="Group 33"/>
          <p:cNvGrpSpPr/>
          <p:nvPr/>
        </p:nvGrpSpPr>
        <p:grpSpPr>
          <a:xfrm>
            <a:off x="7700371" y="4126122"/>
            <a:ext cx="449553" cy="466431"/>
            <a:chOff x="7634473" y="2936880"/>
            <a:chExt cx="345899" cy="352835"/>
          </a:xfrm>
        </p:grpSpPr>
        <p:pic>
          <p:nvPicPr>
            <p:cNvPr id="35"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36"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AmazonAWS</a:t>
              </a:r>
              <a:endParaRPr kumimoji="0" lang="en" sz="700" b="1" i="0" u="none" strike="noStrike" kern="0" cap="none" spc="0" normalizeH="0" baseline="0" noProof="0" dirty="0">
                <a:ln>
                  <a:noFill/>
                </a:ln>
                <a:solidFill>
                  <a:srgbClr val="3D4D4D"/>
                </a:solidFill>
                <a:effectLst/>
                <a:uLnTx/>
                <a:uFillTx/>
              </a:endParaRPr>
            </a:p>
          </p:txBody>
        </p:sp>
      </p:grpSp>
      <p:grpSp>
        <p:nvGrpSpPr>
          <p:cNvPr id="37" name="Group 36"/>
          <p:cNvGrpSpPr/>
          <p:nvPr/>
        </p:nvGrpSpPr>
        <p:grpSpPr>
          <a:xfrm>
            <a:off x="8265089" y="4126122"/>
            <a:ext cx="449553" cy="466431"/>
            <a:chOff x="7634473" y="2936880"/>
            <a:chExt cx="345899" cy="352835"/>
          </a:xfrm>
        </p:grpSpPr>
        <p:pic>
          <p:nvPicPr>
            <p:cNvPr id="38"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39"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Azure</a:t>
              </a:r>
              <a:endParaRPr kumimoji="0" lang="en" sz="700" b="1" i="0" u="none" strike="noStrike" kern="0" cap="none" spc="0" normalizeH="0" baseline="0" noProof="0" dirty="0">
                <a:ln>
                  <a:noFill/>
                </a:ln>
                <a:solidFill>
                  <a:srgbClr val="3D4D4D"/>
                </a:solidFill>
                <a:effectLst/>
                <a:uLnTx/>
                <a:uFillTx/>
              </a:endParaRPr>
            </a:p>
          </p:txBody>
        </p:sp>
      </p:grpSp>
    </p:spTree>
    <p:extLst>
      <p:ext uri="{BB962C8B-B14F-4D97-AF65-F5344CB8AC3E}">
        <p14:creationId xmlns:p14="http://schemas.microsoft.com/office/powerpoint/2010/main" val="1658053353"/>
      </p:ext>
    </p:extLst>
  </p:cSld>
  <p:clrMapOvr>
    <a:masterClrMapping/>
  </p:clrMapOvr>
  <p:transition xmlns:p14="http://schemas.microsoft.com/office/powerpoint/2010/mai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18693006"/>
              </p:ext>
            </p:extLst>
          </p:nvPr>
        </p:nvGraphicFramePr>
        <p:xfrm>
          <a:off x="252000" y="1080000"/>
          <a:ext cx="8640000" cy="210801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2066">
                <a:tc>
                  <a:txBody>
                    <a:bodyPr/>
                    <a:lstStyle/>
                    <a:p>
                      <a:endParaRPr lang="en-US" sz="1000" dirty="0"/>
                    </a:p>
                  </a:txBody>
                  <a:tcPr marT="34290" marB="34290" anchor="ctr">
                    <a:solidFill>
                      <a:srgbClr val="3C3C3C"/>
                    </a:solidFill>
                  </a:tcPr>
                </a:tc>
                <a:tc>
                  <a:txBody>
                    <a:bodyPr/>
                    <a:lstStyle/>
                    <a:p>
                      <a:pPr algn="ctr" fontAlgn="ctr"/>
                      <a:r>
                        <a:rPr lang="en-US" sz="1000" u="none" strike="noStrike" dirty="0" smtClean="0"/>
                        <a:t>FG-VM00</a:t>
                      </a:r>
                      <a:endParaRPr lang="en-US" sz="1000" b="0" i="0" u="none" strike="noStrike" dirty="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FG-VM01</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FG-VM02</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FG-VM04</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FG-VM08</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r>
              <a:tr h="2781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chemeClr val="bg1"/>
                          </a:solidFill>
                        </a:rPr>
                        <a:t>vCPU</a:t>
                      </a:r>
                      <a:r>
                        <a:rPr lang="en-US" sz="900" b="1" dirty="0" smtClean="0">
                          <a:solidFill>
                            <a:schemeClr val="bg1"/>
                          </a:solidFill>
                        </a:rPr>
                        <a:t> (Min / Max)</a:t>
                      </a:r>
                    </a:p>
                  </a:txBody>
                  <a:tcPr marT="34290" marB="34290" anchor="ctr">
                    <a:solidFill>
                      <a:srgbClr val="777777"/>
                    </a:solidFill>
                  </a:tcPr>
                </a:tc>
                <a:tc>
                  <a:txBody>
                    <a:bodyPr/>
                    <a:lstStyle/>
                    <a:p>
                      <a:pPr algn="ctr"/>
                      <a:r>
                        <a:rPr lang="en-US" sz="900" dirty="0" smtClean="0"/>
                        <a:t>1/1</a:t>
                      </a:r>
                    </a:p>
                  </a:txBody>
                  <a:tcPr marT="34290" marB="34290" anchor="ctr"/>
                </a:tc>
                <a:tc>
                  <a:txBody>
                    <a:bodyPr/>
                    <a:lstStyle/>
                    <a:p>
                      <a:pPr algn="ctr"/>
                      <a:r>
                        <a:rPr lang="en-US" sz="900" dirty="0" smtClean="0"/>
                        <a:t>1/1</a:t>
                      </a:r>
                    </a:p>
                  </a:txBody>
                  <a:tcPr marT="34290" marB="34290" anchor="ctr" horzOverflow="overflow"/>
                </a:tc>
                <a:tc>
                  <a:txBody>
                    <a:bodyPr/>
                    <a:lstStyle/>
                    <a:p>
                      <a:pPr algn="ctr"/>
                      <a:r>
                        <a:rPr lang="en-US" sz="900" dirty="0" smtClean="0"/>
                        <a:t>1/2</a:t>
                      </a:r>
                      <a:endParaRPr lang="en-US" sz="900" dirty="0"/>
                    </a:p>
                  </a:txBody>
                  <a:tcPr marT="34290" marB="34290" anchor="ctr" horzOverflow="overflow"/>
                </a:tc>
                <a:tc>
                  <a:txBody>
                    <a:bodyPr/>
                    <a:lstStyle/>
                    <a:p>
                      <a:pPr algn="ctr"/>
                      <a:r>
                        <a:rPr lang="en-US" sz="900" dirty="0" smtClean="0"/>
                        <a:t>1/4</a:t>
                      </a:r>
                    </a:p>
                  </a:txBody>
                  <a:tcPr marT="34290" marB="34290" anchor="ctr" horzOverflow="overflow"/>
                </a:tc>
                <a:tc>
                  <a:txBody>
                    <a:bodyPr/>
                    <a:lstStyle/>
                    <a:p>
                      <a:pPr algn="ctr"/>
                      <a:r>
                        <a:rPr lang="en-US" sz="900" dirty="0" smtClean="0"/>
                        <a:t>1/8</a:t>
                      </a:r>
                    </a:p>
                  </a:txBody>
                  <a:tcPr marT="34290" marB="34290" anchor="ctr" horzOverflow="overflow"/>
                </a:tc>
              </a:tr>
              <a:tr h="320040">
                <a:tc>
                  <a:txBody>
                    <a:bodyPr/>
                    <a:lstStyle/>
                    <a:p>
                      <a:r>
                        <a:rPr lang="en-US" sz="900" b="1" dirty="0" smtClean="0">
                          <a:solidFill>
                            <a:schemeClr val="bg1"/>
                          </a:solidFill>
                        </a:rPr>
                        <a:t>Network Interface (Min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horzOverflow="overflow"/>
                </a:tc>
              </a:tr>
              <a:tr h="320040">
                <a:tc>
                  <a:txBody>
                    <a:bodyPr/>
                    <a:lstStyle/>
                    <a:p>
                      <a:r>
                        <a:rPr lang="en-US" sz="900" b="1" dirty="0" smtClean="0">
                          <a:solidFill>
                            <a:schemeClr val="bg1"/>
                          </a:solidFill>
                        </a:rPr>
                        <a:t>Memory </a:t>
                      </a:r>
                      <a:r>
                        <a:rPr lang="en-US" sz="900" b="1" baseline="0" dirty="0" smtClean="0">
                          <a:solidFill>
                            <a:schemeClr val="bg1"/>
                          </a:solidFill>
                        </a:rPr>
                        <a:t>(Min /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1 GB</a:t>
                      </a:r>
                      <a:endParaRPr lang="en-US" sz="900" dirty="0"/>
                    </a:p>
                  </a:txBody>
                  <a:tcPr marT="34290" marB="34290" anchor="ctr"/>
                </a:tc>
                <a:tc>
                  <a:txBody>
                    <a:bodyPr/>
                    <a:lstStyle/>
                    <a:p>
                      <a:pPr algn="ctr"/>
                      <a:r>
                        <a:rPr lang="en-US" sz="900" dirty="0" smtClean="0"/>
                        <a:t>1 GB / 2 GB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4 GB</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6 GB</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 12 GB</a:t>
                      </a:r>
                    </a:p>
                  </a:txBody>
                  <a:tcPr marT="34290" marB="34290" anchor="ctr" horzOverflow="overflow"/>
                </a:tc>
              </a:tr>
              <a:tr h="320040">
                <a:tc>
                  <a:txBody>
                    <a:bodyPr/>
                    <a:lstStyle/>
                    <a:p>
                      <a:r>
                        <a:rPr lang="en-US" sz="900" b="1" dirty="0" smtClean="0">
                          <a:solidFill>
                            <a:schemeClr val="bg1"/>
                          </a:solidFill>
                        </a:rPr>
                        <a:t>Storage Support (Min/Max)</a:t>
                      </a:r>
                      <a:endParaRPr lang="en-US" sz="900" b="1" dirty="0">
                        <a:solidFill>
                          <a:schemeClr val="bg1"/>
                        </a:solidFill>
                      </a:endParaRPr>
                    </a:p>
                  </a:txBody>
                  <a:tcPr marT="34290" marB="34290" anchor="ctr">
                    <a:solidFill>
                      <a:srgbClr val="777777"/>
                    </a:solidFill>
                  </a:tcPr>
                </a:tc>
                <a:tc>
                  <a:txBody>
                    <a:bodyPr/>
                    <a:lstStyle/>
                    <a:p>
                      <a:pPr algn="ctr"/>
                      <a:r>
                        <a:rPr lang="en-US" sz="900" baseline="0" dirty="0" smtClean="0"/>
                        <a:t>30 GB / 2TB</a:t>
                      </a:r>
                      <a:endParaRPr lang="en-US" sz="900" dirty="0"/>
                    </a:p>
                  </a:txBody>
                  <a:tcPr marT="34290" marB="34290" anchor="ctr" horzOverflow="overflow"/>
                </a:tc>
                <a:tc>
                  <a:txBody>
                    <a:bodyPr/>
                    <a:lstStyle/>
                    <a:p>
                      <a:pPr algn="ctr"/>
                      <a:r>
                        <a:rPr lang="en-US" sz="900" baseline="0" dirty="0" smtClean="0"/>
                        <a:t>30 GB / 2TB</a:t>
                      </a:r>
                      <a:endParaRPr lang="en-US" sz="900" dirty="0"/>
                    </a:p>
                  </a:txBody>
                  <a:tcPr marT="34290" marB="34290" anchor="ctr"/>
                </a:tc>
                <a:tc>
                  <a:txBody>
                    <a:bodyPr/>
                    <a:lstStyle/>
                    <a:p>
                      <a:pPr algn="ctr"/>
                      <a:r>
                        <a:rPr lang="en-US" sz="900" baseline="0" dirty="0" smtClean="0"/>
                        <a:t>30 GB / 2TB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30 GB / 2TB</a:t>
                      </a:r>
                      <a:endParaRPr lang="en-US" sz="900" dirty="0" smtClean="0"/>
                    </a:p>
                  </a:txBody>
                  <a:tcPr marT="34290" marB="34290" anchor="ctr"/>
                </a:tc>
                <a:tc>
                  <a:txBody>
                    <a:bodyPr/>
                    <a:lstStyle/>
                    <a:p>
                      <a:pPr algn="ctr"/>
                      <a:r>
                        <a:rPr lang="en-US" sz="900" baseline="0" dirty="0" smtClean="0"/>
                        <a:t>30 GB / 2TB</a:t>
                      </a:r>
                      <a:endParaRPr lang="en-US" sz="900" dirty="0"/>
                    </a:p>
                  </a:txBody>
                  <a:tcPr marT="34290" marB="34290" anchor="ctr"/>
                </a:tc>
              </a:tr>
              <a:tr h="278130">
                <a:tc>
                  <a:txBody>
                    <a:bodyPr/>
                    <a:lstStyle/>
                    <a:p>
                      <a:r>
                        <a:rPr lang="en-US" sz="900" b="1" dirty="0" smtClean="0">
                          <a:solidFill>
                            <a:schemeClr val="bg1"/>
                          </a:solidFill>
                        </a:rPr>
                        <a:t>Max FortiAP</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32</a:t>
                      </a:r>
                      <a:endParaRPr lang="en-US" sz="900" dirty="0"/>
                    </a:p>
                  </a:txBody>
                  <a:tcPr marT="34290" marB="34290" anchor="ctr"/>
                </a:tc>
                <a:tc>
                  <a:txBody>
                    <a:bodyPr/>
                    <a:lstStyle/>
                    <a:p>
                      <a:pPr algn="ctr"/>
                      <a:r>
                        <a:rPr lang="en-US" sz="900" dirty="0" smtClean="0"/>
                        <a:t>256</a:t>
                      </a:r>
                      <a:endParaRPr lang="en-US" sz="900" dirty="0"/>
                    </a:p>
                  </a:txBody>
                  <a:tcPr marT="34290" marB="34290" anchor="ctr" horzOverflow="overflow"/>
                </a:tc>
                <a:tc>
                  <a:txBody>
                    <a:bodyPr/>
                    <a:lstStyle/>
                    <a:p>
                      <a:pPr algn="ctr"/>
                      <a:r>
                        <a:rPr lang="en-US" sz="900" dirty="0" smtClean="0"/>
                        <a:t>512</a:t>
                      </a:r>
                      <a:endParaRPr lang="en-US" sz="900" dirty="0"/>
                    </a:p>
                  </a:txBody>
                  <a:tcPr marT="34290" marB="34290" anchor="ctr"/>
                </a:tc>
                <a:tc>
                  <a:txBody>
                    <a:bodyPr/>
                    <a:lstStyle/>
                    <a:p>
                      <a:pPr algn="ctr"/>
                      <a:r>
                        <a:rPr lang="en-US" sz="900" dirty="0" smtClean="0"/>
                        <a:t>512</a:t>
                      </a:r>
                      <a:endParaRPr lang="en-US" sz="900" dirty="0"/>
                    </a:p>
                  </a:txBody>
                  <a:tcPr marT="34290" marB="34290" anchor="ctr" horzOverflow="overflow"/>
                </a:tc>
                <a:tc>
                  <a:txBody>
                    <a:bodyPr/>
                    <a:lstStyle/>
                    <a:p>
                      <a:pPr algn="ctr"/>
                      <a:r>
                        <a:rPr lang="en-US" sz="900" dirty="0" smtClean="0"/>
                        <a:t>1,024</a:t>
                      </a:r>
                      <a:endParaRPr lang="en-US" sz="900" dirty="0"/>
                    </a:p>
                  </a:txBody>
                  <a:tcPr marT="34290" marB="34290" anchor="ctr" horzOverflow="overflow"/>
                </a:tc>
              </a:tr>
              <a:tr h="320040">
                <a:tc>
                  <a:txBody>
                    <a:bodyPr/>
                    <a:lstStyle/>
                    <a:p>
                      <a:r>
                        <a:rPr lang="en-US" sz="900" b="1" dirty="0" smtClean="0">
                          <a:solidFill>
                            <a:schemeClr val="bg1"/>
                          </a:solidFill>
                        </a:rPr>
                        <a:t>VDOM (Default/Max)</a:t>
                      </a:r>
                      <a:endParaRPr lang="en-US" sz="900" b="1" dirty="0">
                        <a:solidFill>
                          <a:schemeClr val="bg1"/>
                        </a:solidFill>
                      </a:endParaRPr>
                    </a:p>
                  </a:txBody>
                  <a:tcPr marT="34290" marB="34290" anchor="ctr">
                    <a:solidFill>
                      <a:srgbClr val="777777"/>
                    </a:solidFill>
                  </a:tcPr>
                </a:tc>
                <a:tc>
                  <a:txBody>
                    <a:bodyPr/>
                    <a:lstStyle/>
                    <a:p>
                      <a:pPr algn="ctr"/>
                      <a:r>
                        <a:rPr lang="en-US" sz="900" i="0" dirty="0" smtClean="0"/>
                        <a:t>1 / 1</a:t>
                      </a:r>
                      <a:endParaRPr lang="en-US" sz="900" i="0" dirty="0"/>
                    </a:p>
                  </a:txBody>
                  <a:tcPr marT="34290" marB="34290" anchor="ctr"/>
                </a:tc>
                <a:tc>
                  <a:txBody>
                    <a:bodyPr/>
                    <a:lstStyle/>
                    <a:p>
                      <a:pPr algn="ctr"/>
                      <a:r>
                        <a:rPr lang="en-US" sz="900" i="0" dirty="0" smtClean="0"/>
                        <a:t>10 / 10</a:t>
                      </a:r>
                      <a:endParaRPr lang="en-US" sz="900" i="0" dirty="0"/>
                    </a:p>
                  </a:txBody>
                  <a:tcPr marT="34290" marB="34290" anchor="ctr"/>
                </a:tc>
                <a:tc>
                  <a:txBody>
                    <a:bodyPr/>
                    <a:lstStyle/>
                    <a:p>
                      <a:pPr algn="ctr"/>
                      <a:r>
                        <a:rPr lang="en-US" sz="900" i="0" dirty="0" smtClean="0"/>
                        <a:t>10 / 25</a:t>
                      </a:r>
                      <a:endParaRPr lang="en-US" sz="900" i="0" dirty="0"/>
                    </a:p>
                  </a:txBody>
                  <a:tcPr marT="34290" marB="34290" anchor="ctr"/>
                </a:tc>
                <a:tc>
                  <a:txBody>
                    <a:bodyPr/>
                    <a:lstStyle/>
                    <a:p>
                      <a:pPr algn="ctr"/>
                      <a:r>
                        <a:rPr lang="en-US" sz="900" i="0" dirty="0" smtClean="0"/>
                        <a:t>10 / 50</a:t>
                      </a:r>
                      <a:endParaRPr lang="en-US" sz="900" i="0" dirty="0"/>
                    </a:p>
                  </a:txBody>
                  <a:tcPr marT="34290" marB="34290" anchor="ctr"/>
                </a:tc>
                <a:tc>
                  <a:txBody>
                    <a:bodyPr/>
                    <a:lstStyle/>
                    <a:p>
                      <a:pPr algn="ctr"/>
                      <a:r>
                        <a:rPr lang="en-US" sz="900" i="0" dirty="0" smtClean="0"/>
                        <a:t>10/ 250</a:t>
                      </a:r>
                      <a:endParaRPr lang="en-US" sz="900" i="0" dirty="0"/>
                    </a:p>
                  </a:txBody>
                  <a:tcPr marT="34290" marB="34290" anchor="ctr"/>
                </a:tc>
              </a:tr>
            </a:tbl>
          </a:graphicData>
        </a:graphic>
      </p:graphicFrame>
      <p:sp>
        <p:nvSpPr>
          <p:cNvPr id="3" name="TextBox 2"/>
          <p:cNvSpPr txBox="1"/>
          <p:nvPr/>
        </p:nvSpPr>
        <p:spPr>
          <a:xfrm>
            <a:off x="252000" y="4298635"/>
            <a:ext cx="5486400" cy="200055"/>
          </a:xfrm>
          <a:prstGeom prst="rect">
            <a:avLst/>
          </a:prstGeom>
          <a:noFill/>
        </p:spPr>
        <p:txBody>
          <a:bodyPr wrap="square" rtlCol="0">
            <a:spAutoFit/>
          </a:bodyPr>
          <a:lstStyle/>
          <a:p>
            <a:r>
              <a:rPr lang="fr-FR" sz="700" dirty="0"/>
              <a:t>VMware ESX/</a:t>
            </a:r>
            <a:r>
              <a:rPr lang="fr-FR" sz="700" dirty="0" err="1"/>
              <a:t>ESXi</a:t>
            </a:r>
            <a:r>
              <a:rPr lang="fr-FR" sz="700" dirty="0"/>
              <a:t> 3.5/4.0/4.1/5.0, Citrix </a:t>
            </a:r>
            <a:r>
              <a:rPr lang="fr-FR" sz="700" dirty="0" err="1"/>
              <a:t>XenServer</a:t>
            </a:r>
            <a:r>
              <a:rPr lang="fr-FR" sz="700" dirty="0"/>
              <a:t> 5.6 SP2/6.0, Open Source </a:t>
            </a:r>
            <a:r>
              <a:rPr lang="fr-FR" sz="700" dirty="0" err="1"/>
              <a:t>Xen</a:t>
            </a:r>
            <a:r>
              <a:rPr lang="fr-FR" sz="700" dirty="0"/>
              <a:t> 3.4.3 / </a:t>
            </a:r>
            <a:r>
              <a:rPr lang="fr-FR" sz="700" dirty="0" smtClean="0"/>
              <a:t>4.1</a:t>
            </a:r>
            <a:endParaRPr lang="fr-FR" sz="700" dirty="0"/>
          </a:p>
        </p:txBody>
      </p:sp>
    </p:spTree>
    <p:extLst>
      <p:ext uri="{BB962C8B-B14F-4D97-AF65-F5344CB8AC3E}">
        <p14:creationId xmlns:p14="http://schemas.microsoft.com/office/powerpoint/2010/main" val="333596048"/>
      </p:ext>
    </p:extLst>
  </p:cSld>
  <p:clrMapOvr>
    <a:masterClrMapping/>
  </p:clrMapOvr>
  <p:transition xmlns:p14="http://schemas.microsoft.com/office/powerpoint/2010/mai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719225973"/>
              </p:ext>
            </p:extLst>
          </p:nvPr>
        </p:nvGraphicFramePr>
        <p:xfrm>
          <a:off x="252000" y="1080000"/>
          <a:ext cx="8640002" cy="3568545"/>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0512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Max Dist.</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XFP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QSFP+ (40GE)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CFP2 (100GE)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r>
              <a:tr h="230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SP-CABLE-ADASFP+</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26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FG-TRAN-XFPSR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FS-TRAN-SFP+SR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FS-TRAN-GC</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OM3 MMF)</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FG-TRAN-CFP2-SR10</a:t>
                      </a: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150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OM4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220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FR-TRAN-LX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448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FG-TRAN-CFP2-LR4</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19128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90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FR-TRAN-ZX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Breakout Cable</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chemeClr val="bg1"/>
                          </a:solidFill>
                          <a:effectLst/>
                          <a:latin typeface="+mn-lt"/>
                          <a:cs typeface="Arial"/>
                        </a:rPr>
                        <a:t>1 CFP2 to 10 SFP+, SR</a:t>
                      </a:r>
                    </a:p>
                  </a:txBody>
                  <a:tcPr marL="87087" marR="87087" marT="36738" marB="36738" anchor="ctr" horzOverflow="overflow">
                    <a:solidFill>
                      <a:srgbClr val="3C3C3C"/>
                    </a:solidFill>
                  </a:tcPr>
                </a:tc>
              </a:tr>
              <a:tr h="2847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FG-TRAN-QSFP-4XSFP</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FG-CABLE-SR10-SFP+</a:t>
                      </a:r>
                    </a:p>
                  </a:txBody>
                  <a:tcPr marL="87087" marR="87087" marT="36738" marB="36738" anchor="ctr" horzOverflow="overflow"/>
                </a:tc>
              </a:tr>
              <a:tr h="2847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FG-TRAN-QSFP-4SFP-5</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cs typeface="Arial"/>
                      </a:endParaRP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2806953992"/>
      </p:ext>
    </p:extLst>
  </p:cSld>
  <p:clrMapOvr>
    <a:masterClrMapping/>
  </p:clrMapOvr>
  <p:transition xmlns:p14="http://schemas.microsoft.com/office/powerpoint/2010/mai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166646629"/>
              </p:ext>
            </p:extLst>
          </p:nvPr>
        </p:nvGraphicFramePr>
        <p:xfrm>
          <a:off x="252000" y="1080000"/>
          <a:ext cx="8640000" cy="3545988"/>
        </p:xfrm>
        <a:graphic>
          <a:graphicData uri="http://schemas.openxmlformats.org/drawingml/2006/table">
            <a:tbl>
              <a:tblPr firstRow="1" bandRow="1">
                <a:effectLst/>
                <a:tableStyleId>{073A0DAA-6AF3-43AB-8588-CEC1D06C72B9}</a:tableStyleId>
              </a:tblPr>
              <a:tblGrid>
                <a:gridCol w="2827367"/>
                <a:gridCol w="1688122"/>
                <a:gridCol w="4124511"/>
              </a:tblGrid>
              <a:tr h="21107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FG60C-SPF</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1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FG140D/140D-POE/140D-POE-T1</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FG-200D/200D-POE/240D/240-POE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FG-280D-POE</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FG300D/400D/500D/600D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4/8</a:t>
                      </a:r>
                      <a:r>
                        <a:rPr lang="en-US" sz="1000" smtClean="0">
                          <a:solidFill>
                            <a:schemeClr val="tx1"/>
                          </a:solidFill>
                          <a:latin typeface="Arial"/>
                          <a:cs typeface="Arial"/>
                        </a:rPr>
                        <a:t>/8/8 </a:t>
                      </a:r>
                      <a:r>
                        <a:rPr lang="en-US" sz="1000" dirty="0" smtClean="0">
                          <a:solidFill>
                            <a:schemeClr val="tx1"/>
                          </a:solidFill>
                          <a:latin typeface="Arial"/>
                          <a:cs typeface="Arial"/>
                        </a:rPr>
                        <a:t>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FG600C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FG800C/1000C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4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FG-900D/1000D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p>
                      <a:pPr algn="ct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FG-1200D</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mn-lt"/>
                          <a:cs typeface="Arial"/>
                        </a:rPr>
                        <a:t>4 SFP/+</a:t>
                      </a:r>
                    </a:p>
                    <a:p>
                      <a:pPr algn="ct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FG1240B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2x Fiber SX SFP modules (1000BaseSX)</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2x SFP+ (SR 10GE)</a:t>
                      </a: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944227631"/>
      </p:ext>
    </p:extLst>
  </p:cSld>
  <p:clrMapOvr>
    <a:masterClrMapping/>
  </p:clrMapOvr>
  <p:transition xmlns:p14="http://schemas.microsoft.com/office/powerpoint/2010/mai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644277332"/>
              </p:ext>
            </p:extLst>
          </p:nvPr>
        </p:nvGraphicFramePr>
        <p:xfrm>
          <a:off x="252000" y="1080000"/>
          <a:ext cx="8640000" cy="3399036"/>
        </p:xfrm>
        <a:graphic>
          <a:graphicData uri="http://schemas.openxmlformats.org/drawingml/2006/table">
            <a:tbl>
              <a:tblPr firstRow="1" bandRow="1">
                <a:effectLst/>
                <a:tableStyleId>{073A0DAA-6AF3-43AB-8588-CEC1D06C72B9}</a:tableStyleId>
              </a:tblPr>
              <a:tblGrid>
                <a:gridCol w="2827367"/>
                <a:gridCol w="1688122"/>
                <a:gridCol w="412451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FG3040B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2493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FFFFFF"/>
                          </a:solidFill>
                          <a:effectLst/>
                          <a:uLnTx/>
                          <a:uFillTx/>
                          <a:latin typeface="Arial"/>
                          <a:cs typeface="Arial"/>
                        </a:rPr>
                        <a:t>FG3140B</a:t>
                      </a:r>
                      <a:endParaRPr lang="en-US" sz="1000" b="1" dirty="0">
                        <a:solidFill>
                          <a:srgbClr val="FFFFFF"/>
                        </a:solidFill>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FG3240C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FG3000D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FG3100D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32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FG3200D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FG3600C</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FG3700D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8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6 CFP2</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NIL but include FG-CABLE-SR10-SFP+</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FG3950B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Arial"/>
                          <a:cs typeface="Arial"/>
                        </a:rPr>
                        <a:t>4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2158355926"/>
      </p:ext>
    </p:extLst>
  </p:cSld>
  <p:clrMapOvr>
    <a:masterClrMapping/>
  </p:clrMapOvr>
  <p:transition xmlns:p14="http://schemas.microsoft.com/office/powerpoint/2010/mai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100323984"/>
              </p:ext>
            </p:extLst>
          </p:nvPr>
        </p:nvGraphicFramePr>
        <p:xfrm>
          <a:off x="252000" y="1080000"/>
          <a:ext cx="8640000" cy="1660056"/>
        </p:xfrm>
        <a:graphic>
          <a:graphicData uri="http://schemas.openxmlformats.org/drawingml/2006/table">
            <a:tbl>
              <a:tblPr firstRow="1" bandRow="1">
                <a:effectLst/>
                <a:tableStyleId>{073A0DAA-6AF3-43AB-8588-CEC1D06C72B9}</a:tableStyleId>
              </a:tblPr>
              <a:tblGrid>
                <a:gridCol w="2827367"/>
                <a:gridCol w="1688122"/>
                <a:gridCol w="412451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FG5001C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FG5001D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2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FG5101C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FG5003B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10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FCTL5903C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4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407158986"/>
      </p:ext>
    </p:extLst>
  </p:cSld>
  <p:clrMapOvr>
    <a:masterClrMapping/>
  </p:clrMapOvr>
  <p:transition xmlns:p14="http://schemas.microsoft.com/office/powerpoint/2010/main" spd="slow">
    <p:wip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4135980118"/>
              </p:ext>
            </p:extLst>
          </p:nvPr>
        </p:nvGraphicFramePr>
        <p:xfrm>
          <a:off x="252000" y="1080000"/>
          <a:ext cx="8640000" cy="3597576"/>
        </p:xfrm>
        <a:graphic>
          <a:graphicData uri="http://schemas.openxmlformats.org/drawingml/2006/table">
            <a:tbl>
              <a:tblPr firstRow="1" bandRow="1">
                <a:effectLst/>
                <a:tableStyleId>{073A0DAA-6AF3-43AB-8588-CEC1D06C72B9}</a:tableStyleId>
              </a:tblPr>
              <a:tblGrid>
                <a:gridCol w="2880257"/>
                <a:gridCol w="5759743"/>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185380">
                <a:tc>
                  <a:txBody>
                    <a:bodyPr/>
                    <a:lstStyle/>
                    <a:p>
                      <a:r>
                        <a:rPr lang="en-US" sz="1000" b="1" dirty="0" smtClean="0">
                          <a:solidFill>
                            <a:srgbClr val="FFFFFF"/>
                          </a:solidFill>
                        </a:rPr>
                        <a:t>FG/FWF-20C, 30D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SP-FG20C-PA-XX</a:t>
                      </a:r>
                      <a:endParaRPr lang="en-US" sz="1000" dirty="0"/>
                    </a:p>
                  </a:txBody>
                  <a:tcPr marL="61703" marR="61703" marT="26030" marB="26030"/>
                </a:tc>
              </a:tr>
              <a:tr h="185380">
                <a:tc>
                  <a:txBody>
                    <a:bodyPr/>
                    <a:lstStyle/>
                    <a:p>
                      <a:r>
                        <a:rPr lang="en-US" sz="1000" b="1" dirty="0" smtClean="0">
                          <a:solidFill>
                            <a:srgbClr val="FFFFFF"/>
                          </a:solidFill>
                        </a:rPr>
                        <a:t>FG/FWF-30D-POE</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SP-FG30D-POE-PDC</a:t>
                      </a:r>
                      <a:endParaRPr lang="en-US" sz="1000" dirty="0"/>
                    </a:p>
                  </a:txBody>
                  <a:tcPr marL="61703" marR="61703" marT="26030" marB="26030"/>
                </a:tc>
              </a:tr>
              <a:tr h="303519">
                <a:tc>
                  <a:txBody>
                    <a:bodyPr/>
                    <a:lstStyle/>
                    <a:p>
                      <a:r>
                        <a:rPr lang="en-US" sz="1000" b="1" dirty="0" smtClean="0">
                          <a:solidFill>
                            <a:srgbClr val="FFFFFF"/>
                          </a:solidFill>
                        </a:rPr>
                        <a:t>FG/FWF-40C,</a:t>
                      </a:r>
                      <a:r>
                        <a:rPr lang="en-US" sz="1000" b="1" baseline="0" dirty="0" smtClean="0">
                          <a:solidFill>
                            <a:srgbClr val="FFFFFF"/>
                          </a:solidFill>
                        </a:rPr>
                        <a:t> 60C, 60D,/60D-3G4G, 90D, FG-70D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SP-FG60C-PDC</a:t>
                      </a:r>
                      <a:endParaRPr lang="en-US" sz="1000" dirty="0"/>
                    </a:p>
                  </a:txBody>
                  <a:tcPr marL="61703" marR="61703" marT="26030" marB="26030"/>
                </a:tc>
              </a:tr>
              <a:tr h="185380">
                <a:tc>
                  <a:txBody>
                    <a:bodyPr/>
                    <a:lstStyle/>
                    <a:p>
                      <a:r>
                        <a:rPr lang="en-US" sz="1000" b="1" dirty="0" smtClean="0">
                          <a:solidFill>
                            <a:srgbClr val="FFFFFF"/>
                          </a:solidFill>
                        </a:rPr>
                        <a:t>FG/FWF-60D-POE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SP-FG60D-POE-PDC</a:t>
                      </a:r>
                      <a:endParaRPr lang="en-US" sz="1000" dirty="0"/>
                    </a:p>
                  </a:txBody>
                  <a:tcPr marL="61703" marR="61703" marT="26030" marB="26030"/>
                </a:tc>
              </a:tr>
              <a:tr h="185380">
                <a:tc>
                  <a:txBody>
                    <a:bodyPr/>
                    <a:lstStyle/>
                    <a:p>
                      <a:r>
                        <a:rPr lang="en-US" sz="1000" b="1" dirty="0" smtClean="0">
                          <a:solidFill>
                            <a:srgbClr val="FFFFFF"/>
                          </a:solidFill>
                        </a:rPr>
                        <a:t>FG-80D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SP-FG80D-PDC</a:t>
                      </a:r>
                      <a:endParaRPr lang="en-US" sz="1000" dirty="0"/>
                    </a:p>
                  </a:txBody>
                  <a:tcPr marL="61703" marR="61703" marT="26030" marB="26030"/>
                </a:tc>
              </a:tr>
              <a:tr h="185380">
                <a:tc>
                  <a:txBody>
                    <a:bodyPr/>
                    <a:lstStyle/>
                    <a:p>
                      <a:r>
                        <a:rPr lang="en-US" sz="1000" b="1" dirty="0" smtClean="0">
                          <a:solidFill>
                            <a:srgbClr val="FFFFFF"/>
                          </a:solidFill>
                        </a:rPr>
                        <a:t>FG/FWF-90D-POE,</a:t>
                      </a:r>
                      <a:r>
                        <a:rPr lang="en-US" sz="1000" b="1" baseline="0" dirty="0" smtClean="0">
                          <a:solidFill>
                            <a:srgbClr val="FFFFFF"/>
                          </a:solidFill>
                        </a:rPr>
                        <a:t> FG-70D-POE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SP-FG90D-POE-PDC</a:t>
                      </a:r>
                      <a:endParaRPr lang="en-US" sz="1000" dirty="0"/>
                    </a:p>
                  </a:txBody>
                  <a:tcPr marL="61703" marR="61703" marT="26030" marB="26030"/>
                </a:tc>
              </a:tr>
              <a:tr h="185380">
                <a:tc>
                  <a:txBody>
                    <a:bodyPr/>
                    <a:lstStyle/>
                    <a:p>
                      <a:r>
                        <a:rPr lang="en-US" sz="1000" b="1" dirty="0" smtClean="0">
                          <a:solidFill>
                            <a:srgbClr val="FFFFFF"/>
                          </a:solidFill>
                        </a:rPr>
                        <a:t>FG/FWF-92D</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SP-FG92D-PDC</a:t>
                      </a:r>
                      <a:endParaRPr lang="en-US" sz="1000" dirty="0"/>
                    </a:p>
                  </a:txBody>
                  <a:tcPr marL="61703" marR="61703" marT="26030" marB="26030"/>
                </a:tc>
              </a:tr>
              <a:tr h="185380">
                <a:tc>
                  <a:txBody>
                    <a:bodyPr/>
                    <a:lstStyle/>
                    <a:p>
                      <a:r>
                        <a:rPr lang="en-US" sz="1000" b="1" dirty="0" smtClean="0">
                          <a:solidFill>
                            <a:srgbClr val="FFFFFF"/>
                          </a:solidFill>
                        </a:rPr>
                        <a:t>FG/FWF-80C, 60B, 50B, 30B Series</a:t>
                      </a:r>
                      <a:r>
                        <a:rPr lang="en-US" sz="1000" b="1" baseline="0" dirty="0" smtClean="0">
                          <a:solidFill>
                            <a:srgbClr val="FFFFFF"/>
                          </a:solidFill>
                        </a:rPr>
                        <a:t> </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SP-FG80-PDC </a:t>
                      </a:r>
                      <a:endParaRPr lang="en-US" sz="1000" dirty="0"/>
                    </a:p>
                  </a:txBody>
                  <a:tcPr marL="61703" marR="61703" marT="26030" marB="26030"/>
                </a:tc>
              </a:tr>
              <a:tr h="185380">
                <a:tc>
                  <a:txBody>
                    <a:bodyPr/>
                    <a:lstStyle/>
                    <a:p>
                      <a:r>
                        <a:rPr lang="en-US" sz="1000" b="1" dirty="0" smtClean="0">
                          <a:solidFill>
                            <a:srgbClr val="FFFFFF"/>
                          </a:solidFill>
                        </a:rPr>
                        <a:t>FG-200B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SP-FG310B-RPS,</a:t>
                      </a:r>
                      <a:r>
                        <a:rPr lang="en-US" sz="1000" baseline="0" dirty="0" smtClean="0"/>
                        <a:t> </a:t>
                      </a:r>
                      <a:r>
                        <a:rPr lang="en-US" sz="1000" dirty="0" smtClean="0"/>
                        <a:t>FRPS-100 </a:t>
                      </a:r>
                      <a:r>
                        <a:rPr lang="en-US" sz="1000" baseline="0" dirty="0" smtClean="0"/>
                        <a:t>(max 2 units)</a:t>
                      </a:r>
                      <a:endParaRPr lang="en-US" sz="1000" dirty="0"/>
                    </a:p>
                  </a:txBody>
                  <a:tcPr marL="61703" marR="61703" marT="26030" marB="26030"/>
                </a:tc>
              </a:tr>
              <a:tr h="185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FG/FWF-92D</a:t>
                      </a:r>
                    </a:p>
                  </a:txBody>
                  <a:tcPr marL="61703" marR="61703" marT="26030" marB="26030">
                    <a:solidFill>
                      <a:srgbClr val="777777"/>
                    </a:solidFill>
                  </a:tcPr>
                </a:tc>
                <a:tc>
                  <a:txBody>
                    <a:bodyPr/>
                    <a:lstStyle/>
                    <a:p>
                      <a:r>
                        <a:rPr lang="en-US" sz="1000" dirty="0" smtClean="0"/>
                        <a:t>SP-FG92D-PDC</a:t>
                      </a:r>
                      <a:endParaRPr lang="en-US" sz="1000" dirty="0"/>
                    </a:p>
                  </a:txBody>
                  <a:tcPr marL="61703" marR="61703" marT="26030" marB="26030"/>
                </a:tc>
              </a:tr>
              <a:tr h="185380">
                <a:tc>
                  <a:txBody>
                    <a:bodyPr/>
                    <a:lstStyle/>
                    <a:p>
                      <a:r>
                        <a:rPr lang="en-US" sz="1000" b="1" kern="1200" dirty="0" smtClean="0">
                          <a:solidFill>
                            <a:srgbClr val="FFFFFF"/>
                          </a:solidFill>
                        </a:rPr>
                        <a:t>FG-200B-POE</a:t>
                      </a:r>
                      <a:endParaRPr lang="en-US" sz="1000" b="1" dirty="0">
                        <a:solidFill>
                          <a:srgbClr val="FFFFFF"/>
                        </a:solidFill>
                      </a:endParaRPr>
                    </a:p>
                  </a:txBody>
                  <a:tcPr marL="61703" marR="61703" marT="26030" marB="26030">
                    <a:solidFill>
                      <a:srgbClr val="777777"/>
                    </a:solidFill>
                  </a:tcPr>
                </a:tc>
                <a:tc>
                  <a:txBody>
                    <a:bodyPr/>
                    <a:lstStyle/>
                    <a:p>
                      <a:r>
                        <a:rPr lang="en-US" sz="1000" kern="1200" dirty="0" smtClean="0"/>
                        <a:t>NIL</a:t>
                      </a:r>
                      <a:endParaRPr lang="en-US" sz="1000" dirty="0"/>
                    </a:p>
                  </a:txBody>
                  <a:tcPr marL="61703" marR="61703" marT="26030" marB="26030"/>
                </a:tc>
              </a:tr>
              <a:tr h="185380">
                <a:tc>
                  <a:txBody>
                    <a:bodyPr/>
                    <a:lstStyle/>
                    <a:p>
                      <a:r>
                        <a:rPr lang="en-US" sz="1000" b="1" dirty="0" smtClean="0">
                          <a:solidFill>
                            <a:srgbClr val="FFFFFF"/>
                          </a:solidFill>
                        </a:rPr>
                        <a:t>FG-200D,</a:t>
                      </a:r>
                      <a:r>
                        <a:rPr lang="en-US" sz="1000" b="1" baseline="0" dirty="0" smtClean="0">
                          <a:solidFill>
                            <a:srgbClr val="FFFFFF"/>
                          </a:solidFill>
                        </a:rPr>
                        <a:t> </a:t>
                      </a:r>
                      <a:r>
                        <a:rPr lang="en-US" sz="1000" b="1" dirty="0" smtClean="0">
                          <a:solidFill>
                            <a:srgbClr val="FFFFFF"/>
                          </a:solidFill>
                        </a:rPr>
                        <a:t>240D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185380">
                <a:tc>
                  <a:txBody>
                    <a:bodyPr/>
                    <a:lstStyle/>
                    <a:p>
                      <a:r>
                        <a:rPr lang="en-US" sz="1000" b="1" dirty="0" smtClean="0">
                          <a:solidFill>
                            <a:srgbClr val="FFFFFF"/>
                          </a:solidFill>
                        </a:rPr>
                        <a:t>FG-200D/240D/280-POE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3</a:t>
                      </a:r>
                      <a:r>
                        <a:rPr lang="en-US" sz="1000" baseline="30000" dirty="0" smtClean="0"/>
                        <a:t>rd</a:t>
                      </a:r>
                      <a:r>
                        <a:rPr lang="en-US" sz="1000" baseline="0" dirty="0" smtClean="0"/>
                        <a:t> Party RPS</a:t>
                      </a:r>
                      <a:endParaRPr lang="en-US" sz="1000" dirty="0" smtClean="0"/>
                    </a:p>
                  </a:txBody>
                  <a:tcPr marL="61703" marR="61703" marT="26030" marB="26030"/>
                </a:tc>
              </a:tr>
              <a:tr h="303519">
                <a:tc>
                  <a:txBody>
                    <a:bodyPr/>
                    <a:lstStyle/>
                    <a:p>
                      <a:r>
                        <a:rPr lang="en-US" sz="1000" b="1" kern="1200" dirty="0" smtClean="0">
                          <a:solidFill>
                            <a:srgbClr val="FFFFFF"/>
                          </a:solidFill>
                        </a:rPr>
                        <a:t>FG-310B,300C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4 units)</a:t>
                      </a:r>
                      <a:endParaRPr lang="en-US" sz="1000" dirty="0" smtClean="0"/>
                    </a:p>
                  </a:txBody>
                  <a:tcPr marL="61703" marR="61703" marT="26030" marB="26030"/>
                </a:tc>
              </a:tr>
              <a:tr h="185380">
                <a:tc>
                  <a:txBody>
                    <a:bodyPr/>
                    <a:lstStyle/>
                    <a:p>
                      <a:r>
                        <a:rPr lang="en-US" sz="1000" b="1" kern="1200" dirty="0" smtClean="0">
                          <a:solidFill>
                            <a:srgbClr val="FFFFFF"/>
                          </a:solidFill>
                        </a:rPr>
                        <a:t>FG-311B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Inbuilt</a:t>
                      </a:r>
                      <a:r>
                        <a:rPr lang="en-US" sz="1000" baseline="0" dirty="0" smtClean="0"/>
                        <a:t> dual PS </a:t>
                      </a:r>
                      <a:endParaRPr lang="en-US" sz="1000" dirty="0" smtClean="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799475441"/>
      </p:ext>
    </p:extLst>
  </p:cSld>
  <p:clrMapOvr>
    <a:masterClrMapping/>
  </p:clrMapOvr>
  <p:transition xmlns:p14="http://schemas.microsoft.com/office/powerpoint/2010/main" spd="slow">
    <p:wip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988522559"/>
              </p:ext>
            </p:extLst>
          </p:nvPr>
        </p:nvGraphicFramePr>
        <p:xfrm>
          <a:off x="252000" y="1080000"/>
          <a:ext cx="8640000" cy="3559475"/>
        </p:xfrm>
        <a:graphic>
          <a:graphicData uri="http://schemas.openxmlformats.org/drawingml/2006/table">
            <a:tbl>
              <a:tblPr firstRow="1" bandRow="1">
                <a:effectLst/>
                <a:tableStyleId>{073A0DAA-6AF3-43AB-8588-CEC1D06C72B9}</a:tableStyleId>
              </a:tblPr>
              <a:tblGrid>
                <a:gridCol w="2880257"/>
                <a:gridCol w="5759743"/>
              </a:tblGrid>
              <a:tr h="23349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189692">
                <a:tc>
                  <a:txBody>
                    <a:bodyPr/>
                    <a:lstStyle/>
                    <a:p>
                      <a:r>
                        <a:rPr lang="en-US" sz="1000" b="1" dirty="0" smtClean="0">
                          <a:solidFill>
                            <a:srgbClr val="FFFFFF"/>
                          </a:solidFill>
                        </a:rPr>
                        <a:t>FG-300D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189692">
                <a:tc>
                  <a:txBody>
                    <a:bodyPr/>
                    <a:lstStyle/>
                    <a:p>
                      <a:r>
                        <a:rPr lang="en-US" sz="1000" b="1" dirty="0" smtClean="0">
                          <a:solidFill>
                            <a:srgbClr val="FFFFFF"/>
                          </a:solidFill>
                        </a:rPr>
                        <a:t>FG-400D/500D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189692">
                <a:tc>
                  <a:txBody>
                    <a:bodyPr/>
                    <a:lstStyle/>
                    <a:p>
                      <a:r>
                        <a:rPr lang="en-US" sz="1000" b="1" dirty="0" smtClean="0">
                          <a:solidFill>
                            <a:srgbClr val="FFFFFF"/>
                          </a:solidFill>
                        </a:rPr>
                        <a:t>FG-600C, 800C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SP-FG600C-PS</a:t>
                      </a:r>
                      <a:r>
                        <a:rPr lang="en-US" sz="1000" baseline="0" dirty="0" smtClean="0"/>
                        <a:t> </a:t>
                      </a:r>
                      <a:r>
                        <a:rPr lang="en-US" sz="1000" dirty="0" smtClean="0"/>
                        <a:t>(additional as option)</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FG-600C-DC, FG-800C-DC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SP-FG600C-DC-PS</a:t>
                      </a:r>
                      <a:r>
                        <a:rPr lang="en-US" sz="1000" baseline="0" dirty="0" smtClean="0"/>
                        <a:t> </a:t>
                      </a:r>
                      <a:r>
                        <a:rPr lang="en-US" sz="1000" dirty="0" smtClean="0"/>
                        <a:t>(additional as option)</a:t>
                      </a:r>
                    </a:p>
                  </a:txBody>
                  <a:tcPr marL="61703" marR="61703" marT="26030" marB="26030"/>
                </a:tc>
              </a:tr>
              <a:tr h="189692">
                <a:tc>
                  <a:txBody>
                    <a:bodyPr/>
                    <a:lstStyle/>
                    <a:p>
                      <a:r>
                        <a:rPr lang="en-US" sz="1000" b="1" dirty="0" smtClean="0">
                          <a:solidFill>
                            <a:srgbClr val="FFFFFF"/>
                          </a:solidFill>
                        </a:rPr>
                        <a:t>FG600D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 </a:t>
                      </a:r>
                      <a:r>
                        <a:rPr lang="en-US" sz="1000" dirty="0" smtClean="0"/>
                        <a:t>SP-FG600C-PS</a:t>
                      </a:r>
                      <a:r>
                        <a:rPr lang="en-US" sz="1000" baseline="0" dirty="0" smtClean="0"/>
                        <a:t> </a:t>
                      </a:r>
                      <a:r>
                        <a:rPr lang="en-US" sz="1000" dirty="0" smtClean="0"/>
                        <a:t>(spare)</a:t>
                      </a:r>
                    </a:p>
                  </a:txBody>
                  <a:tcPr marL="61703" marR="61703" marT="26030" marB="26030"/>
                </a:tc>
              </a:tr>
              <a:tr h="189692">
                <a:tc>
                  <a:txBody>
                    <a:bodyPr/>
                    <a:lstStyle/>
                    <a:p>
                      <a:r>
                        <a:rPr lang="en-US" sz="1000" b="1" dirty="0" smtClean="0">
                          <a:solidFill>
                            <a:srgbClr val="FFFFFF"/>
                          </a:solidFill>
                        </a:rPr>
                        <a:t>FG-620B,</a:t>
                      </a:r>
                      <a:r>
                        <a:rPr lang="en-US" sz="1000" b="1" baseline="0" dirty="0" smtClean="0">
                          <a:solidFill>
                            <a:srgbClr val="FFFFFF"/>
                          </a:solidFill>
                        </a:rPr>
                        <a:t> 621B</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SP-FG620B-RPS</a:t>
                      </a:r>
                    </a:p>
                  </a:txBody>
                  <a:tcPr marL="61703" marR="61703" marT="26030" marB="26030"/>
                </a:tc>
              </a:tr>
              <a:tr h="189692">
                <a:tc>
                  <a:txBody>
                    <a:bodyPr/>
                    <a:lstStyle/>
                    <a:p>
                      <a:r>
                        <a:rPr lang="en-US" sz="1000" b="1" dirty="0" smtClean="0">
                          <a:solidFill>
                            <a:srgbClr val="FFFFFF"/>
                          </a:solidFill>
                        </a:rPr>
                        <a:t>FG-1000C, FG-1000C-DC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 SP-FG600C-DC-PS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FG-900D/1000D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SP-FXX1000D</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FG-1200D</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a:t>
                      </a:r>
                    </a:p>
                  </a:txBody>
                  <a:tcPr marL="61703" marR="61703" marT="26030" marB="26030"/>
                </a:tc>
              </a:tr>
              <a:tr h="30351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FG-1240B,</a:t>
                      </a:r>
                      <a:r>
                        <a:rPr lang="en-US" sz="1000" b="1" baseline="0" dirty="0" smtClean="0">
                          <a:solidFill>
                            <a:srgbClr val="FFFFFF"/>
                          </a:solidFill>
                        </a:rPr>
                        <a:t> FG-1500D, FG-3040B, FG-3140B </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 (spare)</a:t>
                      </a:r>
                    </a:p>
                  </a:txBody>
                  <a:tcPr marL="61703" marR="61703" marT="26030" marB="26030"/>
                </a:tc>
              </a:tr>
              <a:tr h="303519">
                <a:tc>
                  <a:txBody>
                    <a:bodyPr/>
                    <a:lstStyle/>
                    <a:p>
                      <a:r>
                        <a:rPr lang="en-US" sz="1000" b="1" dirty="0" smtClean="0">
                          <a:solidFill>
                            <a:srgbClr val="FFFFFF"/>
                          </a:solidFill>
                        </a:rPr>
                        <a:t>FG-3000D,</a:t>
                      </a:r>
                      <a:r>
                        <a:rPr lang="en-US" sz="1000" b="1" baseline="0" dirty="0" smtClean="0">
                          <a:solidFill>
                            <a:srgbClr val="FFFFFF"/>
                          </a:solidFill>
                        </a:rPr>
                        <a:t> FG-3100D, </a:t>
                      </a:r>
                      <a:r>
                        <a:rPr lang="en-US" sz="1000" b="1" dirty="0" smtClean="0">
                          <a:solidFill>
                            <a:srgbClr val="FFFFFF"/>
                          </a:solidFill>
                        </a:rPr>
                        <a:t>FG-3240C, 3200D,</a:t>
                      </a:r>
                      <a:r>
                        <a:rPr lang="en-US" sz="1000" b="1" baseline="0" dirty="0" smtClean="0">
                          <a:solidFill>
                            <a:srgbClr val="FFFFFF"/>
                          </a:solidFill>
                        </a:rPr>
                        <a:t> FG-3600C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SP-FG3600C-PS (spare)</a:t>
                      </a:r>
                      <a:endParaRPr lang="en-US" sz="1000" dirty="0"/>
                    </a:p>
                  </a:txBody>
                  <a:tcPr marL="61703" marR="61703" marT="26030" marB="26030"/>
                </a:tc>
              </a:tr>
              <a:tr h="189692">
                <a:tc>
                  <a:txBody>
                    <a:bodyPr/>
                    <a:lstStyle/>
                    <a:p>
                      <a:r>
                        <a:rPr lang="en-US" sz="1000" b="1" dirty="0" smtClean="0">
                          <a:solidFill>
                            <a:srgbClr val="FFFFFF"/>
                          </a:solidFill>
                        </a:rPr>
                        <a:t>FG-3700D, FG-3700D-DC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SP-FG3700D-PS, SP-FG3700D-DC-PS </a:t>
                      </a:r>
                      <a:r>
                        <a:rPr lang="en-US" sz="1000" baseline="0" dirty="0" smtClean="0"/>
                        <a:t> </a:t>
                      </a:r>
                      <a:r>
                        <a:rPr lang="en-US" sz="1000" dirty="0" smtClean="0"/>
                        <a:t>(spare)</a:t>
                      </a:r>
                    </a:p>
                  </a:txBody>
                  <a:tcPr marL="61703" marR="61703" marT="26030" marB="26030"/>
                </a:tc>
              </a:tr>
              <a:tr h="189692">
                <a:tc>
                  <a:txBody>
                    <a:bodyPr/>
                    <a:lstStyle/>
                    <a:p>
                      <a:r>
                        <a:rPr lang="en-US" sz="1000" b="1" dirty="0" smtClean="0">
                          <a:solidFill>
                            <a:srgbClr val="FFFFFF"/>
                          </a:solidFill>
                        </a:rPr>
                        <a:t>FG-3810D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SP-FG3700D-PS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FG-3810A, FG-3810A-DC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SP-FG3810A-PS, SP-FG3810A-DC-PS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FG-3950B, FG-3951B</a:t>
                      </a:r>
                    </a:p>
                  </a:txBody>
                  <a:tcPr marL="61703" marR="61703" marT="26030" marB="26030">
                    <a:solidFill>
                      <a:srgbClr val="777777"/>
                    </a:solidFill>
                  </a:tcPr>
                </a:tc>
                <a:tc>
                  <a:txBody>
                    <a:bodyPr/>
                    <a:lstStyle/>
                    <a:p>
                      <a:r>
                        <a:rPr lang="en-US" sz="1000" dirty="0" smtClean="0"/>
                        <a:t>SP-FG3950B-PS (spare)</a:t>
                      </a:r>
                      <a:endParaRPr lang="en-US" sz="1000" dirty="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2913360503"/>
      </p:ext>
    </p:extLst>
  </p:cSld>
  <p:clrMapOvr>
    <a:masterClrMapping/>
  </p:clrMapOvr>
  <p:transition xmlns:p14="http://schemas.microsoft.com/office/powerpoint/2010/main" spd="slow">
    <p:wip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779371516"/>
              </p:ext>
            </p:extLst>
          </p:nvPr>
        </p:nvGraphicFramePr>
        <p:xfrm>
          <a:off x="393390" y="1143000"/>
          <a:ext cx="8357220" cy="2634851"/>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C14 Inlet</a:t>
                      </a:r>
                      <a:br>
                        <a:rPr lang="en-US" sz="1100" b="0" dirty="0" smtClean="0">
                          <a:solidFill>
                            <a:schemeClr val="tx1"/>
                          </a:solidFill>
                        </a:rPr>
                      </a:br>
                      <a:endParaRPr lang="en-US" sz="1100" b="0" dirty="0" smtClean="0">
                        <a:solidFill>
                          <a:schemeClr val="tx1"/>
                        </a:solidFill>
                      </a:endParaRP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SP-FGPCOR-US</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SP-FGPCOR-UK</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SP-FGPCOR-EU</a:t>
                      </a:r>
                    </a:p>
                  </a:txBody>
                  <a:tcPr marL="87087" marR="87087" marT="36738" marB="36738" anchor="ctr" horzOverflow="overflow">
                    <a:solidFill>
                      <a:schemeClr val="accent4">
                        <a:lumMod val="60000"/>
                        <a:lumOff val="40000"/>
                      </a:schemeClr>
                    </a:solidFill>
                  </a:tcPr>
                </a:tc>
                <a:tc>
                  <a:txBody>
                    <a:bodyPr/>
                    <a:lstStyle/>
                    <a:p>
                      <a:pPr algn="ctr"/>
                      <a:r>
                        <a:rPr lang="en-US" sz="1100" b="0" dirty="0" smtClean="0">
                          <a:solidFill>
                            <a:schemeClr val="tx1"/>
                          </a:solidFill>
                        </a:rPr>
                        <a:t>SP-FGPCOR-AZ</a:t>
                      </a:r>
                    </a:p>
                  </a:txBody>
                  <a:tcPr marL="87087" marR="87087" marT="36738" marB="36738" anchor="ctr" horzOverflow="overflow">
                    <a:solidFill>
                      <a:schemeClr val="accent4">
                        <a:lumMod val="60000"/>
                        <a:lumOff val="40000"/>
                      </a:schemeClr>
                    </a:solidFill>
                  </a:tcPr>
                </a:tc>
              </a:tr>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dirty="0" smtClean="0"/>
                        <a:t>*C6 Inlet</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SP-FG60CPCOR-US</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SP-FG60CPCOR-UK</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SP-FG60CPCOR-EU</a:t>
                      </a:r>
                    </a:p>
                  </a:txBody>
                  <a:tcPr marL="87087" marR="87087" marT="36738" marB="36738" horzOverflow="overflow">
                    <a:solidFill>
                      <a:schemeClr val="accent4">
                        <a:lumMod val="60000"/>
                        <a:lumOff val="40000"/>
                      </a:schemeClr>
                    </a:solidFill>
                  </a:tcPr>
                </a:tc>
                <a:tc>
                  <a:txBody>
                    <a:bodyPr/>
                    <a:lstStyle/>
                    <a:p>
                      <a:pPr algn="ctr"/>
                      <a:r>
                        <a:rPr lang="en-US" sz="1100" dirty="0" smtClean="0"/>
                        <a:t>SP-FG60CPCOR-AU</a:t>
                      </a:r>
                    </a:p>
                  </a:txBody>
                  <a:tcPr marL="87087" marR="87087" marT="36738" marB="36738" horzOverflow="overflow">
                    <a:solidFill>
                      <a:schemeClr val="accent4">
                        <a:lumMod val="60000"/>
                        <a:lumOff val="40000"/>
                      </a:schemeClr>
                    </a:solidFill>
                  </a:tcPr>
                </a:tc>
              </a:tr>
              <a:tr h="21207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NEMA</a:t>
                      </a:r>
                      <a:r>
                        <a:rPr lang="en-US" sz="1100" baseline="0" dirty="0" smtClean="0"/>
                        <a:t> </a:t>
                      </a:r>
                      <a:r>
                        <a:rPr lang="en-US" sz="1100" dirty="0" smtClean="0"/>
                        <a:t>5-15</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BS 1363</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CEE7 VII</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AS/NZS 3112</a:t>
                      </a:r>
                    </a:p>
                  </a:txBody>
                  <a:tcPr marL="61703" marR="61703" marT="26030" marB="26030">
                    <a:solidFill>
                      <a:srgbClr val="C9C9C9"/>
                    </a:solidFill>
                  </a:tcPr>
                </a:tc>
              </a:tr>
              <a:tr h="21207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B</a:t>
                      </a:r>
                    </a:p>
                  </a:txBody>
                  <a:tcPr marL="61703" marR="61703" marT="26030" marB="26030">
                    <a:solidFill>
                      <a:schemeClr val="accent4">
                        <a:lumMod val="40000"/>
                        <a:lumOff val="60000"/>
                      </a:schemeClr>
                    </a:solidFill>
                  </a:tcPr>
                </a:tc>
                <a:tc>
                  <a:txBody>
                    <a:bodyPr/>
                    <a:lstStyle/>
                    <a:p>
                      <a:pPr algn="ctr"/>
                      <a:r>
                        <a:rPr lang="en-US" sz="1100" dirty="0" smtClean="0"/>
                        <a:t>Type G</a:t>
                      </a:r>
                    </a:p>
                  </a:txBody>
                  <a:tcPr marL="61703" marR="61703" marT="26030" marB="26030">
                    <a:solidFill>
                      <a:schemeClr val="accent4">
                        <a:lumMod val="40000"/>
                        <a:lumOff val="60000"/>
                      </a:schemeClr>
                    </a:solidFill>
                  </a:tcPr>
                </a:tc>
                <a:tc>
                  <a:txBody>
                    <a:bodyPr/>
                    <a:lstStyle/>
                    <a:p>
                      <a:pPr algn="ctr"/>
                      <a:r>
                        <a:rPr lang="en-US" sz="1100" dirty="0" smtClean="0"/>
                        <a:t>Type C, E, F, K</a:t>
                      </a:r>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I</a:t>
                      </a:r>
                    </a:p>
                  </a:txBody>
                  <a:tcPr marL="61703" marR="61703" marT="26030" marB="26030">
                    <a:solidFill>
                      <a:schemeClr val="accent4">
                        <a:lumMod val="40000"/>
                        <a:lumOff val="60000"/>
                      </a:schemeClr>
                    </a:solidFill>
                  </a:tcPr>
                </a:tc>
              </a:tr>
              <a:tr h="1352051">
                <a:tc>
                  <a:txBody>
                    <a:bodyPr/>
                    <a:lstStyle/>
                    <a:p>
                      <a:endParaRPr lang="en-US" sz="1100" dirty="0" smtClean="0"/>
                    </a:p>
                  </a:txBody>
                  <a:tcPr marL="61703" marR="61703" marT="26030" marB="26030">
                    <a:solidFill>
                      <a:schemeClr val="accent4"/>
                    </a:solidFill>
                  </a:tcPr>
                </a:tc>
                <a:tc>
                  <a:txBody>
                    <a:bodyPr/>
                    <a:lstStyle/>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000" dirty="0"/>
                    </a:p>
                  </a:txBody>
                  <a:tcPr marL="61703" marR="61703" marT="26030" marB="26030">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2457450"/>
            <a:ext cx="1524000" cy="1143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2457450"/>
            <a:ext cx="1537856" cy="1143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2457450"/>
            <a:ext cx="1524000" cy="1136650"/>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2457450"/>
            <a:ext cx="1543910" cy="1143000"/>
          </a:xfrm>
          <a:prstGeom prst="rect">
            <a:avLst/>
          </a:prstGeom>
        </p:spPr>
      </p:pic>
      <p:sp>
        <p:nvSpPr>
          <p:cNvPr id="5" name="Rectangle 4"/>
          <p:cNvSpPr/>
          <p:nvPr/>
        </p:nvSpPr>
        <p:spPr>
          <a:xfrm>
            <a:off x="480348" y="3913923"/>
            <a:ext cx="4800600" cy="931024"/>
          </a:xfrm>
          <a:prstGeom prst="rect">
            <a:avLst/>
          </a:prstGeom>
        </p:spPr>
        <p:txBody>
          <a:bodyPr wrap="square">
            <a:spAutoFit/>
          </a:bodyPr>
          <a:lstStyle/>
          <a:p>
            <a:r>
              <a:rPr lang="en-US" sz="1000" dirty="0">
                <a:hlinkClick r:id="rId7"/>
              </a:rPr>
              <a:t>http://en.wikipedia.org/wiki/</a:t>
            </a:r>
            <a:r>
              <a:rPr lang="en-US" sz="1000" dirty="0" smtClean="0">
                <a:hlinkClick r:id="rId7"/>
              </a:rPr>
              <a:t>AC_power_plugs_and_sockets</a:t>
            </a:r>
            <a:endParaRPr lang="en-US" sz="1000" dirty="0" smtClean="0"/>
          </a:p>
          <a:p>
            <a:r>
              <a:rPr lang="en-US" sz="1000" dirty="0">
                <a:hlinkClick r:id="rId8"/>
              </a:rPr>
              <a:t>http://www.worldstandards.eu/electricity/plug-voltage-by-country</a:t>
            </a:r>
            <a:r>
              <a:rPr lang="en-US" sz="1000" dirty="0" smtClean="0">
                <a:hlinkClick r:id="rId8"/>
              </a:rPr>
              <a:t>/</a:t>
            </a:r>
            <a:endParaRPr lang="en-US" sz="1000" dirty="0" smtClean="0"/>
          </a:p>
          <a:p>
            <a:r>
              <a:rPr lang="en-US" sz="800" dirty="0">
                <a:latin typeface="Arial"/>
                <a:cs typeface="Arial"/>
              </a:rPr>
              <a:t/>
            </a:r>
            <a:br>
              <a:rPr lang="en-US" sz="800" dirty="0">
                <a:latin typeface="Arial"/>
                <a:cs typeface="Arial"/>
              </a:rPr>
            </a:br>
            <a:r>
              <a:rPr lang="en-US" sz="800" dirty="0" smtClean="0">
                <a:latin typeface="Arial"/>
                <a:cs typeface="Arial"/>
              </a:rPr>
              <a:t/>
            </a:r>
            <a:br>
              <a:rPr lang="en-US" sz="800" dirty="0" smtClean="0">
                <a:latin typeface="Arial"/>
                <a:cs typeface="Arial"/>
              </a:rPr>
            </a:br>
            <a:r>
              <a:rPr lang="en-US" sz="800" dirty="0" smtClean="0">
                <a:latin typeface="Arial"/>
                <a:cs typeface="Arial"/>
              </a:rPr>
              <a:t>* For </a:t>
            </a:r>
            <a:r>
              <a:rPr lang="en-US" sz="800" dirty="0" smtClean="0">
                <a:solidFill>
                  <a:srgbClr val="000000"/>
                </a:solidFill>
                <a:latin typeface="Arial"/>
                <a:ea typeface="Lucida Grande"/>
                <a:cs typeface="Arial"/>
              </a:rPr>
              <a:t>FG-60C </a:t>
            </a:r>
            <a:r>
              <a:rPr lang="en-US" sz="800" dirty="0">
                <a:solidFill>
                  <a:srgbClr val="000000"/>
                </a:solidFill>
                <a:latin typeface="Arial"/>
                <a:ea typeface="Lucida Grande"/>
                <a:cs typeface="Arial"/>
              </a:rPr>
              <a:t>and </a:t>
            </a:r>
            <a:r>
              <a:rPr lang="en-US" sz="800" dirty="0" smtClean="0">
                <a:solidFill>
                  <a:srgbClr val="000000"/>
                </a:solidFill>
                <a:latin typeface="Arial"/>
                <a:ea typeface="Lucida Grande"/>
                <a:cs typeface="Arial"/>
              </a:rPr>
              <a:t>FG/FWF-40C,</a:t>
            </a:r>
            <a:r>
              <a:rPr lang="en-US" sz="800" dirty="0">
                <a:solidFill>
                  <a:srgbClr val="000000"/>
                </a:solidFill>
                <a:latin typeface="Arial"/>
                <a:ea typeface="Lucida Grande"/>
                <a:cs typeface="Arial"/>
              </a:rPr>
              <a:t> FG/FWF-60D &amp; FG/FWF-90D</a:t>
            </a:r>
            <a:endParaRPr lang="en-US" sz="800" dirty="0" smtClean="0">
              <a:latin typeface="Arial"/>
              <a:cs typeface="Arial"/>
            </a:endParaRPr>
          </a:p>
          <a:p>
            <a:endParaRPr lang="en-US" sz="1000" dirty="0"/>
          </a:p>
        </p:txBody>
      </p:sp>
      <p:pic>
        <p:nvPicPr>
          <p:cNvPr id="8" name="Picture 7"/>
          <p:cNvPicPr>
            <a:picLocks noChangeAspect="1"/>
          </p:cNvPicPr>
          <p:nvPr/>
        </p:nvPicPr>
        <p:blipFill>
          <a:blip r:embed="rId9"/>
          <a:stretch>
            <a:fillRect/>
          </a:stretch>
        </p:blipFill>
        <p:spPr>
          <a:xfrm>
            <a:off x="1371601" y="1600200"/>
            <a:ext cx="539315" cy="295275"/>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200150"/>
            <a:ext cx="533768" cy="276225"/>
          </a:xfrm>
          <a:prstGeom prst="rect">
            <a:avLst/>
          </a:prstGeom>
        </p:spPr>
      </p:pic>
    </p:spTree>
    <p:extLst>
      <p:ext uri="{BB962C8B-B14F-4D97-AF65-F5344CB8AC3E}">
        <p14:creationId xmlns:p14="http://schemas.microsoft.com/office/powerpoint/2010/main" val="3716516752"/>
      </p:ext>
    </p:extLst>
  </p:cSld>
  <p:clrMapOvr>
    <a:masterClrMapping/>
  </p:clrMapOvr>
  <p:transition xmlns:p14="http://schemas.microsoft.com/office/powerpoint/2010/main" spd="slow">
    <p:wip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1777381913"/>
              </p:ext>
            </p:extLst>
          </p:nvPr>
        </p:nvGraphicFramePr>
        <p:xfrm>
          <a:off x="251999" y="1080000"/>
          <a:ext cx="8640000" cy="3419999"/>
        </p:xfrm>
        <a:graphic>
          <a:graphicData uri="http://schemas.openxmlformats.org/drawingml/2006/table">
            <a:tbl>
              <a:tblPr firstRow="1" bandRow="1">
                <a:effectLst/>
                <a:tableStyleId>{073A0DAA-6AF3-43AB-8588-CEC1D06C72B9}</a:tableStyleId>
              </a:tblPr>
              <a:tblGrid>
                <a:gridCol w="1358800"/>
                <a:gridCol w="910150"/>
                <a:gridCol w="910150"/>
                <a:gridCol w="910150"/>
                <a:gridCol w="910150"/>
                <a:gridCol w="910150"/>
                <a:gridCol w="910150"/>
                <a:gridCol w="910150"/>
                <a:gridCol w="910150"/>
              </a:tblGrid>
              <a:tr h="402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D1000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D1TB</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D2TC</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DFWB2T</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D960</a:t>
                      </a:r>
                      <a:endParaRPr lang="en-US" sz="1000" dirty="0" smtClean="0">
                        <a:latin typeface="Arial"/>
                        <a:cs typeface="Arial"/>
                      </a:endParaRPr>
                    </a:p>
                  </a:txBody>
                  <a:tcPr marL="87087" marR="87087" marT="36738" marB="36738" horzOverflow="overflow">
                    <a:solidFill>
                      <a:srgbClr val="3C3C3C"/>
                    </a:solidFill>
                  </a:tcPr>
                </a:tc>
              </a:tr>
              <a:tr h="373407">
                <a:tc>
                  <a:txBody>
                    <a:bodyPr/>
                    <a:lstStyle/>
                    <a:p>
                      <a:r>
                        <a:rPr lang="en-US" sz="900" b="1" dirty="0" smtClean="0">
                          <a:solidFill>
                            <a:srgbClr val="FFFFFF"/>
                          </a:solidFill>
                        </a:rPr>
                        <a:t>FortiManager</a:t>
                      </a:r>
                      <a:endParaRPr lang="en-US" sz="900" b="1" dirty="0">
                        <a:solidFill>
                          <a:srgbClr val="FFFFFF"/>
                        </a:solidFill>
                      </a:endParaRP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3000C</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3000C gen2, 4000D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59215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FortiAnalyzer</a:t>
                      </a: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4000B</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2000B</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3500D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FortiMail</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2000B. 3000C</a:t>
                      </a:r>
                      <a:endParaRPr lang="en-US" sz="900" dirty="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FortiWeb</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3000C</a:t>
                      </a:r>
                      <a:endParaRPr lang="en-US" sz="900" dirty="0"/>
                    </a:p>
                  </a:txBody>
                  <a:tcPr marL="61703" marR="61703" marT="26030" marB="26030" anchor="ctr"/>
                </a:tc>
                <a:tc>
                  <a:txBody>
                    <a:bodyPr/>
                    <a:lstStyle/>
                    <a:p>
                      <a:pPr algn="ctr"/>
                      <a:r>
                        <a:rPr lang="en-US" sz="900" dirty="0" smtClean="0"/>
                        <a:t>3000D, 4000C, 4000D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3000E</a:t>
                      </a:r>
                    </a:p>
                    <a:p>
                      <a:pPr algn="ctr"/>
                      <a:r>
                        <a:rPr lang="en-US" sz="900" dirty="0" smtClean="0"/>
                        <a:t>4000E</a:t>
                      </a:r>
                      <a:endParaRPr lang="en-US" sz="900" dirty="0"/>
                    </a:p>
                  </a:txBody>
                  <a:tcPr marL="61703" marR="61703" marT="26030" marB="26030" anchor="ctr"/>
                </a:tc>
                <a:tc>
                  <a:txBody>
                    <a:bodyPr/>
                    <a:lstStyle/>
                    <a:p>
                      <a:pPr algn="ctr"/>
                      <a:endParaRPr lang="en-US" sz="900" dirty="0"/>
                    </a:p>
                  </a:txBody>
                  <a:tcPr marL="61703" marR="61703" marT="26030" marB="26030" anchor="ctr"/>
                </a:tc>
              </a:tr>
              <a:tr h="26403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FortiDB</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a:t> </a:t>
                      </a:r>
                      <a:r>
                        <a:rPr lang="en-US" sz="900" baseline="0" dirty="0" smtClean="0"/>
                        <a:t>2000B</a:t>
                      </a:r>
                      <a:endParaRPr lang="en-US" sz="900" dirty="0" smtClean="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015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FortiScan</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3000C</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6403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FortiAuthenticator</a:t>
                      </a:r>
                      <a:r>
                        <a:rPr lang="en-US" sz="900" b="1" baseline="0" dirty="0" smtClean="0">
                          <a:solidFill>
                            <a:srgbClr val="FFFFFF"/>
                          </a:solidFill>
                        </a:rPr>
                        <a:t> </a:t>
                      </a: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3000B</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FortiCache</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 3000C</a:t>
                      </a:r>
                      <a:endParaRPr lang="en-US" sz="900" dirty="0"/>
                    </a:p>
                  </a:txBody>
                  <a:tcPr marL="61703" marR="61703" marT="26030" marB="26030" anchor="ctr"/>
                </a:tc>
                <a:tc>
                  <a:txBody>
                    <a:bodyPr/>
                    <a:lstStyle/>
                    <a:p>
                      <a:pPr algn="ctr"/>
                      <a:r>
                        <a:rPr lang="en-US" sz="900" dirty="0" smtClean="0"/>
                        <a:t>1000C Gen2, 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015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FortiSandbox</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bl>
          </a:graphicData>
        </a:graphic>
      </p:graphicFrame>
    </p:spTree>
    <p:extLst>
      <p:ext uri="{BB962C8B-B14F-4D97-AF65-F5344CB8AC3E}">
        <p14:creationId xmlns:p14="http://schemas.microsoft.com/office/powerpoint/2010/main" val="4106371844"/>
      </p:ext>
    </p:extLst>
  </p:cSld>
  <p:clrMapOvr>
    <a:masterClrMapping/>
  </p:clrMapOvr>
  <p:transition xmlns:p14="http://schemas.microsoft.com/office/powerpoint/2010/mai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Feature-rich Security </a:t>
            </a:r>
            <a:r>
              <a:rPr lang="en-US" sz="1800" b="1" dirty="0">
                <a:solidFill>
                  <a:schemeClr val="bg1"/>
                </a:solidFill>
                <a:cs typeface="Arial Narrow"/>
              </a:rPr>
              <a:t>Appliances For Small/Home Offices &amp; Small Branch </a:t>
            </a:r>
            <a:r>
              <a:rPr lang="en-US" sz="1800" b="1" dirty="0" smtClean="0">
                <a:solidFill>
                  <a:schemeClr val="bg1"/>
                </a:solidFill>
                <a:cs typeface="Arial Narrow"/>
              </a:rPr>
              <a:t>Offices</a:t>
            </a:r>
            <a:endParaRPr lang="en-US" sz="1800" b="1" dirty="0">
              <a:solidFill>
                <a:schemeClr val="bg1"/>
              </a:solidFill>
              <a:cs typeface="Arial Narrow"/>
            </a:endParaRPr>
          </a:p>
        </p:txBody>
      </p:sp>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19" name="Rectangle 18"/>
          <p:cNvSpPr/>
          <p:nvPr/>
        </p:nvSpPr>
        <p:spPr>
          <a:xfrm>
            <a:off x="390140" y="2810890"/>
            <a:ext cx="1497177" cy="523220"/>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FG/FWF- 30D Series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42438" y="2488431"/>
            <a:ext cx="894450" cy="246057"/>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85100" y="1888589"/>
            <a:ext cx="1014153" cy="691619"/>
          </a:xfrm>
          <a:prstGeom prst="rect">
            <a:avLst/>
          </a:prstGeom>
        </p:spPr>
      </p:pic>
      <p:sp>
        <p:nvSpPr>
          <p:cNvPr id="14" name="Rectangle 13"/>
          <p:cNvSpPr/>
          <p:nvPr/>
        </p:nvSpPr>
        <p:spPr>
          <a:xfrm>
            <a:off x="1729982" y="2802277"/>
            <a:ext cx="1393862" cy="523220"/>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FG/FWF- 60D Series</a:t>
            </a:r>
          </a:p>
        </p:txBody>
      </p:sp>
      <p:pic>
        <p:nvPicPr>
          <p:cNvPr id="40" name="Picture 39"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6098" y="2281235"/>
            <a:ext cx="944326" cy="259357"/>
          </a:xfrm>
          <a:prstGeom prst="rect">
            <a:avLst/>
          </a:prstGeom>
        </p:spPr>
      </p:pic>
      <p:pic>
        <p:nvPicPr>
          <p:cNvPr id="41" name="Picture 40"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7853" y="2521850"/>
            <a:ext cx="944326" cy="259357"/>
          </a:xfrm>
          <a:prstGeom prst="rect">
            <a:avLst/>
          </a:prstGeom>
        </p:spPr>
      </p:pic>
      <p:pic>
        <p:nvPicPr>
          <p:cNvPr id="42" name="Picture 41" descr="FG-90D_Ft-top.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289793" y="2362884"/>
            <a:ext cx="1044287" cy="392777"/>
          </a:xfrm>
          <a:prstGeom prst="rect">
            <a:avLst/>
          </a:prstGeom>
        </p:spPr>
      </p:pic>
      <p:pic>
        <p:nvPicPr>
          <p:cNvPr id="43" name="Picture 42" descr="FWF-90D_Ft-top-a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154827" y="1785613"/>
            <a:ext cx="1365365" cy="913361"/>
          </a:xfrm>
          <a:prstGeom prst="rect">
            <a:avLst/>
          </a:prstGeom>
        </p:spPr>
      </p:pic>
      <p:sp>
        <p:nvSpPr>
          <p:cNvPr id="44" name="Rectangle 43"/>
          <p:cNvSpPr/>
          <p:nvPr/>
        </p:nvSpPr>
        <p:spPr>
          <a:xfrm>
            <a:off x="3138772" y="2776689"/>
            <a:ext cx="1687228" cy="523220"/>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FG/FWF-70 </a:t>
            </a:r>
            <a:br>
              <a:rPr lang="en-US" sz="1400" b="1" dirty="0" smtClean="0">
                <a:latin typeface="+mn-lt"/>
                <a:ea typeface="Helvetica 55 Roman" charset="0"/>
                <a:cs typeface="Arial Narrow"/>
              </a:rPr>
            </a:br>
            <a:r>
              <a:rPr lang="en-US" sz="1400" b="1" dirty="0" smtClean="0">
                <a:latin typeface="+mn-lt"/>
                <a:ea typeface="Helvetica 55 Roman" charset="0"/>
                <a:cs typeface="Arial Narrow"/>
              </a:rPr>
              <a:t>&amp; 90D Series</a:t>
            </a:r>
          </a:p>
        </p:txBody>
      </p:sp>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pic>
        <p:nvPicPr>
          <p:cNvPr id="7" name="Picture 6" descr="FortiWifi92D_FrontTop.jpg"/>
          <p:cNvPicPr>
            <a:picLocks noChangeAspect="1"/>
          </p:cNvPicPr>
          <p:nvPr/>
        </p:nvPicPr>
        <p:blipFill rotWithShape="1">
          <a:blip r:embed="rId9">
            <a:extLst>
              <a:ext uri="{28A0092B-C50C-407E-A947-70E740481C1C}">
                <a14:useLocalDpi xmlns:a14="http://schemas.microsoft.com/office/drawing/2010/main" val="0"/>
              </a:ext>
            </a:extLst>
          </a:blip>
          <a:srcRect l="18066" t="34076" r="17685" b="34423"/>
          <a:stretch/>
        </p:blipFill>
        <p:spPr>
          <a:xfrm>
            <a:off x="613320" y="3708878"/>
            <a:ext cx="929093" cy="303686"/>
          </a:xfrm>
          <a:prstGeom prst="rect">
            <a:avLst/>
          </a:prstGeom>
        </p:spPr>
      </p:pic>
      <p:pic>
        <p:nvPicPr>
          <p:cNvPr id="8" name="Picture 7" descr="FG-80D Ft Top_300ppi.png"/>
          <p:cNvPicPr>
            <a:picLocks noChangeAspect="1"/>
          </p:cNvPicPr>
          <p:nvPr/>
        </p:nvPicPr>
        <p:blipFill rotWithShape="1">
          <a:blip r:embed="rId10">
            <a:extLst>
              <a:ext uri="{28A0092B-C50C-407E-A947-70E740481C1C}">
                <a14:useLocalDpi xmlns:a14="http://schemas.microsoft.com/office/drawing/2010/main" val="0"/>
              </a:ext>
            </a:extLst>
          </a:blip>
          <a:srcRect l="5363" t="25442" r="5152" b="25019"/>
          <a:stretch/>
        </p:blipFill>
        <p:spPr>
          <a:xfrm>
            <a:off x="592670" y="3460513"/>
            <a:ext cx="967754" cy="357167"/>
          </a:xfrm>
          <a:prstGeom prst="rect">
            <a:avLst/>
          </a:prstGeom>
        </p:spPr>
      </p:pic>
      <p:sp>
        <p:nvSpPr>
          <p:cNvPr id="27" name="Rectangle 26"/>
          <p:cNvSpPr/>
          <p:nvPr/>
        </p:nvSpPr>
        <p:spPr>
          <a:xfrm>
            <a:off x="386862" y="3979318"/>
            <a:ext cx="1543593" cy="523220"/>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FG-80D</a:t>
            </a:r>
          </a:p>
          <a:p>
            <a:pPr marL="285750" indent="-285750">
              <a:buSzPct val="100000"/>
              <a:buBlip>
                <a:blip r:embed="rId2"/>
              </a:buBlip>
            </a:pPr>
            <a:r>
              <a:rPr lang="en-US" sz="1400" b="1" dirty="0" smtClean="0">
                <a:ea typeface="Helvetica 55 Roman" charset="0"/>
                <a:cs typeface="Arial Narrow"/>
              </a:rPr>
              <a:t>FG/</a:t>
            </a:r>
            <a:r>
              <a:rPr lang="en-US" sz="1400" b="1" dirty="0" smtClean="0">
                <a:latin typeface="+mn-lt"/>
                <a:ea typeface="Helvetica 55 Roman" charset="0"/>
                <a:cs typeface="Arial Narrow"/>
              </a:rPr>
              <a:t>FWF-</a:t>
            </a:r>
            <a:r>
              <a:rPr lang="en-US" sz="1400" b="1" dirty="0" smtClean="0">
                <a:ea typeface="Helvetica 55 Roman" charset="0"/>
                <a:cs typeface="Arial Narrow"/>
              </a:rPr>
              <a:t>92</a:t>
            </a:r>
            <a:r>
              <a:rPr lang="en-US" sz="1400" b="1" dirty="0" smtClean="0">
                <a:latin typeface="+mn-lt"/>
                <a:ea typeface="Helvetica 55 Roman" charset="0"/>
                <a:cs typeface="Arial Narrow"/>
              </a:rPr>
              <a:t>D</a:t>
            </a:r>
          </a:p>
        </p:txBody>
      </p:sp>
      <p:grpSp>
        <p:nvGrpSpPr>
          <p:cNvPr id="15" name="Group 14"/>
          <p:cNvGrpSpPr/>
          <p:nvPr/>
        </p:nvGrpSpPr>
        <p:grpSpPr>
          <a:xfrm>
            <a:off x="2223856" y="3305468"/>
            <a:ext cx="2012076" cy="915107"/>
            <a:chOff x="939567" y="4208092"/>
            <a:chExt cx="5269363" cy="3977177"/>
          </a:xfrm>
        </p:grpSpPr>
        <p:pic>
          <p:nvPicPr>
            <p:cNvPr id="10" name="Picture 9" descr="FortiGate98D-POE_FrontTop.jpg"/>
            <p:cNvPicPr>
              <a:picLocks noChangeAspect="1"/>
            </p:cNvPicPr>
            <p:nvPr/>
          </p:nvPicPr>
          <p:blipFill rotWithShape="1">
            <a:blip r:embed="rId11">
              <a:extLst>
                <a:ext uri="{28A0092B-C50C-407E-A947-70E740481C1C}">
                  <a14:useLocalDpi xmlns:a14="http://schemas.microsoft.com/office/drawing/2010/main" val="0"/>
                </a:ext>
              </a:extLst>
            </a:blip>
            <a:srcRect l="11404" t="31027" r="10233" b="30697"/>
            <a:stretch/>
          </p:blipFill>
          <p:spPr>
            <a:xfrm>
              <a:off x="939567" y="5337717"/>
              <a:ext cx="5269363" cy="2847552"/>
            </a:xfrm>
            <a:prstGeom prst="rect">
              <a:avLst/>
            </a:prstGeom>
          </p:spPr>
        </p:pic>
        <p:pic>
          <p:nvPicPr>
            <p:cNvPr id="13" name="Picture 12" descr="FG-94D-POE_Ft-top.png"/>
            <p:cNvPicPr>
              <a:picLocks noChangeAspect="1"/>
            </p:cNvPicPr>
            <p:nvPr/>
          </p:nvPicPr>
          <p:blipFill rotWithShape="1">
            <a:blip r:embed="rId12">
              <a:extLst>
                <a:ext uri="{28A0092B-C50C-407E-A947-70E740481C1C}">
                  <a14:useLocalDpi xmlns:a14="http://schemas.microsoft.com/office/drawing/2010/main" val="0"/>
                </a:ext>
              </a:extLst>
            </a:blip>
            <a:srcRect l="7452" t="14876" r="5039" b="15900"/>
            <a:stretch/>
          </p:blipFill>
          <p:spPr>
            <a:xfrm>
              <a:off x="980867" y="4208092"/>
              <a:ext cx="5228063" cy="2205350"/>
            </a:xfrm>
            <a:prstGeom prst="rect">
              <a:avLst/>
            </a:prstGeom>
          </p:spPr>
        </p:pic>
      </p:grpSp>
      <p:sp>
        <p:nvSpPr>
          <p:cNvPr id="31" name="Rectangle 30"/>
          <p:cNvSpPr/>
          <p:nvPr/>
        </p:nvSpPr>
        <p:spPr>
          <a:xfrm>
            <a:off x="2266831" y="4184622"/>
            <a:ext cx="2224801" cy="307777"/>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3479463573"/>
              </p:ext>
            </p:extLst>
          </p:nvPr>
        </p:nvGraphicFramePr>
        <p:xfrm>
          <a:off x="4586006" y="1800002"/>
          <a:ext cx="4143574" cy="1996439"/>
        </p:xfrm>
        <a:graphic>
          <a:graphicData uri="http://schemas.openxmlformats.org/drawingml/2006/table">
            <a:tbl>
              <a:tblPr firstRow="1" bandRow="1">
                <a:tableStyleId>{2D5ABB26-0587-4C30-8999-92F81FD0307C}</a:tableStyleId>
              </a:tblPr>
              <a:tblGrid>
                <a:gridCol w="472987"/>
                <a:gridCol w="3670587"/>
              </a:tblGrid>
              <a:tr h="25037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21032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Easy to deploy and manage with initiative GUI</a:t>
                      </a:r>
                    </a:p>
                  </a:txBody>
                  <a:tcPr marT="34290" marB="34290" anchor="ctr"/>
                </a:tc>
              </a:tr>
              <a:tr h="19623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Purpose-built hardware yields high performance</a:t>
                      </a:r>
                    </a:p>
                  </a:txBody>
                  <a:tcPr marT="34290" marB="34290" anchor="ctr"/>
                </a:tc>
              </a:tr>
              <a:tr h="46691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Large selection of models including variants with PoE</a:t>
                      </a:r>
                      <a:r>
                        <a:rPr lang="en-US" sz="1000" baseline="0" dirty="0" smtClean="0">
                          <a:cs typeface="Arial Narrow"/>
                        </a:rPr>
                        <a:t> ports, integrated WiFi Interface allows most appropriate devices for different environments.</a:t>
                      </a:r>
                      <a:endParaRPr lang="en-US" sz="1000" dirty="0" smtClean="0">
                        <a:cs typeface="Arial Narrow"/>
                      </a:endParaRPr>
                    </a:p>
                  </a:txBody>
                  <a:tcPr marT="34290" marB="34290" anchor="ctr"/>
                </a:tc>
              </a:tr>
              <a:tr h="3315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315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Cost-efficient solution with comprehensive and extensive UTM features</a:t>
                      </a:r>
                    </a:p>
                  </a:txBody>
                  <a:tcPr marT="34290" marB="34290" anchor="ctr"/>
                </a:tc>
              </a:tr>
            </a:tbl>
          </a:graphicData>
        </a:graphic>
      </p:graphicFrame>
      <p:grpSp>
        <p:nvGrpSpPr>
          <p:cNvPr id="38" name="Shape 233"/>
          <p:cNvGrpSpPr/>
          <p:nvPr/>
        </p:nvGrpSpPr>
        <p:grpSpPr>
          <a:xfrm>
            <a:off x="8384498" y="4220575"/>
            <a:ext cx="345082" cy="334393"/>
            <a:chOff x="5046835" y="3420139"/>
            <a:chExt cx="345082" cy="334393"/>
          </a:xfrm>
        </p:grpSpPr>
        <p:pic>
          <p:nvPicPr>
            <p:cNvPr id="39" name="Shape 234"/>
            <p:cNvPicPr preferRelativeResize="0"/>
            <p:nvPr/>
          </p:nvPicPr>
          <p:blipFill rotWithShape="1">
            <a:blip r:embed="rId13">
              <a:alphaModFix/>
            </a:blip>
            <a:srcRect/>
            <a:stretch/>
          </p:blipFill>
          <p:spPr>
            <a:xfrm>
              <a:off x="5046835" y="3420139"/>
              <a:ext cx="345082" cy="334393"/>
            </a:xfrm>
            <a:prstGeom prst="rect">
              <a:avLst/>
            </a:prstGeom>
            <a:noFill/>
            <a:ln>
              <a:noFill/>
            </a:ln>
          </p:spPr>
        </p:pic>
        <p:sp>
          <p:nvSpPr>
            <p:cNvPr id="46" name="Shape 235"/>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SoC</a:t>
              </a:r>
            </a:p>
          </p:txBody>
        </p:sp>
      </p:grpSp>
      <p:grpSp>
        <p:nvGrpSpPr>
          <p:cNvPr id="47" name="Shape 236"/>
          <p:cNvGrpSpPr/>
          <p:nvPr/>
        </p:nvGrpSpPr>
        <p:grpSpPr>
          <a:xfrm>
            <a:off x="7501372" y="4220372"/>
            <a:ext cx="346021" cy="334799"/>
            <a:chOff x="2010350" y="3580575"/>
            <a:chExt cx="346021" cy="334799"/>
          </a:xfrm>
        </p:grpSpPr>
        <p:pic>
          <p:nvPicPr>
            <p:cNvPr id="48" name="Shape 237"/>
            <p:cNvPicPr preferRelativeResize="0"/>
            <p:nvPr/>
          </p:nvPicPr>
          <p:blipFill rotWithShape="1">
            <a:blip r:embed="rId14">
              <a:alphaModFix/>
            </a:blip>
            <a:srcRect/>
            <a:stretch/>
          </p:blipFill>
          <p:spPr>
            <a:xfrm>
              <a:off x="2010350" y="3580575"/>
              <a:ext cx="346021" cy="334799"/>
            </a:xfrm>
            <a:prstGeom prst="rect">
              <a:avLst/>
            </a:prstGeom>
            <a:noFill/>
            <a:ln>
              <a:noFill/>
            </a:ln>
          </p:spPr>
        </p:pic>
        <p:sp>
          <p:nvSpPr>
            <p:cNvPr id="49" name="Shape 238"/>
            <p:cNvSpPr txBox="1"/>
            <p:nvPr/>
          </p:nvSpPr>
          <p:spPr>
            <a:xfrm>
              <a:off x="2047416" y="3685878"/>
              <a:ext cx="275334" cy="123111"/>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800" b="1" i="0" u="none" strike="noStrike" cap="none" baseline="0" dirty="0">
                  <a:solidFill>
                    <a:srgbClr val="3D4D4D"/>
                  </a:solidFill>
                  <a:latin typeface="Arial"/>
                  <a:ea typeface="Arial"/>
                  <a:cs typeface="Arial"/>
                  <a:sym typeface="Arial"/>
                </a:rPr>
                <a:t>CPU</a:t>
              </a:r>
            </a:p>
          </p:txBody>
        </p:sp>
      </p:grpSp>
      <p:cxnSp>
        <p:nvCxnSpPr>
          <p:cNvPr id="50" name="Shape 260"/>
          <p:cNvCxnSpPr>
            <a:stCxn id="48" idx="3"/>
            <a:endCxn id="39" idx="1"/>
          </p:cNvCxnSpPr>
          <p:nvPr/>
        </p:nvCxnSpPr>
        <p:spPr>
          <a:xfrm>
            <a:off x="7847394" y="4387772"/>
            <a:ext cx="537000" cy="0"/>
          </a:xfrm>
          <a:prstGeom prst="straightConnector1">
            <a:avLst/>
          </a:prstGeom>
          <a:noFill/>
          <a:ln w="19050" cap="flat" cmpd="sng">
            <a:solidFill>
              <a:srgbClr val="446E60"/>
            </a:solidFill>
            <a:prstDash val="dot"/>
            <a:round/>
            <a:headEnd type="none" w="lg" len="lg"/>
            <a:tailEnd type="none" w="lg" len="lg"/>
          </a:ln>
        </p:spPr>
      </p:cxnSp>
    </p:spTree>
    <p:extLst>
      <p:ext uri="{BB962C8B-B14F-4D97-AF65-F5344CB8AC3E}">
        <p14:creationId xmlns:p14="http://schemas.microsoft.com/office/powerpoint/2010/main" val="667762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3608925968"/>
              </p:ext>
            </p:extLst>
          </p:nvPr>
        </p:nvGraphicFramePr>
        <p:xfrm>
          <a:off x="252000" y="1080000"/>
          <a:ext cx="8640003" cy="3456876"/>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311B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620B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3016B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3600A</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3810A</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5001A-SW</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5001A-DW</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ASM-FB4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ADM-FB8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ADM-XB2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 ●</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ASM-CX4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ASM-FX2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rPr>
                        <a:t>●</a:t>
                      </a:r>
                      <a:endParaRPr kumimoji="0" lang="en-US" sz="1000" b="0" i="0" u="none" strike="noStrike" kern="1200" cap="none" spc="0" normalizeH="0" baseline="0" noProof="0" dirty="0">
                        <a:ln>
                          <a:noFill/>
                        </a:ln>
                        <a:solidFill>
                          <a:srgbClr val="131313"/>
                        </a:solidFill>
                        <a:effectLst/>
                        <a:uLnTx/>
                        <a:uFillTx/>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ASM-CE4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ADM-XE2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 ●*</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ASM-ET4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ASM-SAS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ASM-S08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ADM-FE8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  ●^</a:t>
                      </a:r>
                      <a:endParaRPr kumimoji="0" lang="en-US" sz="1000" b="0" i="0" u="none" strike="noStrike" cap="none" normalizeH="0" baseline="0" dirty="0" smtClean="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ADM-XD4 </a:t>
                      </a:r>
                      <a:r>
                        <a:rPr kumimoji="0" lang="en-US" sz="1000" b="1" u="none" strike="noStrike" cap="none" normalizeH="0" baseline="0" dirty="0">
                          <a:ln>
                            <a:noFill/>
                          </a:ln>
                          <a:solidFill>
                            <a:srgbClr val="FFFFFF"/>
                          </a:solidFill>
                          <a:effectLst/>
                        </a:rPr>
                        <a:t>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r>
                        <a:rPr kumimoji="0" lang="en-US" sz="1000" u="none" strike="noStrike" cap="none" normalizeH="0" baseline="0" dirty="0" smtClean="0">
                          <a:ln>
                            <a:noFill/>
                          </a:ln>
                          <a:effectLst/>
                        </a:rPr>
                        <a:t> ●</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sp>
        <p:nvSpPr>
          <p:cNvPr id="40071" name="Text Box 228"/>
          <p:cNvSpPr txBox="1">
            <a:spLocks noChangeArrowheads="1"/>
          </p:cNvSpPr>
          <p:nvPr/>
        </p:nvSpPr>
        <p:spPr bwMode="auto">
          <a:xfrm>
            <a:off x="5446235" y="4847801"/>
            <a:ext cx="3132759" cy="188529"/>
          </a:xfrm>
          <a:prstGeom prst="rect">
            <a:avLst/>
          </a:prstGeom>
          <a:noFill/>
          <a:ln w="9525">
            <a:noFill/>
            <a:miter lim="800000"/>
            <a:headEnd/>
            <a:tailEnd/>
          </a:ln>
        </p:spPr>
        <p:txBody>
          <a:bodyPr wrap="none" lIns="64785" tIns="32393" rIns="64785" bIns="32393">
            <a:prstTxWarp prst="textNoShape">
              <a:avLst/>
            </a:prstTxWarp>
            <a:spAutoFit/>
          </a:bodyPr>
          <a:lstStyle/>
          <a:p>
            <a:pPr defTabSz="914417"/>
            <a:r>
              <a:rPr lang="en-US" sz="800" dirty="0"/>
              <a:t>* max 2 modules total among CE4 &amp; </a:t>
            </a:r>
            <a:r>
              <a:rPr lang="en-US" sz="800" dirty="0" smtClean="0"/>
              <a:t>XE2              ^ Requires V4.2</a:t>
            </a:r>
          </a:p>
        </p:txBody>
      </p:sp>
      <p:sp>
        <p:nvSpPr>
          <p:cNvPr id="7"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1487090601"/>
      </p:ext>
    </p:extLst>
  </p:cSld>
  <p:clrMapOvr>
    <a:masterClrMapping/>
  </p:clrMapOvr>
  <p:transition xmlns:p14="http://schemas.microsoft.com/office/powerpoint/2010/main" spd="slow">
    <p:wip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489092403"/>
              </p:ext>
            </p:extLst>
          </p:nvPr>
        </p:nvGraphicFramePr>
        <p:xfrm>
          <a:off x="252000" y="1080000"/>
          <a:ext cx="8640003" cy="893712"/>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311B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620B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3016B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3600A</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3810A</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5001A-SW</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5001A-DW</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r>
              <a:tr h="35008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RTM-XB2 Module</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RTM-XD2 Module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5050 &amp; FG 5140 Chassis</a:t>
                      </a: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anchor="ctr" horzOverflow="overflow"/>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0E9E5"/>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986154263"/>
              </p:ext>
            </p:extLst>
          </p:nvPr>
        </p:nvGraphicFramePr>
        <p:xfrm>
          <a:off x="252000" y="2130411"/>
          <a:ext cx="8640000" cy="1609183"/>
        </p:xfrm>
        <a:graphic>
          <a:graphicData uri="http://schemas.openxmlformats.org/drawingml/2006/table">
            <a:tbl>
              <a:tblPr firstRow="1" bandRow="1">
                <a:effectLst/>
                <a:tableStyleId>{073A0DAA-6AF3-43AB-8588-CEC1D06C72B9}</a:tableStyleId>
              </a:tblPr>
              <a:tblGrid>
                <a:gridCol w="2632184"/>
                <a:gridCol w="3174699"/>
                <a:gridCol w="2833117"/>
              </a:tblGrid>
              <a:tr h="287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FMC Modules (3950B)</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Interface</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ASIC</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FMC-XD2 </a:t>
                      </a:r>
                      <a:r>
                        <a:rPr kumimoji="0" lang="en-US" sz="1000" b="1" u="none" strike="noStrike" cap="none" normalizeH="0" baseline="0" dirty="0">
                          <a:ln>
                            <a:noFill/>
                          </a:ln>
                          <a:solidFill>
                            <a:srgbClr val="FFFFFF"/>
                          </a:solidFill>
                          <a:effectLst/>
                        </a:rPr>
                        <a:t>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10-Gig SFP+ ports</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FMC-XG2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10-Gig SFP+ ports</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SP2</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FMC-C20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20x 10/100/100 Copper ports</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FMC-F20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1-Gig SFP slots</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FMC-XH0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NIL</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SP3</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4006868638"/>
              </p:ext>
            </p:extLst>
          </p:nvPr>
        </p:nvGraphicFramePr>
        <p:xfrm>
          <a:off x="252000" y="3942727"/>
          <a:ext cx="8640000" cy="551755"/>
        </p:xfrm>
        <a:graphic>
          <a:graphicData uri="http://schemas.openxmlformats.org/drawingml/2006/table">
            <a:tbl>
              <a:tblPr firstRow="1" bandRow="1">
                <a:effectLst/>
                <a:tableStyleId>{073A0DAA-6AF3-43AB-8588-CEC1D06C72B9}</a:tableStyleId>
              </a:tblPr>
              <a:tblGrid>
                <a:gridCol w="2632184"/>
                <a:gridCol w="6007816"/>
              </a:tblGrid>
              <a:tr h="287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FSM Modules</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Supported Models</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FSM-064</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FG-3951B , FG-1240B and 1240B-DC, FG-311B, FG-200B and FG-200B-POE</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sp>
        <p:nvSpPr>
          <p:cNvPr id="8"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2436166421"/>
      </p:ext>
    </p:extLst>
  </p:cSld>
  <p:clrMapOvr>
    <a:masterClrMapping/>
  </p:clrMapOvr>
  <p:transition xmlns:p14="http://schemas.microsoft.com/office/powerpoint/2010/main" spd="slow">
    <p:wip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a:solidFill>
                  <a:srgbClr val="FFFFFF"/>
                </a:solidFill>
              </a:rPr>
              <a:t>FortiOS 5.2</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3705" y="2155229"/>
            <a:ext cx="548640" cy="551965"/>
          </a:xfrm>
          <a:prstGeom prst="rect">
            <a:avLst/>
          </a:prstGeom>
        </p:spPr>
      </p:pic>
    </p:spTree>
    <p:extLst>
      <p:ext uri="{BB962C8B-B14F-4D97-AF65-F5344CB8AC3E}">
        <p14:creationId xmlns:p14="http://schemas.microsoft.com/office/powerpoint/2010/main" val="109475577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07786" y="1044118"/>
            <a:ext cx="8383814" cy="3429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21511" name="Text Box 8"/>
          <p:cNvSpPr txBox="1">
            <a:spLocks noChangeArrowheads="1"/>
          </p:cNvSpPr>
          <p:nvPr/>
        </p:nvSpPr>
        <p:spPr bwMode="auto">
          <a:xfrm>
            <a:off x="1083796" y="1044118"/>
            <a:ext cx="690085" cy="338554"/>
          </a:xfrm>
          <a:prstGeom prst="rect">
            <a:avLst/>
          </a:prstGeom>
          <a:noFill/>
          <a:ln w="9525">
            <a:noFill/>
            <a:miter lim="800000"/>
            <a:headEnd/>
            <a:tailEnd/>
          </a:ln>
        </p:spPr>
        <p:txBody>
          <a:bodyPr wrap="none">
            <a:prstTxWarp prst="textNoShape">
              <a:avLst/>
            </a:prstTxWarp>
            <a:spAutoFit/>
          </a:bodyPr>
          <a:lstStyle/>
          <a:p>
            <a:r>
              <a:rPr lang="en-US" sz="1600" i="1"/>
              <a:t>2005</a:t>
            </a:r>
          </a:p>
        </p:txBody>
      </p:sp>
      <p:sp>
        <p:nvSpPr>
          <p:cNvPr id="21513" name="Text Box 10"/>
          <p:cNvSpPr txBox="1">
            <a:spLocks noChangeArrowheads="1"/>
          </p:cNvSpPr>
          <p:nvPr/>
        </p:nvSpPr>
        <p:spPr bwMode="auto">
          <a:xfrm>
            <a:off x="2438400" y="1044118"/>
            <a:ext cx="690085" cy="338554"/>
          </a:xfrm>
          <a:prstGeom prst="rect">
            <a:avLst/>
          </a:prstGeom>
          <a:noFill/>
          <a:ln w="9525">
            <a:noFill/>
            <a:miter lim="800000"/>
            <a:headEnd/>
            <a:tailEnd/>
          </a:ln>
        </p:spPr>
        <p:txBody>
          <a:bodyPr wrap="none">
            <a:prstTxWarp prst="textNoShape">
              <a:avLst/>
            </a:prstTxWarp>
            <a:spAutoFit/>
          </a:bodyPr>
          <a:lstStyle/>
          <a:p>
            <a:r>
              <a:rPr lang="en-US" sz="1600" i="1"/>
              <a:t>2007</a:t>
            </a:r>
          </a:p>
        </p:txBody>
      </p:sp>
      <p:sp>
        <p:nvSpPr>
          <p:cNvPr id="21515" name="Text Box 12"/>
          <p:cNvSpPr txBox="1">
            <a:spLocks noChangeArrowheads="1"/>
          </p:cNvSpPr>
          <p:nvPr/>
        </p:nvSpPr>
        <p:spPr bwMode="auto">
          <a:xfrm>
            <a:off x="35814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a:t>2009/Q1</a:t>
            </a:r>
          </a:p>
        </p:txBody>
      </p:sp>
      <p:sp>
        <p:nvSpPr>
          <p:cNvPr id="21517" name="Text Box 14"/>
          <p:cNvSpPr txBox="1">
            <a:spLocks noChangeArrowheads="1"/>
          </p:cNvSpPr>
          <p:nvPr/>
        </p:nvSpPr>
        <p:spPr bwMode="auto">
          <a:xfrm>
            <a:off x="49530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035883131"/>
              </p:ext>
            </p:extLst>
          </p:nvPr>
        </p:nvGraphicFramePr>
        <p:xfrm>
          <a:off x="152400" y="1444169"/>
          <a:ext cx="8839201" cy="1151095"/>
        </p:xfrm>
        <a:graphic>
          <a:graphicData uri="http://schemas.openxmlformats.org/drawingml/2006/table">
            <a:tbl>
              <a:tblPr/>
              <a:tblGrid>
                <a:gridCol w="441331"/>
                <a:gridCol w="1399645"/>
                <a:gridCol w="1399645"/>
                <a:gridCol w="1399645"/>
                <a:gridCol w="1399645"/>
                <a:gridCol w="1399645"/>
                <a:gridCol w="1399645"/>
              </a:tblGrid>
              <a:tr h="27432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869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8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5" name="Text Box 14"/>
          <p:cNvSpPr txBox="1">
            <a:spLocks noChangeArrowheads="1"/>
          </p:cNvSpPr>
          <p:nvPr/>
        </p:nvSpPr>
        <p:spPr bwMode="auto">
          <a:xfrm>
            <a:off x="61722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2010/Q1</a:t>
            </a:r>
            <a:endParaRPr lang="en-US" sz="1600" i="1" dirty="0"/>
          </a:p>
        </p:txBody>
      </p:sp>
      <p:sp>
        <p:nvSpPr>
          <p:cNvPr id="26" name="Text Box 14"/>
          <p:cNvSpPr txBox="1">
            <a:spLocks noChangeArrowheads="1"/>
          </p:cNvSpPr>
          <p:nvPr/>
        </p:nvSpPr>
        <p:spPr bwMode="auto">
          <a:xfrm>
            <a:off x="7696200" y="1044118"/>
            <a:ext cx="1005576" cy="338554"/>
          </a:xfrm>
          <a:prstGeom prst="rect">
            <a:avLst/>
          </a:prstGeom>
          <a:noFill/>
          <a:ln w="9525">
            <a:noFill/>
            <a:miter lim="800000"/>
            <a:headEnd/>
            <a:tailEnd/>
          </a:ln>
        </p:spPr>
        <p:txBody>
          <a:bodyPr wrap="none">
            <a:prstTxWarp prst="textNoShape">
              <a:avLst/>
            </a:prstTxWarp>
            <a:spAutoFit/>
          </a:bodyPr>
          <a:lstStyle/>
          <a:p>
            <a:r>
              <a:rPr lang="en-US" sz="1600" i="1" dirty="0" smtClean="0"/>
              <a:t>2011/Q3</a:t>
            </a:r>
            <a:endParaRPr lang="en-US" sz="1600" i="1" dirty="0"/>
          </a:p>
        </p:txBody>
      </p:sp>
      <p:sp>
        <p:nvSpPr>
          <p:cNvPr id="39" name="AutoShape 4"/>
          <p:cNvSpPr>
            <a:spLocks noChangeArrowheads="1"/>
          </p:cNvSpPr>
          <p:nvPr/>
        </p:nvSpPr>
        <p:spPr bwMode="auto">
          <a:xfrm>
            <a:off x="607786" y="2701468"/>
            <a:ext cx="8383814" cy="3429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41" name="Text Box 8"/>
          <p:cNvSpPr txBox="1">
            <a:spLocks noChangeArrowheads="1"/>
          </p:cNvSpPr>
          <p:nvPr/>
        </p:nvSpPr>
        <p:spPr bwMode="auto">
          <a:xfrm>
            <a:off x="1083797" y="2701468"/>
            <a:ext cx="1020805" cy="584776"/>
          </a:xfrm>
          <a:prstGeom prst="rect">
            <a:avLst/>
          </a:prstGeom>
          <a:noFill/>
          <a:ln w="9525">
            <a:noFill/>
            <a:miter lim="800000"/>
            <a:headEnd/>
            <a:tailEnd/>
          </a:ln>
        </p:spPr>
        <p:txBody>
          <a:bodyPr wrap="none">
            <a:prstTxWarp prst="textNoShape">
              <a:avLst/>
            </a:prstTxWarp>
            <a:spAutoFit/>
          </a:bodyPr>
          <a:lstStyle/>
          <a:p>
            <a:r>
              <a:rPr lang="en-US" sz="1600" i="1" dirty="0" smtClean="0"/>
              <a:t>2012/Q4</a:t>
            </a:r>
            <a:endParaRPr lang="en-US" sz="1600" i="1" dirty="0"/>
          </a:p>
          <a:p>
            <a:endParaRPr lang="en-US" sz="1600" i="1" dirty="0"/>
          </a:p>
        </p:txBody>
      </p:sp>
      <p:sp>
        <p:nvSpPr>
          <p:cNvPr id="43" name="Text Box 10"/>
          <p:cNvSpPr txBox="1">
            <a:spLocks noChangeArrowheads="1"/>
          </p:cNvSpPr>
          <p:nvPr/>
        </p:nvSpPr>
        <p:spPr bwMode="auto">
          <a:xfrm>
            <a:off x="2241856" y="2701468"/>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2014/Q2</a:t>
            </a:r>
            <a:endParaRPr lang="en-US" sz="1600" i="1" dirty="0"/>
          </a:p>
        </p:txBody>
      </p:sp>
      <p:graphicFrame>
        <p:nvGraphicFramePr>
          <p:cNvPr id="48" name="Group 114"/>
          <p:cNvGraphicFramePr>
            <a:graphicFrameLocks noGrp="1"/>
          </p:cNvGraphicFramePr>
          <p:nvPr>
            <p:extLst>
              <p:ext uri="{D42A27DB-BD31-4B8C-83A1-F6EECF244321}">
                <p14:modId xmlns:p14="http://schemas.microsoft.com/office/powerpoint/2010/main" val="2458552296"/>
              </p:ext>
            </p:extLst>
          </p:nvPr>
        </p:nvGraphicFramePr>
        <p:xfrm>
          <a:off x="152400" y="3101518"/>
          <a:ext cx="8839201" cy="1530095"/>
        </p:xfrm>
        <a:graphic>
          <a:graphicData uri="http://schemas.openxmlformats.org/drawingml/2006/table">
            <a:tbl>
              <a:tblPr/>
              <a:tblGrid>
                <a:gridCol w="441331"/>
                <a:gridCol w="1399645"/>
                <a:gridCol w="1399645"/>
                <a:gridCol w="1399645"/>
                <a:gridCol w="1399645"/>
                <a:gridCol w="1399645"/>
                <a:gridCol w="1399645"/>
              </a:tblGrid>
              <a:tr h="27432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248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348951547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5" name="Content Placeholder 5"/>
          <p:cNvGraphicFramePr>
            <a:graphicFrameLocks/>
          </p:cNvGraphicFramePr>
          <p:nvPr>
            <p:extLst>
              <p:ext uri="{D42A27DB-BD31-4B8C-83A1-F6EECF244321}">
                <p14:modId xmlns:p14="http://schemas.microsoft.com/office/powerpoint/2010/main" val="410204949"/>
              </p:ext>
            </p:extLst>
          </p:nvPr>
        </p:nvGraphicFramePr>
        <p:xfrm>
          <a:off x="251999" y="1080000"/>
          <a:ext cx="8640002" cy="346710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65760">
                <a:tc>
                  <a:txBody>
                    <a:bodyPr/>
                    <a:lstStyle/>
                    <a:p>
                      <a:r>
                        <a:rPr lang="en-US" sz="1000" dirty="0" smtClean="0"/>
                        <a:t>FortiOS 5.2.4</a:t>
                      </a:r>
                      <a:endParaRPr lang="en-US" sz="1000" dirty="0"/>
                    </a:p>
                  </a:txBody>
                  <a:tcPr marT="34290" marB="34290" anchor="ctr">
                    <a:solidFill>
                      <a:srgbClr val="3C3C3C"/>
                    </a:solidFill>
                  </a:tcPr>
                </a:tc>
                <a:tc>
                  <a:txBody>
                    <a:bodyPr/>
                    <a:lstStyle/>
                    <a:p>
                      <a:pPr algn="ctr"/>
                      <a:r>
                        <a:rPr lang="en-US" sz="1000" dirty="0" smtClean="0"/>
                        <a:t>FG/FWF-20C Series</a:t>
                      </a:r>
                      <a:endParaRPr lang="en-US" sz="1000" dirty="0"/>
                    </a:p>
                  </a:txBody>
                  <a:tcPr marT="34290" marB="34290" anchor="ctr">
                    <a:solidFill>
                      <a:srgbClr val="3C3C3C"/>
                    </a:solidFill>
                  </a:tcPr>
                </a:tc>
                <a:tc>
                  <a:txBody>
                    <a:bodyPr/>
                    <a:lstStyle/>
                    <a:p>
                      <a:pPr algn="ctr"/>
                      <a:r>
                        <a:rPr lang="en-US" sz="1000" dirty="0" smtClean="0"/>
                        <a:t>FG/FWF-30D Series</a:t>
                      </a:r>
                      <a:endParaRPr lang="en-US" sz="1000" dirty="0"/>
                    </a:p>
                  </a:txBody>
                  <a:tcPr marT="34290" marB="34290" anchor="ctr">
                    <a:solidFill>
                      <a:srgbClr val="3C3C3C"/>
                    </a:solidFill>
                  </a:tcPr>
                </a:tc>
                <a:tc>
                  <a:txBody>
                    <a:bodyPr/>
                    <a:lstStyle/>
                    <a:p>
                      <a:pPr algn="ctr"/>
                      <a:r>
                        <a:rPr lang="en-US" sz="1000" dirty="0" smtClean="0"/>
                        <a:t>FG/FWF-40C Series</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FG/FWF-60D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Series</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FG/FWF-90D</a:t>
                      </a:r>
                      <a:r>
                        <a:rPr lang="en-US" sz="1000" baseline="0" dirty="0" smtClean="0"/>
                        <a:t> Series</a:t>
                      </a:r>
                      <a:endParaRPr lang="en-US" sz="1000" dirty="0" smtClean="0"/>
                    </a:p>
                  </a:txBody>
                  <a:tcPr marT="34290" marB="34290" anchor="ctr">
                    <a:solidFill>
                      <a:srgbClr val="3C3C3C"/>
                    </a:solidFill>
                  </a:tcPr>
                </a:tc>
              </a:tr>
              <a:tr h="217170">
                <a:tc>
                  <a:txBody>
                    <a:bodyPr/>
                    <a:lstStyle/>
                    <a:p>
                      <a:r>
                        <a:rPr lang="en-US" sz="1000" dirty="0" smtClean="0"/>
                        <a:t>Disk Logging</a:t>
                      </a:r>
                      <a:endParaRPr lang="en-US" sz="1000" b="0"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baseline="0" dirty="0" smtClean="0">
                          <a:solidFill>
                            <a:schemeClr val="bg1"/>
                          </a:solidFill>
                        </a:rPr>
                        <a:t>Memory Logging</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baseline="0" dirty="0" smtClean="0">
                          <a:solidFill>
                            <a:schemeClr val="bg1"/>
                          </a:solidFill>
                        </a:rPr>
                        <a:t>Identity Based Policies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baseline="0" dirty="0" smtClean="0">
                          <a:solidFill>
                            <a:schemeClr val="bg1"/>
                          </a:solidFill>
                        </a:rPr>
                        <a:t>IPSEC VPN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baseline="0" dirty="0" smtClean="0">
                          <a:solidFill>
                            <a:schemeClr val="bg1"/>
                          </a:solidFill>
                        </a:rPr>
                        <a:t>SSL VPN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bg2">
                              <a:lumMod val="50000"/>
                            </a:schemeClr>
                          </a:solidFill>
                          <a:latin typeface="Zapf Dingbats"/>
                          <a:ea typeface="Zapf Dingbats"/>
                          <a:cs typeface="Zapf Dingbats"/>
                          <a:sym typeface="Zapf Dingbats"/>
                        </a:rPr>
                        <a:t>✔</a:t>
                      </a:r>
                      <a:endParaRPr lang="en-US" sz="1000" b="0" i="0" dirty="0" smtClean="0">
                        <a:solidFill>
                          <a:schemeClr val="bg2">
                            <a:lumMod val="50000"/>
                          </a:schemeClr>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bg2">
                              <a:lumMod val="50000"/>
                            </a:schemeClr>
                          </a:solidFill>
                          <a:latin typeface="Zapf Dingbats"/>
                          <a:ea typeface="Zapf Dingbats"/>
                          <a:cs typeface="Zapf Dingbats"/>
                          <a:sym typeface="Zapf Dingbats"/>
                        </a:rPr>
                        <a:t>✔</a:t>
                      </a:r>
                      <a:endParaRPr lang="en-US" sz="1000" b="0" i="0" dirty="0" smtClean="0">
                        <a:solidFill>
                          <a:schemeClr val="bg2">
                            <a:lumMod val="50000"/>
                          </a:schemeClr>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bg2">
                              <a:lumMod val="50000"/>
                            </a:schemeClr>
                          </a:solidFill>
                          <a:latin typeface="Zapf Dingbats"/>
                          <a:ea typeface="Zapf Dingbats"/>
                          <a:cs typeface="Zapf Dingbats"/>
                          <a:sym typeface="Zapf Dingbats"/>
                        </a:rPr>
                        <a:t>✔</a:t>
                      </a:r>
                      <a:endParaRPr lang="en-US" sz="1000" b="0" i="0" dirty="0" smtClean="0">
                        <a:solidFill>
                          <a:schemeClr val="bg2">
                            <a:lumMod val="50000"/>
                          </a:schemeClr>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bg2">
                              <a:lumMod val="50000"/>
                            </a:schemeClr>
                          </a:solidFill>
                          <a:latin typeface="Zapf Dingbats"/>
                          <a:ea typeface="Zapf Dingbats"/>
                          <a:cs typeface="Zapf Dingbats"/>
                          <a:sym typeface="Zapf Dingbats"/>
                        </a:rPr>
                        <a:t>✔</a:t>
                      </a:r>
                      <a:endParaRPr lang="en-US" sz="1000" b="0" i="0" dirty="0" smtClean="0">
                        <a:solidFill>
                          <a:schemeClr val="bg2">
                            <a:lumMod val="50000"/>
                          </a:schemeClr>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dirty="0" smtClean="0"/>
                        <a:t>SSL Inspection</a:t>
                      </a:r>
                      <a:endParaRPr lang="en-US" sz="1000" b="0" baseline="0"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a typeface="Zapf Dingbats"/>
                        <a:cs typeface="Zapf Dingbats"/>
                        <a:sym typeface="Zapf Dingbat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dirty="0" smtClean="0">
                          <a:solidFill>
                            <a:srgbClr val="FFFFFF"/>
                          </a:solidFill>
                        </a:rPr>
                        <a:t>SSL</a:t>
                      </a:r>
                      <a:r>
                        <a:rPr lang="en-US" sz="1000" b="1" baseline="0" dirty="0" smtClean="0">
                          <a:solidFill>
                            <a:srgbClr val="FFFFFF"/>
                          </a:solidFill>
                        </a:rPr>
                        <a:t> Offloading</a:t>
                      </a:r>
                      <a:endParaRPr lang="en-US"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dirty="0" smtClean="0"/>
                        <a:t>Endpoint Control</a:t>
                      </a:r>
                      <a:endParaRPr lang="en-US" sz="1000" b="0"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SSH Proxy</a:t>
                      </a:r>
                      <a:endParaRPr lang="en-US" sz="1000" b="0"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horzOverflow="overflow"/>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Traffic Shaping</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DLP Fingerprint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horzOverflow="overflow"/>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VLAN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WAN Opt. / Web Cache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Wireless</a:t>
                      </a:r>
                      <a:r>
                        <a:rPr lang="en-US" sz="1000" b="1" baseline="0" dirty="0" smtClean="0">
                          <a:solidFill>
                            <a:srgbClr val="FFFFFF"/>
                          </a:solidFill>
                        </a:rPr>
                        <a:t> Controller</a:t>
                      </a:r>
                      <a:endParaRPr lang="en-US" sz="10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bl>
          </a:graphicData>
        </a:graphic>
      </p:graphicFrame>
      <p:sp>
        <p:nvSpPr>
          <p:cNvPr id="4" name="TextBox 3"/>
          <p:cNvSpPr txBox="1"/>
          <p:nvPr/>
        </p:nvSpPr>
        <p:spPr>
          <a:xfrm>
            <a:off x="413088" y="4630158"/>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818881232"/>
      </p:ext>
    </p:extLst>
  </p:cSld>
  <p:clrMapOvr>
    <a:masterClrMapping/>
  </p:clrMapOvr>
  <p:transition xmlns:p14="http://schemas.microsoft.com/office/powerpoint/2010/main">
    <p:wipe dir="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1506219246"/>
              </p:ext>
            </p:extLst>
          </p:nvPr>
        </p:nvGraphicFramePr>
        <p:xfrm>
          <a:off x="251999" y="1080000"/>
          <a:ext cx="8640002" cy="20650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65760">
                <a:tc>
                  <a:txBody>
                    <a:bodyPr/>
                    <a:lstStyle/>
                    <a:p>
                      <a:r>
                        <a:rPr lang="en-US" sz="1000" dirty="0" smtClean="0"/>
                        <a:t>FortiOS 5.2.4</a:t>
                      </a:r>
                      <a:endParaRPr lang="en-US" sz="1000" dirty="0"/>
                    </a:p>
                  </a:txBody>
                  <a:tcPr marT="34290" marB="34290" anchor="ctr">
                    <a:solidFill>
                      <a:srgbClr val="3C3C3C"/>
                    </a:solidFill>
                  </a:tcPr>
                </a:tc>
                <a:tc>
                  <a:txBody>
                    <a:bodyPr/>
                    <a:lstStyle/>
                    <a:p>
                      <a:pPr algn="ctr"/>
                      <a:r>
                        <a:rPr lang="en-US" sz="1000" dirty="0" smtClean="0"/>
                        <a:t>FG/FWF-20C Series</a:t>
                      </a:r>
                      <a:endParaRPr lang="en-US" sz="1000" dirty="0"/>
                    </a:p>
                  </a:txBody>
                  <a:tcPr marT="34290" marB="34290" anchor="ctr">
                    <a:solidFill>
                      <a:srgbClr val="3C3C3C"/>
                    </a:solidFill>
                  </a:tcPr>
                </a:tc>
                <a:tc>
                  <a:txBody>
                    <a:bodyPr/>
                    <a:lstStyle/>
                    <a:p>
                      <a:pPr algn="ctr"/>
                      <a:r>
                        <a:rPr lang="en-US" sz="1000" dirty="0" smtClean="0"/>
                        <a:t>FG/FWF-30D Series</a:t>
                      </a:r>
                      <a:endParaRPr lang="en-US" sz="1000" dirty="0"/>
                    </a:p>
                  </a:txBody>
                  <a:tcPr marT="34290" marB="34290" anchor="ctr">
                    <a:solidFill>
                      <a:srgbClr val="3C3C3C"/>
                    </a:solidFill>
                  </a:tcPr>
                </a:tc>
                <a:tc>
                  <a:txBody>
                    <a:bodyPr/>
                    <a:lstStyle/>
                    <a:p>
                      <a:pPr algn="ctr"/>
                      <a:r>
                        <a:rPr lang="en-US" sz="1000" dirty="0" smtClean="0"/>
                        <a:t>FG/FWF-40C Series</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FG/FWF-60D Series</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FG/FWF-90D</a:t>
                      </a:r>
                      <a:r>
                        <a:rPr lang="en-US" sz="1000" baseline="0" dirty="0" smtClean="0"/>
                        <a:t> Series</a:t>
                      </a:r>
                      <a:endParaRPr lang="en-US" sz="1000" dirty="0" smtClean="0"/>
                    </a:p>
                  </a:txBody>
                  <a:tcPr marT="34290" marB="34290" anchor="ctr">
                    <a:solidFill>
                      <a:srgbClr val="3C3C3C"/>
                    </a:solidFill>
                  </a:tcP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Vulnerability Scan</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HA</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DNS Server</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Explicit Proxy</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Dynamic Routing</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VDOM</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365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FSSO/Remote </a:t>
                      </a:r>
                      <a:r>
                        <a:rPr lang="en-US" sz="1000" b="1" dirty="0" err="1" smtClean="0">
                          <a:solidFill>
                            <a:srgbClr val="FFFFFF"/>
                          </a:solidFill>
                          <a:latin typeface="Arial"/>
                          <a:cs typeface="Arial"/>
                        </a:rPr>
                        <a:t>Auth</a:t>
                      </a:r>
                      <a:r>
                        <a:rPr lang="en-US" sz="1000" b="1" dirty="0" smtClean="0">
                          <a:solidFill>
                            <a:srgbClr val="FFFFFF"/>
                          </a:solidFill>
                          <a:latin typeface="Arial"/>
                          <a:cs typeface="Arial"/>
                        </a:rPr>
                        <a:t> Services</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bl>
          </a:graphicData>
        </a:graphic>
      </p:graphicFrame>
    </p:spTree>
    <p:extLst>
      <p:ext uri="{BB962C8B-B14F-4D97-AF65-F5344CB8AC3E}">
        <p14:creationId xmlns:p14="http://schemas.microsoft.com/office/powerpoint/2010/main" val="3723578967"/>
      </p:ext>
    </p:extLst>
  </p:cSld>
  <p:clrMapOvr>
    <a:masterClrMapping/>
  </p:clrMapOvr>
  <p:transition xmlns:p14="http://schemas.microsoft.com/office/powerpoint/2010/main">
    <p:wipe dir="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dirty="0" smtClean="0">
                <a:latin typeface="Arial" charset="0"/>
              </a:rPr>
              <a:t>FortiSwitch Controller Support</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3720985436"/>
              </p:ext>
            </p:extLst>
          </p:nvPr>
        </p:nvGraphicFramePr>
        <p:xfrm>
          <a:off x="252000" y="1080000"/>
          <a:ext cx="8640001" cy="2583180"/>
        </p:xfrm>
        <a:graphic>
          <a:graphicData uri="http://schemas.openxmlformats.org/drawingml/2006/table">
            <a:tbl>
              <a:tblPr firstRow="1" firstCol="1" bandRow="1">
                <a:effectLst/>
                <a:tableStyleId>{073A0DAA-6AF3-43AB-8588-CEC1D06C72B9}</a:tableStyleId>
              </a:tblPr>
              <a:tblGrid>
                <a:gridCol w="1979749"/>
                <a:gridCol w="1110042"/>
                <a:gridCol w="1110042"/>
                <a:gridCol w="1110042"/>
                <a:gridCol w="1110042"/>
                <a:gridCol w="1110042"/>
                <a:gridCol w="1110042"/>
              </a:tblGrid>
              <a:tr h="365760">
                <a:tc>
                  <a:txBody>
                    <a:bodyPr/>
                    <a:lstStyle/>
                    <a:p>
                      <a:r>
                        <a:rPr lang="en-US" sz="1000" dirty="0" smtClean="0"/>
                        <a:t>FortiOS 5.2.4</a:t>
                      </a:r>
                      <a:endParaRPr lang="en-US" sz="1000" dirty="0"/>
                    </a:p>
                  </a:txBody>
                  <a:tcPr marT="34290" marB="34290" anchor="ctr">
                    <a:solidFill>
                      <a:srgbClr val="3C3C3C"/>
                    </a:solidFill>
                  </a:tcPr>
                </a:tc>
                <a:tc>
                  <a:txBody>
                    <a:bodyPr/>
                    <a:lstStyle/>
                    <a:p>
                      <a:pPr algn="ctr"/>
                      <a:r>
                        <a:rPr lang="en-US" sz="1000" dirty="0" smtClean="0"/>
                        <a:t>FSW-28C</a:t>
                      </a:r>
                      <a:endParaRPr lang="en-US" sz="1000" dirty="0"/>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FSW-124D/-POE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FSW-224D-POE/FPOE</a:t>
                      </a:r>
                    </a:p>
                  </a:txBody>
                  <a:tcPr marT="34290" marB="34290" anchor="ctr">
                    <a:solidFill>
                      <a:srgbClr val="3C3C3C"/>
                    </a:solidFill>
                  </a:tcPr>
                </a:tc>
                <a:tc>
                  <a:txBody>
                    <a:bodyPr/>
                    <a:lstStyle/>
                    <a:p>
                      <a:pPr algn="ctr"/>
                      <a:r>
                        <a:rPr lang="en-US" sz="1000" dirty="0" smtClean="0"/>
                        <a:t>FSW-324B-POE</a:t>
                      </a:r>
                      <a:endParaRPr lang="en-US" sz="1000" dirty="0"/>
                    </a:p>
                  </a:txBody>
                  <a:tcPr marT="34290" marB="34290" anchor="ctr">
                    <a:solidFill>
                      <a:srgbClr val="3C3C3C"/>
                    </a:solidFill>
                  </a:tcPr>
                </a:tc>
                <a:tc>
                  <a:txBody>
                    <a:bodyPr/>
                    <a:lstStyle/>
                    <a:p>
                      <a:pPr algn="ctr"/>
                      <a:r>
                        <a:rPr lang="en-US" sz="1000" dirty="0" smtClean="0"/>
                        <a:t>FSW-348B</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FSW-448B</a:t>
                      </a:r>
                    </a:p>
                  </a:txBody>
                  <a:tcPr marT="34290" marB="34290" anchor="ctr">
                    <a:solidFill>
                      <a:srgbClr val="3C3C3C"/>
                    </a:solidFill>
                  </a:tcP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FG/FWF-90D</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FG/FWF-90D-POE</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FG-100D</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FG-140D/-POE/-T1</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FG-200D</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FG-240D</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FG-280D-POE</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FG-600C</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FG-800C</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FG-1000C</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r>
            </a:tbl>
          </a:graphicData>
        </a:graphic>
      </p:graphicFrame>
    </p:spTree>
    <p:extLst>
      <p:ext uri="{BB962C8B-B14F-4D97-AF65-F5344CB8AC3E}">
        <p14:creationId xmlns:p14="http://schemas.microsoft.com/office/powerpoint/2010/main" val="1951093353"/>
      </p:ext>
    </p:extLst>
  </p:cSld>
  <p:clrMapOvr>
    <a:masterClrMapping/>
  </p:clrMapOvr>
  <p:transition xmlns:p14="http://schemas.microsoft.com/office/powerpoint/2010/main">
    <p:wipe dir="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a:latin typeface="Arial" charset="0"/>
              </a:rPr>
              <a:t>Services, Licenses &amp; Subscriptions</a:t>
            </a:r>
          </a:p>
        </p:txBody>
      </p:sp>
      <p:pic>
        <p:nvPicPr>
          <p:cNvPr id="73730" name="Picture 23" descr="FortiGate_Icon_1U_Lt.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85104" y="1327548"/>
            <a:ext cx="1203960" cy="75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TextBox 22"/>
          <p:cNvSpPr txBox="1">
            <a:spLocks noChangeArrowheads="1"/>
          </p:cNvSpPr>
          <p:nvPr/>
        </p:nvSpPr>
        <p:spPr bwMode="auto">
          <a:xfrm>
            <a:off x="6750278" y="4343400"/>
            <a:ext cx="22939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dirty="0">
                <a:cs typeface="Zapf Dingbats" charset="0"/>
                <a:sym typeface="Zapf Dingbats" charset="0"/>
              </a:rPr>
              <a:t>*Registration Required</a:t>
            </a:r>
          </a:p>
          <a:p>
            <a:pPr eaLnBrk="1" hangingPunct="1"/>
            <a:r>
              <a:rPr lang="en-US" sz="1000" dirty="0">
                <a:latin typeface="Helvetica 55 Roman" charset="0"/>
                <a:cs typeface="Zapf Dingbats" charset="0"/>
                <a:sym typeface="Zapf Dingbats" charset="0"/>
              </a:rPr>
              <a:t>** Available on selected Models</a:t>
            </a:r>
            <a:endParaRPr lang="en-US" sz="1000" dirty="0">
              <a:latin typeface="Helvetica 55 Roman" charset="0"/>
              <a:cs typeface="Helvetica 55 Roman" charset="0"/>
            </a:endParaRPr>
          </a:p>
        </p:txBody>
      </p:sp>
      <p:sp>
        <p:nvSpPr>
          <p:cNvPr id="3" name="Rectangle 2"/>
          <p:cNvSpPr/>
          <p:nvPr/>
        </p:nvSpPr>
        <p:spPr>
          <a:xfrm>
            <a:off x="1435100" y="1084660"/>
            <a:ext cx="4572000" cy="2154436"/>
          </a:xfrm>
          <a:prstGeom prst="rect">
            <a:avLst/>
          </a:prstGeom>
        </p:spPr>
        <p:txBody>
          <a:bodyPr>
            <a:spAutoFit/>
          </a:bodyPr>
          <a:lstStyle/>
          <a:p>
            <a:pPr fontAlgn="auto">
              <a:spcBef>
                <a:spcPts val="0"/>
              </a:spcBef>
              <a:spcAft>
                <a:spcPts val="0"/>
              </a:spcAft>
              <a:defRPr/>
            </a:pPr>
            <a:r>
              <a:rPr lang="en-US" sz="1800" b="1" dirty="0">
                <a:solidFill>
                  <a:schemeClr val="accent6"/>
                </a:solidFill>
                <a:sym typeface="Zapf Dingbats"/>
              </a:rPr>
              <a:t>Included with FortiGate</a:t>
            </a:r>
          </a:p>
          <a:p>
            <a:pPr marL="285750" indent="-285750" fontAlgn="auto">
              <a:spcBef>
                <a:spcPts val="0"/>
              </a:spcBef>
              <a:spcAft>
                <a:spcPts val="0"/>
              </a:spcAft>
              <a:buFont typeface="Arial"/>
              <a:buChar char="•"/>
              <a:defRPr/>
            </a:pPr>
            <a:r>
              <a:rPr lang="en-US" sz="1400" dirty="0">
                <a:ea typeface="Zapf Dingbats"/>
                <a:cs typeface="Zapf Dingbats"/>
                <a:sym typeface="Zapf Dingbats"/>
              </a:rPr>
              <a:t>DNS Service </a:t>
            </a:r>
          </a:p>
          <a:p>
            <a:pPr marL="285750" indent="-285750" fontAlgn="auto">
              <a:spcBef>
                <a:spcPts val="0"/>
              </a:spcBef>
              <a:spcAft>
                <a:spcPts val="0"/>
              </a:spcAft>
              <a:buFont typeface="Arial"/>
              <a:buChar char="•"/>
              <a:defRPr/>
            </a:pPr>
            <a:r>
              <a:rPr lang="en-US" sz="1400" dirty="0">
                <a:ea typeface="Zapf Dingbats"/>
                <a:cs typeface="Zapf Dingbats"/>
                <a:sym typeface="Zapf Dingbats"/>
              </a:rPr>
              <a:t>DDNS Service</a:t>
            </a:r>
          </a:p>
          <a:p>
            <a:pPr marL="285750" indent="-285750" fontAlgn="auto">
              <a:spcBef>
                <a:spcPts val="0"/>
              </a:spcBef>
              <a:spcAft>
                <a:spcPts val="0"/>
              </a:spcAft>
              <a:buFont typeface="Arial"/>
              <a:buChar char="•"/>
              <a:defRPr/>
            </a:pPr>
            <a:r>
              <a:rPr lang="en-US" sz="1400" dirty="0">
                <a:ea typeface="Zapf Dingbats"/>
                <a:cs typeface="Zapf Dingbats"/>
                <a:sym typeface="Zapf Dingbats"/>
              </a:rPr>
              <a:t>NTP Service</a:t>
            </a:r>
          </a:p>
          <a:p>
            <a:pPr marL="285750" indent="-285750" fontAlgn="auto">
              <a:spcBef>
                <a:spcPts val="0"/>
              </a:spcBef>
              <a:spcAft>
                <a:spcPts val="0"/>
              </a:spcAft>
              <a:buFont typeface="Arial"/>
              <a:buChar char="•"/>
              <a:defRPr/>
            </a:pPr>
            <a:r>
              <a:rPr lang="en-US" sz="1400" dirty="0">
                <a:ea typeface="Zapf Dingbats"/>
                <a:cs typeface="Zapf Dingbats"/>
                <a:sym typeface="Zapf Dingbats"/>
              </a:rPr>
              <a:t>2 FortiTokenMobile License*</a:t>
            </a:r>
          </a:p>
          <a:p>
            <a:pPr marL="285750" indent="-285750" fontAlgn="auto">
              <a:spcBef>
                <a:spcPts val="0"/>
              </a:spcBef>
              <a:spcAft>
                <a:spcPts val="0"/>
              </a:spcAft>
              <a:buFont typeface="Arial"/>
              <a:buChar char="•"/>
              <a:defRPr/>
            </a:pPr>
            <a:r>
              <a:rPr lang="en-US" sz="1400" dirty="0">
                <a:ea typeface="Zapf Dingbats"/>
                <a:cs typeface="Zapf Dingbats"/>
                <a:sym typeface="Zapf Dingbats"/>
              </a:rPr>
              <a:t>10 FortiClient Endpoint License*</a:t>
            </a:r>
          </a:p>
          <a:p>
            <a:pPr marL="285750" indent="-285750" fontAlgn="auto">
              <a:spcBef>
                <a:spcPts val="0"/>
              </a:spcBef>
              <a:spcAft>
                <a:spcPts val="0"/>
              </a:spcAft>
              <a:buFont typeface="Arial"/>
              <a:buChar char="•"/>
              <a:defRPr/>
            </a:pPr>
            <a:r>
              <a:rPr lang="en-US" sz="1400" dirty="0">
                <a:ea typeface="Zapf Dingbats"/>
                <a:cs typeface="Zapf Dingbats"/>
                <a:sym typeface="Zapf Dingbats"/>
              </a:rPr>
              <a:t>10 VDOMs License</a:t>
            </a:r>
          </a:p>
          <a:p>
            <a:pPr marL="285750" indent="-285750" fontAlgn="auto">
              <a:spcBef>
                <a:spcPts val="0"/>
              </a:spcBef>
              <a:spcAft>
                <a:spcPts val="0"/>
              </a:spcAft>
              <a:buFont typeface="Arial"/>
              <a:buChar char="•"/>
              <a:defRPr/>
            </a:pPr>
            <a:r>
              <a:rPr lang="en-US" sz="1400" dirty="0">
                <a:ea typeface="Zapf Dingbats"/>
                <a:cs typeface="Zapf Dingbats"/>
                <a:sym typeface="Zapf Dingbats"/>
              </a:rPr>
              <a:t>FortiCloud Service (trial)*</a:t>
            </a:r>
          </a:p>
          <a:p>
            <a:pPr marL="285750" indent="-285750" fontAlgn="auto">
              <a:spcBef>
                <a:spcPts val="0"/>
              </a:spcBef>
              <a:spcAft>
                <a:spcPts val="0"/>
              </a:spcAft>
              <a:buFont typeface="Arial"/>
              <a:buChar char="•"/>
              <a:defRPr/>
            </a:pPr>
            <a:endParaRPr lang="en-US" sz="1800" dirty="0"/>
          </a:p>
        </p:txBody>
      </p:sp>
      <p:sp>
        <p:nvSpPr>
          <p:cNvPr id="5" name="Rectangle 4"/>
          <p:cNvSpPr/>
          <p:nvPr/>
        </p:nvSpPr>
        <p:spPr>
          <a:xfrm>
            <a:off x="1404938" y="3153967"/>
            <a:ext cx="4572000" cy="1446550"/>
          </a:xfrm>
          <a:prstGeom prst="rect">
            <a:avLst/>
          </a:prstGeom>
        </p:spPr>
        <p:txBody>
          <a:bodyPr>
            <a:spAutoFit/>
          </a:bodyPr>
          <a:lstStyle/>
          <a:p>
            <a:pPr fontAlgn="auto">
              <a:spcBef>
                <a:spcPts val="0"/>
              </a:spcBef>
              <a:spcAft>
                <a:spcPts val="0"/>
              </a:spcAft>
              <a:defRPr/>
            </a:pPr>
            <a:r>
              <a:rPr lang="en-US" sz="1800" b="1" dirty="0">
                <a:solidFill>
                  <a:srgbClr val="9E0000"/>
                </a:solidFill>
                <a:sym typeface="Zapf Dingbats"/>
              </a:rPr>
              <a:t>FortiCare Subscription Required</a:t>
            </a:r>
          </a:p>
          <a:p>
            <a:pPr marL="285750" indent="-285750" fontAlgn="auto">
              <a:spcBef>
                <a:spcPts val="0"/>
              </a:spcBef>
              <a:spcAft>
                <a:spcPts val="0"/>
              </a:spcAft>
              <a:buFont typeface="Arial"/>
              <a:buChar char="•"/>
              <a:defRPr/>
            </a:pPr>
            <a:r>
              <a:rPr lang="en-US" sz="1400" dirty="0">
                <a:sym typeface="Zapf Dingbats"/>
              </a:rPr>
              <a:t>Geography Updates</a:t>
            </a:r>
          </a:p>
          <a:p>
            <a:pPr marL="285750" indent="-285750" fontAlgn="auto">
              <a:spcBef>
                <a:spcPts val="0"/>
              </a:spcBef>
              <a:spcAft>
                <a:spcPts val="0"/>
              </a:spcAft>
              <a:buFont typeface="Arial"/>
              <a:buChar char="•"/>
              <a:defRPr/>
            </a:pPr>
            <a:r>
              <a:rPr lang="en-US" sz="1400" dirty="0">
                <a:ea typeface="Zapf Dingbats"/>
                <a:cs typeface="Zapf Dingbats"/>
                <a:sym typeface="Zapf Dingbats"/>
              </a:rPr>
              <a:t>BYOD Signatures Updates</a:t>
            </a:r>
          </a:p>
          <a:p>
            <a:pPr marL="285750" indent="-285750" fontAlgn="auto">
              <a:spcBef>
                <a:spcPts val="0"/>
              </a:spcBef>
              <a:spcAft>
                <a:spcPts val="0"/>
              </a:spcAft>
              <a:buFont typeface="Arial"/>
              <a:buChar char="•"/>
              <a:defRPr/>
            </a:pPr>
            <a:r>
              <a:rPr lang="en-US" sz="1400" dirty="0">
                <a:ea typeface="Zapf Dingbats"/>
                <a:cs typeface="Zapf Dingbats"/>
                <a:sym typeface="Zapf Dingbats"/>
              </a:rPr>
              <a:t>USB Modem DB Updates</a:t>
            </a:r>
          </a:p>
          <a:p>
            <a:pPr marL="285750" indent="-285750" fontAlgn="auto">
              <a:spcBef>
                <a:spcPts val="0"/>
              </a:spcBef>
              <a:spcAft>
                <a:spcPts val="0"/>
              </a:spcAft>
              <a:buFont typeface="Arial"/>
              <a:buChar char="•"/>
              <a:defRPr/>
            </a:pPr>
            <a:r>
              <a:rPr lang="en-US" sz="1400" dirty="0">
                <a:ea typeface="Zapf Dingbats"/>
                <a:cs typeface="Zapf Dingbats"/>
                <a:sym typeface="Zapf Dingbats"/>
              </a:rPr>
              <a:t>Vulnerability Scan Signature Updates</a:t>
            </a:r>
          </a:p>
          <a:p>
            <a:pPr marL="285750" indent="-285750" fontAlgn="auto">
              <a:spcBef>
                <a:spcPts val="0"/>
              </a:spcBef>
              <a:spcAft>
                <a:spcPts val="0"/>
              </a:spcAft>
              <a:buFont typeface="Arial"/>
              <a:buChar char="•"/>
              <a:defRPr/>
            </a:pPr>
            <a:r>
              <a:rPr lang="en-US" sz="1400" dirty="0">
                <a:ea typeface="Zapf Dingbats"/>
                <a:cs typeface="Zapf Dingbats"/>
                <a:sym typeface="Zapf Dingbats"/>
              </a:rPr>
              <a:t>Firmware Update</a:t>
            </a:r>
          </a:p>
        </p:txBody>
      </p:sp>
      <p:sp>
        <p:nvSpPr>
          <p:cNvPr id="73734" name="Rectangle 23"/>
          <p:cNvSpPr>
            <a:spLocks noChangeArrowheads="1"/>
          </p:cNvSpPr>
          <p:nvPr/>
        </p:nvSpPr>
        <p:spPr bwMode="auto">
          <a:xfrm>
            <a:off x="5789615" y="2004661"/>
            <a:ext cx="3351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rgbClr val="9E0000"/>
                </a:solidFill>
              </a:rPr>
              <a:t>+ FortiTokenMobile License </a:t>
            </a:r>
          </a:p>
        </p:txBody>
      </p:sp>
      <p:pic>
        <p:nvPicPr>
          <p:cNvPr id="25" name="Picture 24" descr="Cloud-Blue.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49289" y="1125142"/>
            <a:ext cx="708025" cy="353615"/>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25539" y="1327548"/>
            <a:ext cx="263525" cy="250031"/>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7" name="Rectangle 26"/>
          <p:cNvSpPr>
            <a:spLocks noChangeArrowheads="1"/>
          </p:cNvSpPr>
          <p:nvPr/>
        </p:nvSpPr>
        <p:spPr bwMode="auto">
          <a:xfrm>
            <a:off x="5792789" y="2222433"/>
            <a:ext cx="3351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rgbClr val="9E0000"/>
                </a:solidFill>
              </a:rPr>
              <a:t>+ Endpoint License** </a:t>
            </a:r>
          </a:p>
        </p:txBody>
      </p:sp>
      <p:sp>
        <p:nvSpPr>
          <p:cNvPr id="73738" name="Rectangle 27"/>
          <p:cNvSpPr>
            <a:spLocks noChangeArrowheads="1"/>
          </p:cNvSpPr>
          <p:nvPr/>
        </p:nvSpPr>
        <p:spPr bwMode="auto">
          <a:xfrm>
            <a:off x="5791202" y="2456005"/>
            <a:ext cx="3351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9E0000"/>
                </a:solidFill>
              </a:rPr>
              <a:t>+ VDOM License** </a:t>
            </a:r>
          </a:p>
        </p:txBody>
      </p:sp>
      <p:sp>
        <p:nvSpPr>
          <p:cNvPr id="73739" name="Rectangle 28"/>
          <p:cNvSpPr>
            <a:spLocks noChangeArrowheads="1"/>
          </p:cNvSpPr>
          <p:nvPr/>
        </p:nvSpPr>
        <p:spPr bwMode="auto">
          <a:xfrm>
            <a:off x="5789615" y="2888202"/>
            <a:ext cx="33512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rgbClr val="9E0000"/>
                </a:solidFill>
              </a:rPr>
              <a:t>+ SMS Top-up</a:t>
            </a:r>
          </a:p>
        </p:txBody>
      </p:sp>
      <p:sp>
        <p:nvSpPr>
          <p:cNvPr id="73740" name="Rectangle 29"/>
          <p:cNvSpPr>
            <a:spLocks noChangeArrowheads="1"/>
          </p:cNvSpPr>
          <p:nvPr/>
        </p:nvSpPr>
        <p:spPr bwMode="auto">
          <a:xfrm>
            <a:off x="5791202" y="2672698"/>
            <a:ext cx="3351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9E0000"/>
                </a:solidFill>
              </a:rPr>
              <a:t>+ FortiCloud Storage Top-up</a:t>
            </a:r>
          </a:p>
        </p:txBody>
      </p:sp>
      <p:cxnSp>
        <p:nvCxnSpPr>
          <p:cNvPr id="73741" name="Straight Connector 18"/>
          <p:cNvCxnSpPr>
            <a:cxnSpLocks noChangeShapeType="1"/>
          </p:cNvCxnSpPr>
          <p:nvPr/>
        </p:nvCxnSpPr>
        <p:spPr bwMode="auto">
          <a:xfrm>
            <a:off x="4245429" y="2172638"/>
            <a:ext cx="1469571"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2" name="Straight Connector 30"/>
          <p:cNvCxnSpPr>
            <a:cxnSpLocks noChangeShapeType="1"/>
          </p:cNvCxnSpPr>
          <p:nvPr/>
        </p:nvCxnSpPr>
        <p:spPr bwMode="auto">
          <a:xfrm>
            <a:off x="4408714" y="2373993"/>
            <a:ext cx="13047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3" name="Straight Connector 43"/>
          <p:cNvCxnSpPr>
            <a:cxnSpLocks noChangeShapeType="1"/>
          </p:cNvCxnSpPr>
          <p:nvPr/>
        </p:nvCxnSpPr>
        <p:spPr bwMode="auto">
          <a:xfrm>
            <a:off x="3884614" y="2594117"/>
            <a:ext cx="1828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4" name="Straight Connector 45"/>
          <p:cNvCxnSpPr>
            <a:cxnSpLocks noChangeShapeType="1"/>
          </p:cNvCxnSpPr>
          <p:nvPr/>
        </p:nvCxnSpPr>
        <p:spPr bwMode="auto">
          <a:xfrm flipV="1">
            <a:off x="4045857" y="2822717"/>
            <a:ext cx="1667557" cy="262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09476295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29"/>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376363" y="3858816"/>
            <a:ext cx="8556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4" name="Picture 3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90601" y="2857500"/>
            <a:ext cx="866775" cy="56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47"/>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360488" y="3056335"/>
            <a:ext cx="8556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56"/>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11275" y="2039542"/>
            <a:ext cx="854075" cy="553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a:latin typeface="Arial" charset="0"/>
              </a:rPr>
              <a:t>Services, Licenses &amp; Subscriptions</a:t>
            </a:r>
          </a:p>
        </p:txBody>
      </p:sp>
      <p:pic>
        <p:nvPicPr>
          <p:cNvPr id="74758" name="Picture 33"/>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1304925" y="1131094"/>
            <a:ext cx="855663" cy="55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84363" y="1422797"/>
            <a:ext cx="393700" cy="37028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435225" y="1064419"/>
            <a:ext cx="4989390" cy="1046440"/>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AV Subscription</a:t>
            </a:r>
          </a:p>
          <a:p>
            <a:pPr marL="285750" indent="-285750" fontAlgn="auto">
              <a:spcBef>
                <a:spcPts val="0"/>
              </a:spcBef>
              <a:spcAft>
                <a:spcPts val="0"/>
              </a:spcAft>
              <a:buFont typeface="Arial"/>
              <a:buChar char="•"/>
              <a:defRPr/>
            </a:pPr>
            <a:r>
              <a:rPr lang="en-US" sz="1400" dirty="0">
                <a:sym typeface="Zapf Dingbats"/>
              </a:rPr>
              <a:t>Botnet IP reputation DB</a:t>
            </a:r>
          </a:p>
          <a:p>
            <a:pPr marL="285750" indent="-285750" fontAlgn="auto">
              <a:spcBef>
                <a:spcPts val="0"/>
              </a:spcBef>
              <a:spcAft>
                <a:spcPts val="0"/>
              </a:spcAft>
              <a:buFont typeface="Arial"/>
              <a:buChar char="•"/>
              <a:defRPr/>
            </a:pPr>
            <a:r>
              <a:rPr lang="en-US" sz="1400" dirty="0" smtClean="0">
                <a:sym typeface="Zapf Dingbats"/>
              </a:rPr>
              <a:t>FortiCloud Sandbox Service (for v5.2.2 and below)</a:t>
            </a:r>
            <a:endParaRPr lang="en-US" sz="1400" dirty="0">
              <a:sym typeface="Zapf Dingbats"/>
            </a:endParaRPr>
          </a:p>
          <a:p>
            <a:pPr marL="285750" indent="-285750" fontAlgn="auto">
              <a:spcBef>
                <a:spcPts val="0"/>
              </a:spcBef>
              <a:spcAft>
                <a:spcPts val="0"/>
              </a:spcAft>
              <a:buFont typeface="Arial"/>
              <a:buChar char="•"/>
              <a:defRPr/>
            </a:pPr>
            <a:r>
              <a:rPr lang="en-US" sz="1400" dirty="0">
                <a:sym typeface="Zapf Dingbats"/>
              </a:rPr>
              <a:t>Proxy &amp; Flow based AV signatures</a:t>
            </a:r>
          </a:p>
        </p:txBody>
      </p:sp>
      <p:pic>
        <p:nvPicPr>
          <p:cNvPr id="32" name="Picture 31" descr="Fortinet_Shield.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863726" y="2347913"/>
            <a:ext cx="392113" cy="3714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p:cNvSpPr/>
          <p:nvPr/>
        </p:nvSpPr>
        <p:spPr>
          <a:xfrm>
            <a:off x="2435225" y="2057400"/>
            <a:ext cx="5093646" cy="830997"/>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Web Filter Subscription</a:t>
            </a:r>
          </a:p>
          <a:p>
            <a:pPr marL="285750" indent="-285750" fontAlgn="auto">
              <a:spcBef>
                <a:spcPts val="0"/>
              </a:spcBef>
              <a:spcAft>
                <a:spcPts val="0"/>
              </a:spcAft>
              <a:buFont typeface="Arial"/>
              <a:buChar char="•"/>
              <a:defRPr/>
            </a:pPr>
            <a:r>
              <a:rPr lang="en-US" sz="1400" dirty="0" smtClean="0">
                <a:sym typeface="Zapf Dingbats"/>
              </a:rPr>
              <a:t>DNS Based </a:t>
            </a:r>
            <a:r>
              <a:rPr lang="en-US" sz="1400" dirty="0">
                <a:sym typeface="Zapf Dingbats"/>
              </a:rPr>
              <a:t>Web Categories Filtering</a:t>
            </a:r>
          </a:p>
          <a:p>
            <a:pPr marL="285750" indent="-285750" fontAlgn="auto">
              <a:spcBef>
                <a:spcPts val="0"/>
              </a:spcBef>
              <a:spcAft>
                <a:spcPts val="0"/>
              </a:spcAft>
              <a:buFont typeface="Arial"/>
              <a:buChar char="•"/>
              <a:defRPr/>
            </a:pPr>
            <a:r>
              <a:rPr lang="en-US" sz="1400" dirty="0">
                <a:sym typeface="Zapf Dingbats"/>
              </a:rPr>
              <a:t>Proxy &amp; Flow based </a:t>
            </a:r>
            <a:r>
              <a:rPr lang="en-US" sz="1400" dirty="0" smtClean="0">
                <a:sym typeface="Zapf Dingbats"/>
              </a:rPr>
              <a:t>Web Categories DB</a:t>
            </a:r>
            <a:endParaRPr lang="en-US" sz="1400" dirty="0">
              <a:sym typeface="Zapf Dingbats"/>
            </a:endParaRPr>
          </a:p>
        </p:txBody>
      </p:sp>
      <p:pic>
        <p:nvPicPr>
          <p:cNvPr id="36" name="Picture 3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00238" y="3361135"/>
            <a:ext cx="393700" cy="3714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36"/>
          <p:cNvSpPr/>
          <p:nvPr/>
        </p:nvSpPr>
        <p:spPr>
          <a:xfrm>
            <a:off x="2435225" y="3002757"/>
            <a:ext cx="4286250" cy="830997"/>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t>
            </a:r>
            <a:r>
              <a:rPr lang="en-US" sz="2000" b="1" dirty="0" smtClean="0">
                <a:solidFill>
                  <a:srgbClr val="9E0000"/>
                </a:solidFill>
                <a:sym typeface="Zapf Dingbats"/>
              </a:rPr>
              <a:t>NGFW Subscription</a:t>
            </a:r>
            <a:endParaRPr lang="en-US" sz="2000" b="1" dirty="0">
              <a:solidFill>
                <a:srgbClr val="9E0000"/>
              </a:solidFill>
              <a:sym typeface="Zapf Dingbats"/>
            </a:endParaRPr>
          </a:p>
          <a:p>
            <a:pPr marL="285750" indent="-285750" fontAlgn="auto">
              <a:spcBef>
                <a:spcPts val="0"/>
              </a:spcBef>
              <a:spcAft>
                <a:spcPts val="0"/>
              </a:spcAft>
              <a:buFont typeface="Arial"/>
              <a:buChar char="•"/>
              <a:defRPr/>
            </a:pPr>
            <a:r>
              <a:rPr lang="en-US" sz="1400" dirty="0">
                <a:sym typeface="Zapf Dingbats"/>
              </a:rPr>
              <a:t>IPS Signature Updates</a:t>
            </a:r>
          </a:p>
          <a:p>
            <a:pPr marL="285750" indent="-285750" fontAlgn="auto">
              <a:spcBef>
                <a:spcPts val="0"/>
              </a:spcBef>
              <a:spcAft>
                <a:spcPts val="0"/>
              </a:spcAft>
              <a:buFont typeface="Arial"/>
              <a:buChar char="•"/>
              <a:defRPr/>
            </a:pPr>
            <a:r>
              <a:rPr lang="en-US" sz="1400" dirty="0">
                <a:sym typeface="Zapf Dingbats"/>
              </a:rPr>
              <a:t>Application Control Signature Updates</a:t>
            </a:r>
            <a:endParaRPr lang="en-US" sz="1400" dirty="0">
              <a:ea typeface="Zapf Dingbats"/>
              <a:cs typeface="Zapf Dingbats"/>
              <a:sym typeface="Zapf Dingbats"/>
            </a:endParaRPr>
          </a:p>
        </p:txBody>
      </p:sp>
      <p:pic>
        <p:nvPicPr>
          <p:cNvPr id="41" name="Picture 40"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93888" y="4200525"/>
            <a:ext cx="393700" cy="3714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41"/>
          <p:cNvSpPr/>
          <p:nvPr/>
        </p:nvSpPr>
        <p:spPr>
          <a:xfrm>
            <a:off x="2428876" y="3842148"/>
            <a:ext cx="4949825" cy="615553"/>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Anti-spam Subscription</a:t>
            </a:r>
          </a:p>
          <a:p>
            <a:pPr marL="285750" indent="-285750" fontAlgn="auto">
              <a:spcBef>
                <a:spcPts val="0"/>
              </a:spcBef>
              <a:spcAft>
                <a:spcPts val="0"/>
              </a:spcAft>
              <a:buFont typeface="Arial"/>
              <a:buChar char="•"/>
              <a:defRPr/>
            </a:pPr>
            <a:r>
              <a:rPr lang="en-US" sz="1400" dirty="0">
                <a:ea typeface="Zapf Dingbats"/>
                <a:cs typeface="Zapf Dingbats"/>
                <a:sym typeface="Zapf Dingbats"/>
              </a:rPr>
              <a:t>Anti-spam Services</a:t>
            </a:r>
          </a:p>
        </p:txBody>
      </p:sp>
    </p:spTree>
    <p:extLst>
      <p:ext uri="{BB962C8B-B14F-4D97-AF65-F5344CB8AC3E}">
        <p14:creationId xmlns:p14="http://schemas.microsoft.com/office/powerpoint/2010/main" val="408650159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33808"/>
            <a:ext cx="585216" cy="585216"/>
          </a:xfrm>
          <a:prstGeom prst="rect">
            <a:avLst/>
          </a:prstGeom>
        </p:spPr>
      </p:pic>
    </p:spTree>
    <p:extLst>
      <p:ext uri="{BB962C8B-B14F-4D97-AF65-F5344CB8AC3E}">
        <p14:creationId xmlns:p14="http://schemas.microsoft.com/office/powerpoint/2010/main" val="258558794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FTNT_PPT_Template_16x9_Q115">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FTNT_PPT_Template_16x9_Q115.thmx</Template>
  <TotalTime>2118</TotalTime>
  <Words>20892</Words>
  <Application>Microsoft Macintosh PowerPoint</Application>
  <PresentationFormat>On-screen Show (16:9)</PresentationFormat>
  <Paragraphs>6713</Paragraphs>
  <Slides>221</Slides>
  <Notes>24</Notes>
  <HiddenSlides>0</HiddenSlides>
  <MMClips>0</MMClips>
  <ScaleCrop>false</ScaleCrop>
  <HeadingPairs>
    <vt:vector size="4" baseType="variant">
      <vt:variant>
        <vt:lpstr>Theme</vt:lpstr>
      </vt:variant>
      <vt:variant>
        <vt:i4>1</vt:i4>
      </vt:variant>
      <vt:variant>
        <vt:lpstr>Slide Titles</vt:lpstr>
      </vt:variant>
      <vt:variant>
        <vt:i4>221</vt:i4>
      </vt:variant>
    </vt:vector>
  </HeadingPairs>
  <TitlesOfParts>
    <vt:vector size="222" baseType="lpstr">
      <vt:lpstr>FTNT_PPT_Template_16x9_Q115</vt:lpstr>
      <vt:lpstr>Fortinet Product Quick Guide</vt:lpstr>
      <vt:lpstr>Complete Network Security Solution</vt:lpstr>
      <vt:lpstr>PowerPoint Presentation</vt:lpstr>
      <vt:lpstr>Content</vt:lpstr>
      <vt:lpstr>PowerPoint Presentation</vt:lpstr>
      <vt:lpstr>FortiGate Deployments</vt:lpstr>
      <vt:lpstr>FortiGate Product Range</vt:lpstr>
      <vt:lpstr>Inside FortiOS</vt:lpstr>
      <vt:lpstr>FortiGate Entry Level Series</vt:lpstr>
      <vt:lpstr>FortiGate Entry Level Series: Comparison</vt:lpstr>
      <vt:lpstr>FortiGate Entry Level Series: Comparison</vt:lpstr>
      <vt:lpstr>FortiGate Entry Level Series: Comparison</vt:lpstr>
      <vt:lpstr>FortiGate/FortiWiFi 20C-ADSL</vt:lpstr>
      <vt:lpstr>FortiGate/FortiWiFi 30D</vt:lpstr>
      <vt:lpstr>FortiGate/FortiWiFi 30D-POE</vt:lpstr>
      <vt:lpstr>FortiWiFi 60CM</vt:lpstr>
      <vt:lpstr>FortiGate 60C-POE</vt:lpstr>
      <vt:lpstr>FortiGate/FortiWiFi 60D</vt:lpstr>
      <vt:lpstr>FortiGate/FortiWiFi 60D-POE</vt:lpstr>
      <vt:lpstr>FortiGate/FortiWiFi 60D-3G4G-VZW</vt:lpstr>
      <vt:lpstr>FortiGate Rugged-60D</vt:lpstr>
      <vt:lpstr>FortiGate 70D</vt:lpstr>
      <vt:lpstr>FortiGate 70D-POE</vt:lpstr>
      <vt:lpstr>FortiGate 80C</vt:lpstr>
      <vt:lpstr>FortiGate/FortiWiFi 80CM</vt:lpstr>
      <vt:lpstr>FortiGate 80D</vt:lpstr>
      <vt:lpstr>FortiGate/FortiWiFi 90D</vt:lpstr>
      <vt:lpstr>FortiGate/FortiWiFi 90D-POE</vt:lpstr>
      <vt:lpstr>FortiGate/FortiWiFi 92D</vt:lpstr>
      <vt:lpstr>FortiGate 94D-POE</vt:lpstr>
      <vt:lpstr>FortiGate 98D-POE</vt:lpstr>
      <vt:lpstr>FortiGate Mid-Range Series</vt:lpstr>
      <vt:lpstr>FortiGate Mid Range Devices: Comparison</vt:lpstr>
      <vt:lpstr>FortiGate Mid Range Devices: Comparison</vt:lpstr>
      <vt:lpstr>FortiGate Mid Range Devices: Comparison</vt:lpstr>
      <vt:lpstr>FortiGate 100D</vt:lpstr>
      <vt:lpstr>FortiGate 140D</vt:lpstr>
      <vt:lpstr>FortiGate 140D-POE</vt:lpstr>
      <vt:lpstr>FortiGate 140D-POE-T1</vt:lpstr>
      <vt:lpstr>FortiGate Rugged-100C</vt:lpstr>
      <vt:lpstr>FortiGate 200D</vt:lpstr>
      <vt:lpstr>FortiGate 200D-POE</vt:lpstr>
      <vt:lpstr>FortiGate 240D</vt:lpstr>
      <vt:lpstr>FortiGate 240D-POE</vt:lpstr>
      <vt:lpstr>FortiGate 280D-POE</vt:lpstr>
      <vt:lpstr>FortiGate 300D</vt:lpstr>
      <vt:lpstr>FortiGate 400D</vt:lpstr>
      <vt:lpstr>FortiGate 500D</vt:lpstr>
      <vt:lpstr>FortiGate 600D</vt:lpstr>
      <vt:lpstr>FortiGate 800C</vt:lpstr>
      <vt:lpstr>FortiGate 900D</vt:lpstr>
      <vt:lpstr>FortiGate High End Series</vt:lpstr>
      <vt:lpstr>FortiGate 1000 Series: Comparison</vt:lpstr>
      <vt:lpstr>FortiGate 3000 Series: Comparison (I)</vt:lpstr>
      <vt:lpstr>FortiGate 3000 Series: Comparison (II)</vt:lpstr>
      <vt:lpstr>FortiGate 1000C</vt:lpstr>
      <vt:lpstr>FortiGate 1000D</vt:lpstr>
      <vt:lpstr>FortiGate 1200D</vt:lpstr>
      <vt:lpstr>FortiGate 1500D</vt:lpstr>
      <vt:lpstr>FortiGate 3000D</vt:lpstr>
      <vt:lpstr>FortiGate 3100D</vt:lpstr>
      <vt:lpstr>FortiGate 3240C</vt:lpstr>
      <vt:lpstr>FortiGate 3200D</vt:lpstr>
      <vt:lpstr>FortiGate 3600C</vt:lpstr>
      <vt:lpstr>FortiGate 3700D</vt:lpstr>
      <vt:lpstr>FortiGate 3810D</vt:lpstr>
      <vt:lpstr>FortiGate 5000 Series</vt:lpstr>
      <vt:lpstr>FortiGate 5000-Series Bundles</vt:lpstr>
      <vt:lpstr>Load Distribution &amp; Virtualization</vt:lpstr>
      <vt:lpstr>FortiGate 5000 Series: Comparison</vt:lpstr>
      <vt:lpstr>FortiGate 5001B</vt:lpstr>
      <vt:lpstr>FortiGate 5001C</vt:lpstr>
      <vt:lpstr>FortiGate 5101C</vt:lpstr>
      <vt:lpstr>FortiGate 5001D</vt:lpstr>
      <vt:lpstr>FortiSwitch 5003B</vt:lpstr>
      <vt:lpstr>FortiController 5103B</vt:lpstr>
      <vt:lpstr>FortiController 5903C</vt:lpstr>
      <vt:lpstr>FortiController 5913C</vt:lpstr>
      <vt:lpstr>FortiSwitch 5203B</vt:lpstr>
      <vt:lpstr>FortiGate Virtual Appliance Series</vt:lpstr>
      <vt:lpstr>FortiGate-VM</vt:lpstr>
      <vt:lpstr>Transceivers &amp;  Breakout Cables</vt:lpstr>
      <vt:lpstr>Transceivers</vt:lpstr>
      <vt:lpstr>Transceivers</vt:lpstr>
      <vt:lpstr>Transceivers</vt:lpstr>
      <vt:lpstr>Power Adapters &amp; Redundant Power Supplies</vt:lpstr>
      <vt:lpstr>Power Adapters &amp; Redundant Power Supplies</vt:lpstr>
      <vt:lpstr>Power Cords</vt:lpstr>
      <vt:lpstr>Hard Disks</vt:lpstr>
      <vt:lpstr>FortiGate Modules</vt:lpstr>
      <vt:lpstr>FortiGate Modules</vt:lpstr>
      <vt:lpstr>PowerPoint Presentation</vt:lpstr>
      <vt:lpstr>FortiOS Software Evolution</vt:lpstr>
      <vt:lpstr>Feature Matrix for Desktop Models</vt:lpstr>
      <vt:lpstr>Feature Matrix for Desktop Models</vt:lpstr>
      <vt:lpstr>FortiSwitch Controller Support</vt:lpstr>
      <vt:lpstr>Services, Licenses &amp; Subscriptions</vt:lpstr>
      <vt:lpstr>Services, Licenses &amp; Subscriptions</vt:lpstr>
      <vt:lpstr>PowerPoint Presentation</vt:lpstr>
      <vt:lpstr>FortiAP Family Positioning</vt:lpstr>
      <vt:lpstr>FortiAP Family</vt:lpstr>
      <vt:lpstr>FortiAP 11C</vt:lpstr>
      <vt:lpstr>FortiAP 14C</vt:lpstr>
      <vt:lpstr>FortiAP 21D</vt:lpstr>
      <vt:lpstr>FortiAP 25C</vt:lpstr>
      <vt:lpstr>FortiAP 28C</vt:lpstr>
      <vt:lpstr>FortiAP 112B</vt:lpstr>
      <vt:lpstr>FortiAP 112D</vt:lpstr>
      <vt:lpstr>FortiAP 221/223B</vt:lpstr>
      <vt:lpstr>FortiAP 221/223C</vt:lpstr>
      <vt:lpstr>FortiAP 320B</vt:lpstr>
      <vt:lpstr>FortiAP 320C</vt:lpstr>
      <vt:lpstr>FortiAP 321C</vt:lpstr>
      <vt:lpstr>FortiAP 223B</vt:lpstr>
      <vt:lpstr>FortiAP 222B</vt:lpstr>
      <vt:lpstr>FortiAP 222C</vt:lpstr>
      <vt:lpstr>FortiAP 224D</vt:lpstr>
      <vt:lpstr>FortiAP-Antennas</vt:lpstr>
      <vt:lpstr>Hardware Overview – FortiAP (Remote)</vt:lpstr>
      <vt:lpstr>Hardware Overview – FortiAP (Indoor)</vt:lpstr>
      <vt:lpstr>Hardware Overview – FortiAP (Outdoor)</vt:lpstr>
      <vt:lpstr>FortiAP S-Series Family Overview</vt:lpstr>
      <vt:lpstr>FortiAP S311C/S313C</vt:lpstr>
      <vt:lpstr>FortiAP S321C/S323C</vt:lpstr>
      <vt:lpstr>Hardware Overview – FortiAP S-Series</vt:lpstr>
      <vt:lpstr>FortiAP Power Adaptors</vt:lpstr>
      <vt:lpstr>FortiAP Power Adaptors</vt:lpstr>
      <vt:lpstr>PowerPoint Presentation</vt:lpstr>
      <vt:lpstr>Introducing FortiSwitch</vt:lpstr>
      <vt:lpstr>FortiSwitch Family</vt:lpstr>
      <vt:lpstr>FortiSwitch 28C</vt:lpstr>
      <vt:lpstr>FortiSwitch 80-POE</vt:lpstr>
      <vt:lpstr>FortiSwitch 108D-POE</vt:lpstr>
      <vt:lpstr>FortiSwitch 124B-POE</vt:lpstr>
      <vt:lpstr>FortiSwitch 124D</vt:lpstr>
      <vt:lpstr>FortiSwitch 124D-POE</vt:lpstr>
      <vt:lpstr>FortiSwitch 224D-POE</vt:lpstr>
      <vt:lpstr>FortiSwitch 224D-FPOE</vt:lpstr>
      <vt:lpstr>FortiSwitch 248D-FPOE</vt:lpstr>
      <vt:lpstr>FortiSwitch 324B-POE</vt:lpstr>
      <vt:lpstr>FortiSwitch 348B</vt:lpstr>
      <vt:lpstr>FortiSwitch 448B</vt:lpstr>
      <vt:lpstr>FortiSwitch 424D-FPOE</vt:lpstr>
      <vt:lpstr>FortiSwitch 524D-FPOE</vt:lpstr>
      <vt:lpstr>FortiSwitch 548D-FPOE</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Secure Access Switches (III)</vt:lpstr>
      <vt:lpstr>FortiSwitch Series – Data Center Switches</vt:lpstr>
      <vt:lpstr>PowerPoint Presentation</vt:lpstr>
      <vt:lpstr>Introducing FortiClient</vt:lpstr>
      <vt:lpstr>FortiClient V5.2</vt:lpstr>
      <vt:lpstr>PowerPoint Presentation</vt:lpstr>
      <vt:lpstr>Introducing FortiToken</vt:lpstr>
      <vt:lpstr>Introducing FortiToken Mobile</vt:lpstr>
      <vt:lpstr>PowerPoint Presentation</vt:lpstr>
      <vt:lpstr>Introducing FortiAnalyzer</vt:lpstr>
      <vt:lpstr>FortiAnalyzer Series</vt:lpstr>
      <vt:lpstr>FortiAnalyzer-VM Series</vt:lpstr>
      <vt:lpstr>PowerPoint Presentation</vt:lpstr>
      <vt:lpstr>Introducing FortiManager</vt:lpstr>
      <vt:lpstr>FortiManager Series</vt:lpstr>
      <vt:lpstr>FortiManager-VM Series</vt:lpstr>
      <vt:lpstr>PowerPoint Presentation</vt:lpstr>
      <vt:lpstr>Introducing FortiMoM</vt:lpstr>
      <vt:lpstr>PowerPoint Presentation</vt:lpstr>
      <vt:lpstr>Introducing FortiMonitor</vt:lpstr>
      <vt:lpstr>FortiMonitor</vt:lpstr>
      <vt:lpstr>PowerPoint Presentation</vt:lpstr>
      <vt:lpstr>Introducing FortiSandbox</vt:lpstr>
      <vt:lpstr>FortiSandbox Series </vt:lpstr>
      <vt:lpstr>FortiSandbox Series</vt:lpstr>
      <vt:lpstr>PowerPoint Presentation</vt:lpstr>
      <vt:lpstr>Introducing FortiAuthenticator </vt:lpstr>
      <vt:lpstr>FortiAuthenticator Series</vt:lpstr>
      <vt:lpstr>FortiAuthenticator-VM Series</vt:lpstr>
      <vt:lpstr>PowerPoint Presentation</vt:lpstr>
      <vt:lpstr>Introducing FortiDDoS</vt:lpstr>
      <vt:lpstr>FortiDDoS Series</vt:lpstr>
      <vt:lpstr>PowerPoint Presentation</vt:lpstr>
      <vt:lpstr>Introducing FortiMail</vt:lpstr>
      <vt:lpstr>FortiMail Series</vt:lpstr>
      <vt:lpstr>FortiMail-VM Series</vt:lpstr>
      <vt:lpstr>PowerPoint Presentation</vt:lpstr>
      <vt:lpstr>Introducing FortiWeb</vt:lpstr>
      <vt:lpstr>FortiWeb Series</vt:lpstr>
      <vt:lpstr>FortiWeb-VM Series</vt:lpstr>
      <vt:lpstr>PowerPoint Presentation</vt:lpstr>
      <vt:lpstr>Introducing FortiDB</vt:lpstr>
      <vt:lpstr>FortiDB Series </vt:lpstr>
      <vt:lpstr>PowerPoint Presentation</vt:lpstr>
      <vt:lpstr>Introducing FortiADC</vt:lpstr>
      <vt:lpstr>FortiADC D-Series</vt:lpstr>
      <vt:lpstr>FortiADC E-Series</vt:lpstr>
      <vt:lpstr>PowerPoint Presentation</vt:lpstr>
      <vt:lpstr>FortiWAN Series</vt:lpstr>
      <vt:lpstr>PowerPoint Presentation</vt:lpstr>
      <vt:lpstr>Introducing FortiCache</vt:lpstr>
      <vt:lpstr>FortiCache Series</vt:lpstr>
      <vt:lpstr>PowerPoint Presentation</vt:lpstr>
      <vt:lpstr>Introducing FortiRecorder and FortiCamera</vt:lpstr>
      <vt:lpstr>FortiRecorder Series</vt:lpstr>
      <vt:lpstr>FortiCamera Series</vt:lpstr>
      <vt:lpstr>PowerPoint Presentation</vt:lpstr>
      <vt:lpstr>Introducing FortiBridge</vt:lpstr>
      <vt:lpstr>FortiBridge Series</vt:lpstr>
      <vt:lpstr>FortiBridge Series</vt:lpstr>
      <vt:lpstr>PowerPoint Presentation</vt:lpstr>
      <vt:lpstr>Introducing FortiTap</vt:lpstr>
      <vt:lpstr>FortiTap Series</vt:lpstr>
      <vt:lpstr>PowerPoint Presentation</vt:lpstr>
      <vt:lpstr>Introducing FortiTester</vt:lpstr>
      <vt:lpstr>FortiTester Series</vt:lpstr>
      <vt:lpstr>PowerPoint Presentation</vt:lpstr>
      <vt:lpstr>Virtual Appliance Platforms</vt:lpstr>
      <vt:lpstr>FortiGuard Services</vt:lpstr>
      <vt:lpstr>Change Log</vt:lpstr>
    </vt:vector>
  </TitlesOfParts>
  <Company>Fortinet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Liao</dc:creator>
  <cp:lastModifiedBy>Robin Liao</cp:lastModifiedBy>
  <cp:revision>64</cp:revision>
  <cp:lastPrinted>2015-10-05T09:41:31Z</cp:lastPrinted>
  <dcterms:created xsi:type="dcterms:W3CDTF">2015-10-05T05:39:30Z</dcterms:created>
  <dcterms:modified xsi:type="dcterms:W3CDTF">2015-10-16T03:38:47Z</dcterms:modified>
</cp:coreProperties>
</file>